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44" r:id="rId5"/>
    <p:sldId id="465" r:id="rId6"/>
    <p:sldId id="470" r:id="rId7"/>
    <p:sldId id="471" r:id="rId8"/>
    <p:sldId id="472" r:id="rId9"/>
    <p:sldId id="467" r:id="rId10"/>
    <p:sldId id="503" r:id="rId11"/>
    <p:sldId id="504" r:id="rId12"/>
    <p:sldId id="505" r:id="rId13"/>
    <p:sldId id="482" r:id="rId14"/>
    <p:sldId id="486" r:id="rId15"/>
    <p:sldId id="487" r:id="rId16"/>
    <p:sldId id="483" r:id="rId17"/>
    <p:sldId id="489" r:id="rId18"/>
    <p:sldId id="490" r:id="rId19"/>
    <p:sldId id="492" r:id="rId20"/>
    <p:sldId id="493" r:id="rId21"/>
    <p:sldId id="491" r:id="rId22"/>
    <p:sldId id="485" r:id="rId23"/>
    <p:sldId id="494" r:id="rId24"/>
    <p:sldId id="469" r:id="rId25"/>
    <p:sldId id="498" r:id="rId26"/>
    <p:sldId id="499" r:id="rId27"/>
    <p:sldId id="501" r:id="rId28"/>
    <p:sldId id="500" r:id="rId29"/>
    <p:sldId id="502" r:id="rId30"/>
    <p:sldId id="496" r:id="rId31"/>
    <p:sldId id="474" r:id="rId32"/>
    <p:sldId id="506" r:id="rId33"/>
    <p:sldId id="507" r:id="rId34"/>
    <p:sldId id="508" r:id="rId35"/>
    <p:sldId id="511" r:id="rId36"/>
    <p:sldId id="509" r:id="rId3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6" d="100"/>
          <a:sy n="56" d="100"/>
        </p:scale>
        <p:origin x="96" y="11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2022. 05. 13.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721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2022. 05. 13.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9712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2022. 05. 13.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654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2022. 05. 13.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737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2022. 05. 13.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024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2022. 05. 13.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994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2022. 05. 13.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70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2022. 05. 13.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660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2022. 05. 13.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090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2022. 05. 13.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83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2022. 05. 13.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801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A0022-AD9F-4EA3-B323-44C41A92098A}" type="datetimeFigureOut">
              <a:rPr lang="hu-HU" smtClean="0"/>
              <a:t>2022. 05. 13.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239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</a:t>
            </a:r>
          </a:p>
          <a:p>
            <a:pPr algn="ctr"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50000"/>
              </a:lnSpc>
            </a:pP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10. Analitikus táblázat</a:t>
            </a:r>
            <a:endParaRPr lang="hu-H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461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75" y="0"/>
            <a:ext cx="11753850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962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75" y="0"/>
            <a:ext cx="11753850" cy="1990725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75" y="1990725"/>
            <a:ext cx="5772150" cy="43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369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75" y="0"/>
            <a:ext cx="11753850" cy="1990725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221" y="1990725"/>
            <a:ext cx="12030075" cy="4400550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BB64E4BE-C31D-3F67-29BF-DB37F1777E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13067" y="5034053"/>
            <a:ext cx="601711" cy="469599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id="{0BED001B-48F4-C706-47C6-3780B370AB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24833" y="5068558"/>
            <a:ext cx="524136" cy="32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242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" y="462180"/>
            <a:ext cx="121443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717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" y="462180"/>
            <a:ext cx="12144375" cy="1600200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5" y="2105025"/>
            <a:ext cx="6324600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349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" y="462180"/>
            <a:ext cx="12144375" cy="1600200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5" y="2114550"/>
            <a:ext cx="11906250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089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502024" y="519953"/>
            <a:ext cx="86419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Minden ember halandó. 	</a:t>
            </a:r>
            <a:endParaRPr lang="hu-HU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Szókratész ember. 		</a:t>
            </a:r>
            <a:endParaRPr lang="hu-HU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Szókratész halandó. 		</a:t>
            </a:r>
            <a:endParaRPr lang="hu-HU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889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502024" y="519953"/>
            <a:ext cx="86419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Minden ember halandó. 	</a:t>
            </a: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x[E(x) </a:t>
            </a: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H(x)]</a:t>
            </a:r>
            <a:endParaRPr lang="hu-HU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Szókratész ember. 		E(s)</a:t>
            </a:r>
            <a:endParaRPr lang="hu-HU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Szókratész halandó. 		H(s)</a:t>
            </a:r>
            <a:endParaRPr lang="hu-HU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018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502024" y="519953"/>
            <a:ext cx="86419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Minden ember halandó. 	</a:t>
            </a: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x[E(x) </a:t>
            </a: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H(x)]</a:t>
            </a:r>
            <a:endParaRPr lang="hu-HU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Szókratész ember. 		E(s)</a:t>
            </a:r>
            <a:endParaRPr lang="hu-HU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Szókratész halandó. 		H(s)</a:t>
            </a:r>
            <a:endParaRPr lang="hu-HU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5328" y="2547937"/>
            <a:ext cx="5734050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038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484093" y="537883"/>
            <a:ext cx="86599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Leibniz törvénye</a:t>
            </a:r>
            <a:endParaRPr lang="hu-HU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{(a=b), F(a)} </a:t>
            </a: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F(b)</a:t>
            </a:r>
            <a:endParaRPr lang="hu-HU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512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 ~A származéka A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kern="0" dirty="0">
                <a:latin typeface="Times New Roman" panose="02020603050405020304" pitchFamily="18" charset="0"/>
              </a:rPr>
              <a:t>A&amp;B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származéka</a:t>
            </a:r>
            <a:r>
              <a:rPr lang="hu-HU" sz="2400" b="1" kern="0" dirty="0">
                <a:latin typeface="Times New Roman" panose="02020603050405020304" pitchFamily="18" charset="0"/>
              </a:rPr>
              <a:t> A és B </a:t>
            </a:r>
            <a:r>
              <a:rPr lang="hu-HU" sz="2400" b="1" i="1" kern="0" dirty="0">
                <a:latin typeface="Times New Roman" panose="02020603050405020304" pitchFamily="18" charset="0"/>
              </a:rPr>
              <a:t>együtt</a:t>
            </a:r>
            <a:endParaRPr lang="hu-HU" sz="2400" b="1" kern="0" dirty="0"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~(A v B) származéka ~A és ~B </a:t>
            </a:r>
            <a:r>
              <a:rPr lang="hu-H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együtt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mert ~(A v B)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(~A &amp; ~B)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~(A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B) származéka A és ~B </a:t>
            </a:r>
            <a:r>
              <a:rPr lang="hu-H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együtt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mert ~(A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(A &amp; ~B)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</a:rPr>
              <a:t>A v B származéka A és B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~(A &amp; B) származéka ~A és ~B, mert ~(A &amp; B)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~A v ~B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 származéka ~A és B, mert A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~A v B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 származéka A és B, illetve ~A és ~B, mert |A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B| igaz, ha |A|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|B|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~(A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B) származéka A és ~B, illetve ~A és B,  mert |~(A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B)| igaz, ha |A|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|B|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606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484093" y="537883"/>
            <a:ext cx="86599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Leibniz törvénye</a:t>
            </a:r>
            <a:endParaRPr lang="hu-HU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{(a=b), F(a)} </a:t>
            </a: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F(b)</a:t>
            </a:r>
            <a:endParaRPr lang="hu-HU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916" y="1877662"/>
            <a:ext cx="431482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973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358589" y="376518"/>
            <a:ext cx="73678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Leibniz törvénye</a:t>
            </a:r>
            <a:endParaRPr lang="hu-HU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3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3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</a:t>
            </a: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[(x=y) &amp; F(x)] </a:t>
            </a: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F(y)</a:t>
            </a: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</a:t>
            </a:r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2188085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358589" y="376518"/>
            <a:ext cx="73678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Leibniz törvénye</a:t>
            </a:r>
            <a:endParaRPr lang="hu-HU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3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3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</a:t>
            </a: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[(x=y) &amp; F(x)] </a:t>
            </a: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F(y)</a:t>
            </a:r>
            <a:r>
              <a:rPr lang="hu-H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</a:t>
            </a:r>
            <a:endParaRPr lang="hu-HU" sz="3000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89" y="1692996"/>
            <a:ext cx="7639050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669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87" y="677333"/>
            <a:ext cx="11096625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1251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87" y="677333"/>
            <a:ext cx="11096625" cy="2981325"/>
          </a:xfrm>
          <a:prstGeom prst="rect">
            <a:avLst/>
          </a:prstGeom>
        </p:spPr>
      </p:pic>
      <p:cxnSp>
        <p:nvCxnSpPr>
          <p:cNvPr id="6" name="Egyenes összekötő 5"/>
          <p:cNvCxnSpPr/>
          <p:nvPr/>
        </p:nvCxnSpPr>
        <p:spPr>
          <a:xfrm>
            <a:off x="496887" y="2671482"/>
            <a:ext cx="7876148" cy="71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496887" y="1877662"/>
            <a:ext cx="7876148" cy="71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>
            <a:off x="496887" y="1877662"/>
            <a:ext cx="0" cy="793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8367898" y="1949380"/>
            <a:ext cx="0" cy="793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5421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6425" y="790575"/>
            <a:ext cx="8439150" cy="527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4957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87" y="677333"/>
            <a:ext cx="11096625" cy="2981325"/>
          </a:xfrm>
          <a:prstGeom prst="rect">
            <a:avLst/>
          </a:prstGeom>
        </p:spPr>
      </p:pic>
      <p:cxnSp>
        <p:nvCxnSpPr>
          <p:cNvPr id="5" name="Egyenes összekötő 4"/>
          <p:cNvCxnSpPr/>
          <p:nvPr/>
        </p:nvCxnSpPr>
        <p:spPr>
          <a:xfrm>
            <a:off x="3585882" y="3622800"/>
            <a:ext cx="8007630" cy="35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585882" y="2751289"/>
            <a:ext cx="8007630" cy="35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3585882" y="2751289"/>
            <a:ext cx="0" cy="871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11593512" y="2787147"/>
            <a:ext cx="0" cy="871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4649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3" y="85725"/>
            <a:ext cx="10763250" cy="6772275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C4282774-D0EB-E36E-13B1-89154F67F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2792" y="3745880"/>
            <a:ext cx="4209691" cy="311212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9B5F2062-0441-FA51-EEE7-4AB215D9F2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5871" y="3429001"/>
            <a:ext cx="2806462" cy="1626174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8D8C010B-2F6E-5A07-14CA-52FDA503AC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65" y="4676483"/>
            <a:ext cx="2191056" cy="2095792"/>
          </a:xfrm>
          <a:prstGeom prst="rect">
            <a:avLst/>
          </a:prstGeom>
        </p:spPr>
      </p:pic>
      <p:pic>
        <p:nvPicPr>
          <p:cNvPr id="11" name="Kép 10">
            <a:extLst>
              <a:ext uri="{FF2B5EF4-FFF2-40B4-BE49-F238E27FC236}">
                <a16:creationId xmlns:a16="http://schemas.microsoft.com/office/drawing/2014/main" id="{42C24938-4469-B413-6F78-D7ED6DA7E6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1360" y="5235305"/>
            <a:ext cx="1502953" cy="143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0871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Aki logikát vagy pedagógiát tanul, filozófiát is tanul.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Egyesek, akik filozófiát tanulnak, nem tanulnak pedagógiát. 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Vannak olyanok, akik logikát tanulnak, de pedagógiát nem</a:t>
            </a:r>
            <a:r>
              <a:rPr lang="hu-HU" dirty="0"/>
              <a:t>. 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315" y="1877662"/>
            <a:ext cx="4873765" cy="482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0669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66429" y="480448"/>
            <a:ext cx="105388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Van valaki, aki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 szert.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 szeret valaki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ctr"/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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 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2400" dirty="0"/>
          </a:p>
        </p:txBody>
      </p:sp>
      <p:cxnSp>
        <p:nvCxnSpPr>
          <p:cNvPr id="8" name="Egyenes összekötő nyíllal 7"/>
          <p:cNvCxnSpPr/>
          <p:nvPr/>
        </p:nvCxnSpPr>
        <p:spPr>
          <a:xfrm>
            <a:off x="6493789" y="1344280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>
            <a:off x="5641382" y="1363455"/>
            <a:ext cx="83691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Kép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6325" y="2643784"/>
            <a:ext cx="3637445" cy="3546001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346" y="2643784"/>
            <a:ext cx="3805625" cy="328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84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33898" y="874557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533899" y="874558"/>
            <a:ext cx="1106643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ünnepély lesz, a tanítás délben véget ér.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magyar óra lesz, a kémia óra elmarad.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tanítás nem ér véget délben, pedig ünnepély vagy magyar óra lesz.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Konklúzió: A kémia óra elmarad.</a:t>
            </a:r>
          </a:p>
          <a:p>
            <a:endParaRPr lang="hu-H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u-H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40481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66429" y="480448"/>
            <a:ext cx="105388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Van valaki, aki mindenki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szeret. 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Mindenki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 valaki.</a:t>
            </a:r>
          </a:p>
          <a:p>
            <a:pPr algn="ctr"/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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 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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2400" dirty="0"/>
          </a:p>
        </p:txBody>
      </p:sp>
      <p:cxnSp>
        <p:nvCxnSpPr>
          <p:cNvPr id="8" name="Egyenes összekötő nyíllal 7"/>
          <p:cNvCxnSpPr/>
          <p:nvPr/>
        </p:nvCxnSpPr>
        <p:spPr>
          <a:xfrm>
            <a:off x="6369806" y="1311445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>
            <a:off x="5532896" y="1311445"/>
            <a:ext cx="83691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943" y="2643784"/>
            <a:ext cx="3453909" cy="335331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88" y="2643784"/>
            <a:ext cx="3547871" cy="335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5064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>
            <a:extLst>
              <a:ext uri="{FF2B5EF4-FFF2-40B4-BE49-F238E27FC236}">
                <a16:creationId xmlns:a16="http://schemas.microsoft.com/office/drawing/2014/main" id="{CC2F522A-E514-490F-9CAF-D672A84F5DBF}"/>
              </a:ext>
            </a:extLst>
          </p:cNvPr>
          <p:cNvSpPr txBox="1"/>
          <p:nvPr/>
        </p:nvSpPr>
        <p:spPr>
          <a:xfrm>
            <a:off x="708338" y="476518"/>
            <a:ext cx="10740980" cy="39452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Vagy Dezsőhöz megyek feleségül, vagy senkihez.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 általam javasolt formula: (</a:t>
            </a:r>
            <a:r>
              <a:rPr lang="hu-H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Fd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x(</a:t>
            </a:r>
            <a:r>
              <a:rPr lang="hu-H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Fx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x=d)) 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~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hu-H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Fx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Ekvivalens-e ez a tankönyv megoldásával?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Mivel 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származékát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nem tanultuk, küszöböljük ki (T 25) segítségével!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 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 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~q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Fd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x(</a:t>
            </a:r>
            <a:r>
              <a:rPr lang="hu-H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Fx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x=d)) 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~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hu-H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Fx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</a:t>
            </a:r>
            <a:r>
              <a:rPr lang="hu-H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Fd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x(</a:t>
            </a:r>
            <a:r>
              <a:rPr lang="hu-H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Fx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x=d)) 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xFx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Ekvivalens-e ez a tankönyv megoldásával?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F58E32DB-DC40-4475-8299-663179A994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682" y="4029720"/>
            <a:ext cx="8212177" cy="258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8949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4711E6D5-F16D-417C-9040-77D53922EA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272" y="229738"/>
            <a:ext cx="7470537" cy="2294522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0E3AD1CE-3B71-4323-81DF-53A4B33774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3485" y="2712585"/>
            <a:ext cx="6880770" cy="388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2207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>
            <a:extLst>
              <a:ext uri="{FF2B5EF4-FFF2-40B4-BE49-F238E27FC236}">
                <a16:creationId xmlns:a16="http://schemas.microsoft.com/office/drawing/2014/main" id="{2B4D1F5A-1F86-4B19-AAF8-CC09759A25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2705" y="202430"/>
            <a:ext cx="7639948" cy="2425380"/>
          </a:xfrm>
          <a:prstGeom prst="rect">
            <a:avLst/>
          </a:prstGeom>
        </p:spPr>
      </p:pic>
      <p:pic>
        <p:nvPicPr>
          <p:cNvPr id="13" name="Kép 12">
            <a:extLst>
              <a:ext uri="{FF2B5EF4-FFF2-40B4-BE49-F238E27FC236}">
                <a16:creationId xmlns:a16="http://schemas.microsoft.com/office/drawing/2014/main" id="{7840FE43-9388-426D-95F8-2151280194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2705" y="2844494"/>
            <a:ext cx="8919544" cy="381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04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33898" y="874557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533899" y="874558"/>
            <a:ext cx="1106643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ünnepély lesz, a tanítás délben véget ér.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magyar óra lesz, a kémia óra elmarad.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tanítás nem ér véget délben, pedig ünnepély vagy magyar óra lesz.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Konklúzió: A kémia óra elmarad.</a:t>
            </a:r>
          </a:p>
          <a:p>
            <a:endParaRPr lang="hu-H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u-H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8747" y="2689412"/>
            <a:ext cx="256222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17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a szemtanú megbízható, és az írásszakértő véleménye helytálló,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Úgy a bűncselekményt akkor és csak akkor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követték el előre megfontolt szándékkal,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a talált ujjlenyomat a tettestől vagy esetleges bűntársától származik.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a szemtanú megbízható, az írásszakértő véleménye helytálló, és a talált ujjlenyomat a tettestől származik, akkor a bűncselekményt előre megfontolt szándékkal követték el. 	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865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466165" y="677333"/>
            <a:ext cx="1233392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 a szemtanú megbízható, és az írásszakértő véleménye helytálló, </a:t>
            </a:r>
          </a:p>
          <a:p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</a:p>
          <a:p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m                                                            s     </a:t>
            </a:r>
          </a:p>
          <a:p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úgy akkor és csak akkor </a:t>
            </a:r>
          </a:p>
          <a:p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követték el előre megfontolt szándékkal a bűncselekményt, </a:t>
            </a:r>
          </a:p>
          <a:p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</a:t>
            </a:r>
          </a:p>
          <a:p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e</a:t>
            </a:r>
          </a:p>
          <a:p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 a talált ujjlenyomat a tettestől vagy esetleges bűntársától származik. 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</a:p>
          <a:p>
            <a:pPr>
              <a:spcAft>
                <a:spcPts val="0"/>
              </a:spcAft>
            </a:pPr>
            <a:r>
              <a:rPr lang="hu-HU" sz="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</a:p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t                                                             b   </a:t>
            </a:r>
          </a:p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 &amp; s)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[e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 v b)]</a:t>
            </a:r>
          </a:p>
          <a:p>
            <a:pPr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 a szemtanú megbízható, az írásszakértő véleménye helytálló, és a talált ujjlenyomat </a:t>
            </a:r>
          </a:p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tettestől származik, akkor a bűncselekményt előre megfontolt szándékkal követték el. 	</a:t>
            </a:r>
          </a:p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(m &amp; s &amp; t)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AutoShape 19"/>
          <p:cNvSpPr>
            <a:spLocks/>
          </p:cNvSpPr>
          <p:nvPr/>
        </p:nvSpPr>
        <p:spPr bwMode="auto">
          <a:xfrm rot="-5400000">
            <a:off x="6911789" y="-726143"/>
            <a:ext cx="322730" cy="3998261"/>
          </a:xfrm>
          <a:prstGeom prst="leftBrace">
            <a:avLst>
              <a:gd name="adj1" fmla="val 143750"/>
              <a:gd name="adj2" fmla="val 499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6" name="AutoShape 19"/>
          <p:cNvSpPr>
            <a:spLocks/>
          </p:cNvSpPr>
          <p:nvPr/>
        </p:nvSpPr>
        <p:spPr bwMode="auto">
          <a:xfrm rot="16200000">
            <a:off x="2194361" y="-405404"/>
            <a:ext cx="322729" cy="3356784"/>
          </a:xfrm>
          <a:prstGeom prst="leftBrace">
            <a:avLst>
              <a:gd name="adj1" fmla="val 143750"/>
              <a:gd name="adj2" fmla="val 499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7" name="AutoShape 19"/>
          <p:cNvSpPr>
            <a:spLocks/>
          </p:cNvSpPr>
          <p:nvPr/>
        </p:nvSpPr>
        <p:spPr bwMode="auto">
          <a:xfrm rot="16200000">
            <a:off x="4254592" y="-654767"/>
            <a:ext cx="290175" cy="7444695"/>
          </a:xfrm>
          <a:prstGeom prst="leftBrace">
            <a:avLst>
              <a:gd name="adj1" fmla="val 143750"/>
              <a:gd name="adj2" fmla="val 499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8" name="AutoShape 19"/>
          <p:cNvSpPr>
            <a:spLocks/>
          </p:cNvSpPr>
          <p:nvPr/>
        </p:nvSpPr>
        <p:spPr bwMode="auto">
          <a:xfrm rot="16200000">
            <a:off x="2644588" y="2429434"/>
            <a:ext cx="394449" cy="3711388"/>
          </a:xfrm>
          <a:prstGeom prst="leftBrace">
            <a:avLst>
              <a:gd name="adj1" fmla="val 143750"/>
              <a:gd name="adj2" fmla="val 499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endParaRPr lang="hu-HU" dirty="0"/>
          </a:p>
        </p:txBody>
      </p:sp>
      <p:sp>
        <p:nvSpPr>
          <p:cNvPr id="31" name="AutoShape 19"/>
          <p:cNvSpPr>
            <a:spLocks/>
          </p:cNvSpPr>
          <p:nvPr/>
        </p:nvSpPr>
        <p:spPr bwMode="auto">
          <a:xfrm rot="16200000">
            <a:off x="7431741" y="2357714"/>
            <a:ext cx="394449" cy="3854826"/>
          </a:xfrm>
          <a:prstGeom prst="leftBrace">
            <a:avLst>
              <a:gd name="adj1" fmla="val 143750"/>
              <a:gd name="adj2" fmla="val 499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967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737" y="504825"/>
            <a:ext cx="4200525" cy="584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911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0" y="433387"/>
            <a:ext cx="8001000" cy="599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616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származéka Fa, az adott ágon feltűnő minden névvel (ahány név, annyi új sor).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származéka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Fb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ahol </a:t>
            </a:r>
            <a:r>
              <a:rPr lang="hu-H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az adott ágon új név.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származéka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Fb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ahol </a:t>
            </a:r>
            <a:r>
              <a:rPr lang="hu-H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az adott ágon új név.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származéka ~Fa, az adott ágon feltűnő minden névvel (ahány név, annyi új sor).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a=b és Fa együttes származéka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Fb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394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1B6019C307E26041B614C0368E549AC2" ma:contentTypeVersion="13" ma:contentTypeDescription="Új dokumentum létrehozása." ma:contentTypeScope="" ma:versionID="4961aaa00e197357001a8a72503a453a">
  <xsd:schema xmlns:xsd="http://www.w3.org/2001/XMLSchema" xmlns:xs="http://www.w3.org/2001/XMLSchema" xmlns:p="http://schemas.microsoft.com/office/2006/metadata/properties" xmlns:ns3="081507d9-3c7b-4ff9-a5d4-3567f988f5c2" xmlns:ns4="b297889d-3032-4900-be23-c6e97f30e994" targetNamespace="http://schemas.microsoft.com/office/2006/metadata/properties" ma:root="true" ma:fieldsID="1cdbc1656fb497b22bd9128711667426" ns3:_="" ns4:_="">
    <xsd:import namespace="081507d9-3c7b-4ff9-a5d4-3567f988f5c2"/>
    <xsd:import namespace="b297889d-3032-4900-be23-c6e97f30e99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1507d9-3c7b-4ff9-a5d4-3567f988f5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7889d-3032-4900-be23-c6e97f30e99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Megosztási tipp kivonat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BC436B-AF4E-4A71-A692-AC9E645BC8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1507d9-3c7b-4ff9-a5d4-3567f988f5c2"/>
    <ds:schemaRef ds:uri="b297889d-3032-4900-be23-c6e97f30e9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2B02E6-DCB4-4C1A-A824-4AD908836A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AF2DBC-4F66-4894-B51C-F3132D356BDC}">
  <ds:schemaRefs>
    <ds:schemaRef ds:uri="http://schemas.openxmlformats.org/package/2006/metadata/core-properties"/>
    <ds:schemaRef ds:uri="b297889d-3032-4900-be23-c6e97f30e994"/>
    <ds:schemaRef ds:uri="http://schemas.microsoft.com/office/2006/metadata/properties"/>
    <ds:schemaRef ds:uri="http://purl.org/dc/terms/"/>
    <ds:schemaRef ds:uri="081507d9-3c7b-4ff9-a5d4-3567f988f5c2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2055</TotalTime>
  <Words>911</Words>
  <Application>Microsoft Office PowerPoint</Application>
  <PresentationFormat>Szélesvásznú</PresentationFormat>
  <Paragraphs>137</Paragraphs>
  <Slides>33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BTKpulpitus</dc:creator>
  <cp:lastModifiedBy>Hankovszky Tamás</cp:lastModifiedBy>
  <cp:revision>87</cp:revision>
  <dcterms:created xsi:type="dcterms:W3CDTF">2019-10-17T08:30:52Z</dcterms:created>
  <dcterms:modified xsi:type="dcterms:W3CDTF">2022-05-13T21:12:10Z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0x0101001B6019C307E26041B614C0368E549AC2</vt:lpwstr>
  </property>
</Properties>
</file>