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44" r:id="rId5"/>
    <p:sldId id="346" r:id="rId6"/>
    <p:sldId id="465" r:id="rId7"/>
    <p:sldId id="466" r:id="rId8"/>
    <p:sldId id="467" r:id="rId9"/>
    <p:sldId id="468" r:id="rId10"/>
    <p:sldId id="470" r:id="rId11"/>
    <p:sldId id="471" r:id="rId12"/>
    <p:sldId id="472" r:id="rId13"/>
    <p:sldId id="448" r:id="rId14"/>
    <p:sldId id="473" r:id="rId15"/>
    <p:sldId id="475" r:id="rId16"/>
    <p:sldId id="455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1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306" y="-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721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9712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654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737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024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994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70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660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090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83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801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A0022-AD9F-4EA3-B323-44C41A92098A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239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850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</a:t>
            </a:r>
          </a:p>
          <a:p>
            <a:pPr algn="ctr"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50000"/>
              </a:lnSpc>
            </a:pP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2. Logikai grammatika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461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29733" y="1100666"/>
            <a:ext cx="8398933" cy="6290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fontAlgn="base">
              <a:lnSpc>
                <a:spcPct val="150000"/>
              </a:lnSpc>
            </a:pPr>
            <a:r>
              <a:rPr lang="hu-HU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 </a:t>
            </a:r>
            <a:r>
              <a:rPr lang="hu-HU" sz="2400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funktorok</a:t>
            </a:r>
            <a:r>
              <a:rPr lang="hu-HU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felosztásának szempontjai</a:t>
            </a:r>
            <a:endParaRPr lang="en-US" sz="2400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 fontAlgn="base">
              <a:lnSpc>
                <a:spcPct val="150000"/>
              </a:lnSpc>
            </a:pPr>
            <a:r>
              <a:rPr lang="hu-HU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    argumentumszám szerint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  <a:p>
            <a:pPr algn="l" rtl="0" fontAlgn="base">
              <a:lnSpc>
                <a:spcPct val="150000"/>
              </a:lnSpc>
            </a:pPr>
            <a:r>
              <a:rPr lang="hu-HU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    bemenet és kimenet szerint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  <a:p>
            <a:pPr algn="l" rtl="0" fontAlgn="base">
              <a:lnSpc>
                <a:spcPct val="150000"/>
              </a:lnSpc>
            </a:pPr>
            <a:r>
              <a:rPr lang="hu-HU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    belső szerkezet szerint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  <a:p>
            <a:pPr algn="l" rtl="0" fontAlgn="base">
              <a:lnSpc>
                <a:spcPct val="150000"/>
              </a:lnSpc>
            </a:pPr>
            <a:r>
              <a:rPr lang="hu-HU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4.    </a:t>
            </a:r>
            <a:r>
              <a:rPr lang="hu-HU" sz="2400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extenzionális</a:t>
            </a:r>
            <a:r>
              <a:rPr lang="hu-HU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vagy intenzionális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  <a:p>
            <a:pPr algn="l" rtl="0" fontAlgn="base">
              <a:lnSpc>
                <a:spcPct val="150000"/>
              </a:lnSpc>
            </a:pPr>
            <a:r>
              <a:rPr lang="hu-H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hangingPunct="0">
              <a:lnSpc>
                <a:spcPct val="150000"/>
              </a:lnSpc>
            </a:pPr>
            <a:endParaRPr lang="hu-HU" dirty="0"/>
          </a:p>
          <a:p>
            <a:pPr algn="just" hangingPunct="0">
              <a:lnSpc>
                <a:spcPct val="150000"/>
              </a:lnSpc>
            </a:pPr>
            <a:endParaRPr lang="hu-HU" dirty="0"/>
          </a:p>
          <a:p>
            <a:pPr algn="just" hangingPunct="0">
              <a:lnSpc>
                <a:spcPct val="150000"/>
              </a:lnSpc>
            </a:pPr>
            <a:endParaRPr lang="hu-HU" dirty="0"/>
          </a:p>
          <a:p>
            <a:pPr algn="just" hangingPunct="0">
              <a:lnSpc>
                <a:spcPct val="150000"/>
              </a:lnSpc>
            </a:pPr>
            <a:endParaRPr lang="hu-HU" dirty="0"/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675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29732" y="509666"/>
            <a:ext cx="10472851" cy="9198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fontAlgn="base">
              <a:lnSpc>
                <a:spcPct val="150000"/>
              </a:lnSpc>
            </a:pPr>
            <a:r>
              <a:rPr lang="hu-H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hu-HU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bemenet és kimenet szerint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  <a:p>
            <a:pPr algn="l" rtl="0" fontAlgn="base">
              <a:lnSpc>
                <a:spcPct val="150000"/>
              </a:lnSpc>
            </a:pPr>
            <a:endParaRPr lang="hu-HU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 fontAlgn="base">
              <a:lnSpc>
                <a:spcPct val="150000"/>
              </a:lnSpc>
            </a:pPr>
            <a:r>
              <a:rPr lang="hu-H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predikátum = névből mondatot képző </a:t>
            </a:r>
            <a:r>
              <a:rPr lang="hu-H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funktor</a:t>
            </a:r>
            <a:endParaRPr lang="hu-H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 fontAlgn="base">
              <a:lnSpc>
                <a:spcPct val="150000"/>
              </a:lnSpc>
            </a:pPr>
            <a:r>
              <a:rPr lang="hu-H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óra </a:t>
            </a:r>
            <a:r>
              <a:rPr lang="hu-HU" sz="24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jár</a:t>
            </a:r>
            <a:r>
              <a:rPr lang="hu-H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u-H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  <a:p>
            <a:pPr algn="l" rtl="0" fontAlgn="base">
              <a:lnSpc>
                <a:spcPct val="150000"/>
              </a:lnSpc>
            </a:pPr>
            <a:endParaRPr lang="hu-H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 fontAlgn="base">
              <a:lnSpc>
                <a:spcPct val="150000"/>
              </a:lnSpc>
            </a:pPr>
            <a:r>
              <a:rPr lang="hu-HU" sz="24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mondatfunktor</a:t>
            </a:r>
            <a:r>
              <a:rPr lang="hu-H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mondat(ok)</a:t>
            </a:r>
            <a:r>
              <a:rPr lang="hu-HU" sz="24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ból</a:t>
            </a:r>
            <a:r>
              <a:rPr lang="hu-H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mondatot képző </a:t>
            </a:r>
            <a:r>
              <a:rPr lang="hu-HU" sz="24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funktor</a:t>
            </a:r>
            <a:endParaRPr lang="hu-HU" sz="2400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 fontAlgn="base">
              <a:lnSpc>
                <a:spcPct val="150000"/>
              </a:lnSpc>
            </a:pPr>
            <a:r>
              <a:rPr lang="hu-HU" sz="24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Sajnálatos, </a:t>
            </a:r>
            <a:r>
              <a:rPr lang="hu-HU" sz="24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hu-H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fogy az idő.</a:t>
            </a:r>
            <a:endParaRPr lang="hu-H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 fontAlgn="base">
              <a:lnSpc>
                <a:spcPct val="150000"/>
              </a:lnSpc>
            </a:pPr>
            <a:r>
              <a:rPr lang="hu-H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Február van </a:t>
            </a:r>
            <a:r>
              <a:rPr lang="hu-HU" sz="2400" b="1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hu-H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kedd. </a:t>
            </a:r>
          </a:p>
          <a:p>
            <a:pPr algn="l" rtl="0" fontAlgn="base">
              <a:lnSpc>
                <a:spcPct val="150000"/>
              </a:lnSpc>
            </a:pPr>
            <a:endParaRPr lang="hu-H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 fontAlgn="base">
              <a:lnSpc>
                <a:spcPct val="150000"/>
              </a:lnSpc>
            </a:pPr>
            <a:r>
              <a:rPr lang="hu-HU" sz="24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névfunktor</a:t>
            </a:r>
            <a:r>
              <a:rPr lang="hu-H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névből nevet képző </a:t>
            </a:r>
            <a:r>
              <a:rPr lang="hu-H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funktor</a:t>
            </a:r>
            <a:endParaRPr lang="hu-H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 fontAlgn="base">
              <a:lnSpc>
                <a:spcPct val="150000"/>
              </a:lnSpc>
            </a:pPr>
            <a:r>
              <a:rPr lang="hu-HU" sz="2400" b="1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hu-HU" sz="24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u-H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Birher</a:t>
            </a:r>
            <a:r>
              <a:rPr lang="hu-H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Nándor</a:t>
            </a:r>
          </a:p>
          <a:p>
            <a:pPr algn="l" rtl="0" fontAlgn="base">
              <a:lnSpc>
                <a:spcPct val="150000"/>
              </a:lnSpc>
            </a:pPr>
            <a:r>
              <a:rPr lang="hu-H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sz="2400" b="1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hu-H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</a:pPr>
            <a:endParaRPr lang="hu-HU" dirty="0"/>
          </a:p>
          <a:p>
            <a:pPr algn="just" hangingPunct="0">
              <a:lnSpc>
                <a:spcPct val="150000"/>
              </a:lnSpc>
            </a:pPr>
            <a:endParaRPr lang="hu-HU" dirty="0"/>
          </a:p>
          <a:p>
            <a:pPr algn="just" hangingPunct="0">
              <a:lnSpc>
                <a:spcPct val="150000"/>
              </a:lnSpc>
            </a:pPr>
            <a:endParaRPr lang="hu-HU" dirty="0"/>
          </a:p>
          <a:p>
            <a:pPr algn="just" hangingPunct="0">
              <a:lnSpc>
                <a:spcPct val="150000"/>
              </a:lnSpc>
            </a:pPr>
            <a:endParaRPr lang="hu-HU" dirty="0"/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152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29732" y="509666"/>
            <a:ext cx="10472851" cy="9337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fontAlgn="base">
              <a:lnSpc>
                <a:spcPct val="150000"/>
              </a:lnSpc>
            </a:pPr>
            <a:r>
              <a:rPr lang="hu-H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hu-HU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 bemenet és kimenet szerint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  <a:p>
            <a:pPr algn="l" rtl="0" fontAlgn="base">
              <a:lnSpc>
                <a:spcPct val="150000"/>
              </a:lnSpc>
            </a:pPr>
            <a:endParaRPr lang="hu-HU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 fontAlgn="base">
              <a:lnSpc>
                <a:spcPct val="150000"/>
              </a:lnSpc>
            </a:pPr>
            <a:r>
              <a:rPr lang="hu-H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funktorból</a:t>
            </a:r>
            <a:r>
              <a:rPr lang="hu-H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funktort</a:t>
            </a:r>
            <a:r>
              <a:rPr lang="hu-H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képző </a:t>
            </a:r>
            <a:r>
              <a:rPr lang="hu-H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funktor</a:t>
            </a:r>
            <a:endParaRPr lang="hu-H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 fontAlgn="base">
              <a:lnSpc>
                <a:spcPct val="150000"/>
              </a:lnSpc>
            </a:pPr>
            <a:r>
              <a:rPr lang="hu-H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óra </a:t>
            </a:r>
            <a:r>
              <a:rPr lang="hu-HU" sz="24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pontosan</a:t>
            </a:r>
            <a:r>
              <a:rPr lang="hu-H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jár. </a:t>
            </a:r>
          </a:p>
          <a:p>
            <a:pPr algn="l" rtl="0" fontAlgn="base">
              <a:lnSpc>
                <a:spcPct val="150000"/>
              </a:lnSpc>
            </a:pPr>
            <a:endParaRPr lang="hu-H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 fontAlgn="base">
              <a:lnSpc>
                <a:spcPct val="150000"/>
              </a:lnSpc>
            </a:pPr>
            <a:r>
              <a:rPr lang="hu-H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mondatból nevet képző </a:t>
            </a:r>
            <a:r>
              <a:rPr lang="hu-H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funktor</a:t>
            </a:r>
            <a:r>
              <a:rPr lang="hu-H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 rtl="0" fontAlgn="base">
              <a:lnSpc>
                <a:spcPct val="150000"/>
              </a:lnSpc>
            </a:pPr>
            <a:r>
              <a:rPr lang="hu-HU" sz="24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az, aki</a:t>
            </a:r>
            <a:r>
              <a:rPr lang="hu-H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felfedezte, hogy a bolygók elliptikus pályán keringenek a nap körül  </a:t>
            </a:r>
          </a:p>
          <a:p>
            <a:pPr algn="l" rtl="0" fontAlgn="base">
              <a:lnSpc>
                <a:spcPct val="150000"/>
              </a:lnSpc>
            </a:pPr>
            <a:endParaRPr lang="hu-H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 fontAlgn="base">
              <a:lnSpc>
                <a:spcPct val="150000"/>
              </a:lnSpc>
            </a:pPr>
            <a:r>
              <a:rPr lang="hu-H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funktorból</a:t>
            </a:r>
            <a:r>
              <a:rPr lang="hu-H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mondatot képző </a:t>
            </a:r>
            <a:r>
              <a:rPr lang="hu-H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funktor</a:t>
            </a:r>
            <a:r>
              <a:rPr lang="hu-H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l" rtl="0" fontAlgn="base">
              <a:lnSpc>
                <a:spcPct val="150000"/>
              </a:lnSpc>
            </a:pPr>
            <a:r>
              <a:rPr lang="hu-HU" sz="24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diákok többsége</a:t>
            </a:r>
            <a:r>
              <a:rPr lang="hu-H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szorgalmas.</a:t>
            </a:r>
          </a:p>
          <a:p>
            <a:pPr algn="l" rtl="0" fontAlgn="base">
              <a:lnSpc>
                <a:spcPct val="150000"/>
              </a:lnSpc>
            </a:pPr>
            <a:r>
              <a:rPr lang="hu-H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 rtl="0" fontAlgn="base">
              <a:lnSpc>
                <a:spcPct val="150000"/>
              </a:lnSpc>
            </a:pPr>
            <a:endParaRPr lang="hu-H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</a:pPr>
            <a:endParaRPr lang="hu-HU" dirty="0"/>
          </a:p>
          <a:p>
            <a:pPr algn="just" hangingPunct="0">
              <a:lnSpc>
                <a:spcPct val="150000"/>
              </a:lnSpc>
            </a:pPr>
            <a:endParaRPr lang="hu-HU" dirty="0"/>
          </a:p>
          <a:p>
            <a:pPr algn="just" hangingPunct="0">
              <a:lnSpc>
                <a:spcPct val="150000"/>
              </a:lnSpc>
            </a:pPr>
            <a:endParaRPr lang="hu-HU" dirty="0"/>
          </a:p>
          <a:p>
            <a:pPr algn="just" hangingPunct="0">
              <a:lnSpc>
                <a:spcPct val="150000"/>
              </a:lnSpc>
            </a:pPr>
            <a:endParaRPr lang="hu-HU" dirty="0"/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b="1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408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29733" y="1100666"/>
            <a:ext cx="8398933" cy="472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dirty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83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45067" y="1066800"/>
            <a:ext cx="8398933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fontAlgn="base">
              <a:lnSpc>
                <a:spcPct val="150000"/>
              </a:lnSpc>
            </a:pPr>
            <a:r>
              <a:rPr lang="hu-HU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Logikai grammatikai kategóriák</a:t>
            </a:r>
            <a:r>
              <a:rPr lang="hu-H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  <a:p>
            <a:pPr algn="l" rtl="0" fontAlgn="base">
              <a:lnSpc>
                <a:spcPct val="150000"/>
              </a:lnSpc>
            </a:pPr>
            <a:r>
              <a:rPr lang="hu-HU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kijelentő mondat (mondat) = az állítás nyelvi formája</a:t>
            </a:r>
            <a:r>
              <a:rPr lang="hu-H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  <a:p>
            <a:pPr algn="l" rtl="0" fontAlgn="base">
              <a:lnSpc>
                <a:spcPct val="150000"/>
              </a:lnSpc>
            </a:pPr>
            <a:r>
              <a:rPr lang="hu-HU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individuumnév (név)</a:t>
            </a:r>
            <a:r>
              <a:rPr lang="hu-H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  <a:p>
            <a:pPr lvl="1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tulajdonnév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  <a:p>
            <a:pPr lvl="1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leírás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  <a:p>
            <a:pPr algn="l" rtl="0" fontAlgn="base">
              <a:lnSpc>
                <a:spcPct val="150000"/>
              </a:lnSpc>
            </a:pPr>
            <a:r>
              <a:rPr lang="hu-HU" sz="2400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funktor</a:t>
            </a:r>
            <a:r>
              <a:rPr lang="hu-H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723246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29733" y="1100666"/>
            <a:ext cx="10472851" cy="1012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Anna bemutatja Beát Cilinek.</a:t>
            </a: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73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29733" y="1100666"/>
            <a:ext cx="10472851" cy="1427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Anna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bemutatja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Beá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Cili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               ……….bemutatja………t………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10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29733" y="1100666"/>
            <a:ext cx="10472851" cy="2397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Anna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bemutatja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Beá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Cili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               ……….bemutatja………t………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B(a)(b)(c)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732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29733" y="1100666"/>
            <a:ext cx="10472851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Anna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bemutatja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Beá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Cili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               ……….bemutatja………t………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B(a)(b)(c)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Anna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bemutatja Beát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Cili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               ……….bemutatja Beát………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422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29733" y="1100666"/>
            <a:ext cx="10472851" cy="3920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Anna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bemutatja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Beá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Cili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               ……….bemutatja………t………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B(a)(b)(c)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Anna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bemutatja Beát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Cili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               ……….bemutatja Beát………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B(a)(c)</a:t>
            </a:r>
          </a:p>
          <a:p>
            <a:pPr algn="just" hangingPunct="0">
              <a:lnSpc>
                <a:spcPct val="150000"/>
              </a:lnSpc>
            </a:pPr>
            <a:endParaRPr lang="hu-H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593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29733" y="1100666"/>
            <a:ext cx="10472851" cy="5444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Anna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bemutatja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Beá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Cili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               ……….bemutatja………t………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B(a)(b)(c)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Anna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bemutatja Beát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Cili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               ……….bemutatja Beát………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B(a)(c)</a:t>
            </a:r>
          </a:p>
          <a:p>
            <a:pPr algn="just" hangingPunct="0">
              <a:lnSpc>
                <a:spcPct val="150000"/>
              </a:lnSpc>
            </a:pPr>
            <a:endParaRPr lang="hu-H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</a:pP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Anna bemutatja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Beá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Cili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              Anna bemutatja………t………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A(b)(c)</a:t>
            </a:r>
          </a:p>
          <a:p>
            <a:pPr algn="just" hangingPunct="0">
              <a:lnSpc>
                <a:spcPct val="150000"/>
              </a:lnSpc>
            </a:pPr>
            <a:endParaRPr lang="hu-HU" b="1" u="sn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543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29733" y="1100666"/>
            <a:ext cx="10472851" cy="6690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Anna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bemutatja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Beá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Cili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               ……….bemutatja………t………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B(a)(b)(c)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Anna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bemutatja Beát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Cili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               ……….bemutatja Beát………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B(a)(c)</a:t>
            </a:r>
          </a:p>
          <a:p>
            <a:pPr algn="just" hangingPunct="0">
              <a:lnSpc>
                <a:spcPct val="150000"/>
              </a:lnSpc>
            </a:pPr>
            <a:endParaRPr lang="hu-H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</a:pP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Anna bemutatja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Beá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Cili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              Anna bemutatja………t………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A(b)(c)</a:t>
            </a:r>
          </a:p>
          <a:p>
            <a:pPr algn="just" hangingPunct="0">
              <a:lnSpc>
                <a:spcPct val="150000"/>
              </a:lnSpc>
            </a:pPr>
            <a:endParaRPr lang="hu-HU" b="1" u="sn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</a:pP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Anna bemutatja Beát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              Anna bemutatja Beát………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A(c)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997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1B6019C307E26041B614C0368E549AC2" ma:contentTypeVersion="13" ma:contentTypeDescription="Új dokumentum létrehozása." ma:contentTypeScope="" ma:versionID="4961aaa00e197357001a8a72503a453a">
  <xsd:schema xmlns:xsd="http://www.w3.org/2001/XMLSchema" xmlns:xs="http://www.w3.org/2001/XMLSchema" xmlns:p="http://schemas.microsoft.com/office/2006/metadata/properties" xmlns:ns3="081507d9-3c7b-4ff9-a5d4-3567f988f5c2" xmlns:ns4="b297889d-3032-4900-be23-c6e97f30e994" targetNamespace="http://schemas.microsoft.com/office/2006/metadata/properties" ma:root="true" ma:fieldsID="1cdbc1656fb497b22bd9128711667426" ns3:_="" ns4:_="">
    <xsd:import namespace="081507d9-3c7b-4ff9-a5d4-3567f988f5c2"/>
    <xsd:import namespace="b297889d-3032-4900-be23-c6e97f30e99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1507d9-3c7b-4ff9-a5d4-3567f988f5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7889d-3032-4900-be23-c6e97f30e99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Megosztási tipp kivonat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6B9973-13B5-4B5F-BE30-07CE7009BD87}">
  <ds:schemaRefs>
    <ds:schemaRef ds:uri="b297889d-3032-4900-be23-c6e97f30e994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081507d9-3c7b-4ff9-a5d4-3567f988f5c2"/>
    <ds:schemaRef ds:uri="http://purl.org/dc/terms/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5E6A6D4-6734-4F4F-9A5B-E4EAA4AE73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9D64C4-8F76-47E0-9A4F-E5962B82A7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1507d9-3c7b-4ff9-a5d4-3567f988f5c2"/>
    <ds:schemaRef ds:uri="b297889d-3032-4900-be23-c6e97f30e9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383</Words>
  <Application>Microsoft Office PowerPoint</Application>
  <PresentationFormat>Szélesvásznú</PresentationFormat>
  <Paragraphs>90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BTKpulpitus</dc:creator>
  <cp:lastModifiedBy>Hankovszky Tamás</cp:lastModifiedBy>
  <cp:revision>47</cp:revision>
  <dcterms:created xsi:type="dcterms:W3CDTF">2019-10-17T08:30:52Z</dcterms:created>
  <dcterms:modified xsi:type="dcterms:W3CDTF">2023-04-19T22:20:35Z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0x0101001B6019C307E26041B614C0368E549AC2</vt:lpwstr>
  </property>
</Properties>
</file>