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44" r:id="rId5"/>
    <p:sldId id="346" r:id="rId6"/>
    <p:sldId id="388" r:id="rId7"/>
    <p:sldId id="448" r:id="rId8"/>
    <p:sldId id="449" r:id="rId9"/>
    <p:sldId id="382" r:id="rId10"/>
    <p:sldId id="389" r:id="rId11"/>
    <p:sldId id="384" r:id="rId12"/>
    <p:sldId id="385" r:id="rId13"/>
    <p:sldId id="452" r:id="rId14"/>
    <p:sldId id="451" r:id="rId15"/>
    <p:sldId id="450" r:id="rId16"/>
    <p:sldId id="445" r:id="rId17"/>
    <p:sldId id="386" r:id="rId18"/>
    <p:sldId id="395" r:id="rId19"/>
    <p:sldId id="383" r:id="rId20"/>
    <p:sldId id="381" r:id="rId21"/>
    <p:sldId id="387" r:id="rId22"/>
    <p:sldId id="423" r:id="rId23"/>
    <p:sldId id="398" r:id="rId24"/>
    <p:sldId id="400" r:id="rId25"/>
    <p:sldId id="397" r:id="rId26"/>
    <p:sldId id="396" r:id="rId27"/>
    <p:sldId id="447" r:id="rId28"/>
    <p:sldId id="401" r:id="rId29"/>
    <p:sldId id="402" r:id="rId30"/>
    <p:sldId id="379" r:id="rId31"/>
    <p:sldId id="403" r:id="rId32"/>
    <p:sldId id="404" r:id="rId33"/>
    <p:sldId id="405" r:id="rId34"/>
    <p:sldId id="406" r:id="rId35"/>
    <p:sldId id="407" r:id="rId36"/>
    <p:sldId id="408" r:id="rId37"/>
    <p:sldId id="409" r:id="rId38"/>
    <p:sldId id="361" r:id="rId39"/>
    <p:sldId id="410" r:id="rId40"/>
    <p:sldId id="362" r:id="rId41"/>
    <p:sldId id="411" r:id="rId42"/>
    <p:sldId id="363" r:id="rId43"/>
    <p:sldId id="413" r:id="rId44"/>
    <p:sldId id="415" r:id="rId45"/>
    <p:sldId id="416" r:id="rId46"/>
    <p:sldId id="414" r:id="rId47"/>
    <p:sldId id="417" r:id="rId48"/>
    <p:sldId id="418" r:id="rId49"/>
    <p:sldId id="419" r:id="rId50"/>
    <p:sldId id="421" r:id="rId51"/>
    <p:sldId id="420" r:id="rId52"/>
    <p:sldId id="412" r:id="rId53"/>
    <p:sldId id="432" r:id="rId54"/>
    <p:sldId id="439" r:id="rId55"/>
    <p:sldId id="440" r:id="rId56"/>
    <p:sldId id="441" r:id="rId57"/>
    <p:sldId id="433" r:id="rId58"/>
    <p:sldId id="435" r:id="rId59"/>
    <p:sldId id="442" r:id="rId60"/>
    <p:sldId id="436" r:id="rId61"/>
    <p:sldId id="443" r:id="rId62"/>
    <p:sldId id="422" r:id="rId63"/>
    <p:sldId id="444" r:id="rId64"/>
    <p:sldId id="424" r:id="rId6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1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2023. 11. 19.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721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2023. 11. 19.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9712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2023. 11. 19.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654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2023. 11. 19.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737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2023. 11. 19.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024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2023. 11. 19.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994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2023. 11. 19.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70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2023. 11. 19.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660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2023. 11. 19.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090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2023. 11. 19.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83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2023. 11. 19.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801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A0022-AD9F-4EA3-B323-44C41A92098A}" type="datetimeFigureOut">
              <a:rPr lang="hu-HU" smtClean="0"/>
              <a:t>2023. 11. 19.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239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</a:t>
            </a:r>
          </a:p>
          <a:p>
            <a:pPr algn="ctr"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50000"/>
              </a:lnSpc>
            </a:pP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5. </a:t>
            </a:r>
            <a:r>
              <a:rPr lang="hu-HU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Igazságfunktorok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461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1201" y="1117600"/>
            <a:ext cx="83989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Konjunkció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Jele: &amp; vagy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973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1201" y="1117600"/>
            <a:ext cx="83989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Konjunkció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Jele: &amp; vagy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Definíciója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1" y="2530106"/>
            <a:ext cx="421957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423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1201" y="1117600"/>
            <a:ext cx="8398933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Konjunkció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Jele: &amp; vagy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Definíciója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Két tetszőleges állítás konjunkciója </a:t>
            </a:r>
          </a:p>
          <a:p>
            <a:pPr algn="just" hangingPunct="0">
              <a:lnSpc>
                <a:spcPct val="150000"/>
              </a:lnSpc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akkor s csakis akkor igaz, ha mindkét tagja igaz </a:t>
            </a:r>
          </a:p>
          <a:p>
            <a:pPr algn="just" hangingPunct="0">
              <a:lnSpc>
                <a:spcPct val="150000"/>
              </a:lnSpc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(és hamis, ha legalább az egyik tagja hamis).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1" y="2530106"/>
            <a:ext cx="421957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864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1201" y="1117600"/>
            <a:ext cx="8398933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Konjunkció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Jele: &amp; vagy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Definíciója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Két tetszőleges állítás konjunkciója </a:t>
            </a:r>
          </a:p>
          <a:p>
            <a:pPr algn="just" hangingPunct="0">
              <a:lnSpc>
                <a:spcPct val="150000"/>
              </a:lnSpc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akkor s csakis akkor igaz, ha mindkét tagja igaz </a:t>
            </a:r>
          </a:p>
          <a:p>
            <a:pPr algn="just" hangingPunct="0">
              <a:lnSpc>
                <a:spcPct val="150000"/>
              </a:lnSpc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(és hamis, ha legalább az egyik tagja hamis).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1" y="2530106"/>
            <a:ext cx="4219575" cy="130492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7480" y="2005914"/>
            <a:ext cx="188595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930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45067" y="1066800"/>
            <a:ext cx="8398933" cy="2135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67" y="1066800"/>
            <a:ext cx="4295775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433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45067" y="1066800"/>
            <a:ext cx="8398933" cy="472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Agd</a:t>
            </a: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67" y="1066800"/>
            <a:ext cx="43053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733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45067" y="1066800"/>
            <a:ext cx="8398933" cy="472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Agd</a:t>
            </a: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67" y="1066800"/>
            <a:ext cx="4314825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5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67" y="1066800"/>
            <a:ext cx="4333875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31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45067" y="1066800"/>
            <a:ext cx="8398933" cy="472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Agd</a:t>
            </a: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67" y="1066800"/>
            <a:ext cx="4391025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449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7E599CE0-FEFE-CFD9-36E1-43B49B7A7EAF}"/>
              </a:ext>
            </a:extLst>
          </p:cNvPr>
          <p:cNvSpPr txBox="1"/>
          <p:nvPr/>
        </p:nvSpPr>
        <p:spPr>
          <a:xfrm>
            <a:off x="5890113" y="1066800"/>
            <a:ext cx="4547088" cy="529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p&amp;q</a:t>
            </a:r>
            <a:r>
              <a:rPr lang="hu-H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)&amp;r </a:t>
            </a:r>
            <a:r>
              <a:rPr lang="hu-H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p&amp;(</a:t>
            </a:r>
            <a:r>
              <a:rPr lang="hu-HU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q&amp;r</a:t>
            </a:r>
            <a:r>
              <a:rPr lang="hu-H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328502A7-07D3-DC5B-7149-0DB0F742E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67" y="1066800"/>
            <a:ext cx="4391025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329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45067" y="1066800"/>
            <a:ext cx="839893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logikai szavak is rászorulhatnak az interpretációra, </a:t>
            </a: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pl. "VAGY"    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pontosan egy igaz: </a:t>
            </a: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	RABOK LESZÜNK VAGY SZABADOK</a:t>
            </a: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legfeljebb egy igaz: </a:t>
            </a: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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A FRADI GYŐZ VAGY KIKAP</a:t>
            </a: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legalább egy igaz: </a:t>
            </a: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ESIK AZ ESŐ VAGY SÜT A NAP</a:t>
            </a: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246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45067" y="1066800"/>
            <a:ext cx="8398933" cy="472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Sem-sem művelet </a:t>
            </a: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67" y="2071816"/>
            <a:ext cx="2200275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843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45067" y="1066800"/>
            <a:ext cx="8398933" cy="472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Tagadott sem-sem – hogyan fejezhetjük ki ezt magyarul egyszerűbben</a:t>
            </a: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67" y="2046834"/>
            <a:ext cx="216217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208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45067" y="1066800"/>
            <a:ext cx="8398933" cy="472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Agd</a:t>
            </a: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67" y="1066800"/>
            <a:ext cx="307657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20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45067" y="1066800"/>
            <a:ext cx="839893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Alternáció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Definíciója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67" y="1955505"/>
            <a:ext cx="444817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2113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45067" y="1066800"/>
            <a:ext cx="839893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Alternáció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Definíciója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Két tetszőleges állítás alternációja akkor és csakis akkor hamis, </a:t>
            </a:r>
          </a:p>
          <a:p>
            <a:pPr algn="just" hangingPunct="0">
              <a:lnSpc>
                <a:spcPct val="150000"/>
              </a:lnSpc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mindkét tagja hamis (és igaz, ha legalább az egyik tag igaz). 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67" y="1955505"/>
            <a:ext cx="444817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7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27364" y="654627"/>
            <a:ext cx="106818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konjunkció és az alternáció kapcsolata (De Morgan-törvények)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1.</a:t>
            </a:r>
          </a:p>
          <a:p>
            <a:pPr algn="just"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˅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		</a:t>
            </a:r>
            <a:endParaRPr lang="hu-H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186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27364" y="654627"/>
            <a:ext cx="106818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konjunkció és az alternáció kapcsolata (De Morgan-törvények)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1.</a:t>
            </a:r>
          </a:p>
          <a:p>
            <a:pPr algn="just"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˅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		        /Negáljuk mindkét oldalt!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5167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27364" y="654627"/>
            <a:ext cx="106818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konjunkció és az alternáció kapcsolata (De Morgan-törvények)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1.</a:t>
            </a:r>
          </a:p>
          <a:p>
            <a:pPr algn="just"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˅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		        /Negáljuk mindkét oldalt!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~(p ˅ q)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~~(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 	</a:t>
            </a:r>
            <a:endParaRPr lang="hu-H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840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27364" y="654627"/>
            <a:ext cx="106818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konjunkció és az alternáció kapcsolata (De Morgan-törvények)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1.</a:t>
            </a:r>
          </a:p>
          <a:p>
            <a:pPr algn="just"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˅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		        /Negáljuk mindkét oldalt!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~(p ˅ q)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~~(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 	        /Kettős negáció törvénye!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306320" algn="ctr">
              <a:lnSpc>
                <a:spcPct val="150000"/>
              </a:lnSpc>
              <a:spcAft>
                <a:spcPts val="0"/>
              </a:spcAft>
              <a:tabLst>
                <a:tab pos="4686300" algn="l"/>
              </a:tabLs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~(p ˅ q)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&amp;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5276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27364" y="654627"/>
            <a:ext cx="1068185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konjunkció és az alternáció kapcsolata (De Morgan-törvények)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1.</a:t>
            </a:r>
          </a:p>
          <a:p>
            <a:pPr algn="just"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˅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		        /Negáljuk mindkét oldalt!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~(p ˅ q)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~~(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 	        /Kettős negáció törvénye!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306320" algn="ctr">
              <a:lnSpc>
                <a:spcPct val="150000"/>
              </a:lnSpc>
              <a:spcAft>
                <a:spcPts val="0"/>
              </a:spcAft>
              <a:tabLst>
                <a:tab pos="4686300" algn="l"/>
              </a:tabLs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~(p ˅ q)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&amp;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 </a:t>
            </a:r>
            <a:endParaRPr lang="hu-HU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Az alternáció negációja logikailag ekvivalens a tagok negációjának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konjunkciójával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hu-H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380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29733" y="1100666"/>
            <a:ext cx="839893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Negáció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Jele: ~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8718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27364" y="654627"/>
            <a:ext cx="1068185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konjunkció és az alternáció kapcsolata (De Morgan-törvények)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2.</a:t>
            </a:r>
          </a:p>
          <a:p>
            <a:pPr algn="just"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˅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 		/Helyettesítsünk: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~p; q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~q</a:t>
            </a: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endParaRPr lang="hu-H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542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27364" y="654627"/>
            <a:ext cx="106818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konjunkció és az alternáció kapcsolata (De Morgan-törvények)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2.</a:t>
            </a:r>
          </a:p>
          <a:p>
            <a:pPr algn="just"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˅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 		/Helyettesítsünk: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~p; q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~q</a:t>
            </a: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~p ˅ ~q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~q) 	</a:t>
            </a: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endParaRPr lang="hu-H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254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27364" y="654627"/>
            <a:ext cx="106818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konjunkció és az alternáció kapcsolata (De Morgan-törvények)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2.</a:t>
            </a:r>
          </a:p>
          <a:p>
            <a:pPr algn="just"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˅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 		/Helyettesítsünk: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~p; q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~q</a:t>
            </a: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~p ˅ ~q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~q) 	/Kettős negáció törvénye!</a:t>
            </a: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~p ˅ ~q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~(p &amp; q) 				</a:t>
            </a:r>
            <a:endParaRPr lang="hu-H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7848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27364" y="654627"/>
            <a:ext cx="106818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konjunkció és az alternáció kapcsolata (De Morgan-törvények)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2.</a:t>
            </a:r>
          </a:p>
          <a:p>
            <a:pPr algn="just"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˅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 		/Helyettesítsünk: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~p; q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~q</a:t>
            </a: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~p ˅ ~q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~q) 	/Kettős negáció törvénye!</a:t>
            </a: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~p ˅ ~q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~(p &amp; q) 		/Cseréljük fel az oldalakat!</a:t>
            </a: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306320" algn="ctr">
              <a:lnSpc>
                <a:spcPct val="150000"/>
              </a:lnSpc>
              <a:tabLst>
                <a:tab pos="4686300" algn="l"/>
              </a:tabLs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~(p &amp; q)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~p ˅ ~q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endParaRPr lang="hu-H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0405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27364" y="654627"/>
            <a:ext cx="1068185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konjunkció és az alternáció kapcsolata (De Morgan-törvények)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2.</a:t>
            </a:r>
          </a:p>
          <a:p>
            <a:pPr algn="just"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˅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 		/Helyettesítsünk: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~p; q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~q</a:t>
            </a: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~p ˅ ~q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~q) 	/Kettős negáció törvénye!</a:t>
            </a: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~p ˅ ~q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~(p &amp; q) 		/Cseréljük fel az oldalakat!</a:t>
            </a: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306320" algn="ctr">
              <a:lnSpc>
                <a:spcPct val="150000"/>
              </a:lnSpc>
              <a:tabLst>
                <a:tab pos="4686300" algn="l"/>
              </a:tabLs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~(p &amp; q)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~p ˅ ~q</a:t>
            </a: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konjunkció negációja logikailag ekvivalens a tagok negációjának alternációjával.</a:t>
            </a: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endParaRPr lang="hu-H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012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48146" y="675409"/>
            <a:ext cx="63370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Kondicionális</a:t>
            </a:r>
          </a:p>
          <a:p>
            <a:endParaRPr lang="hu-H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</a:t>
            </a: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~(p &amp; ~q)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777342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48146" y="675409"/>
            <a:ext cx="63370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Kondicionális</a:t>
            </a:r>
          </a:p>
          <a:p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~(p &amp; ~q)</a:t>
            </a:r>
            <a:endParaRPr lang="hu-HU" sz="24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46" y="2608551"/>
            <a:ext cx="330517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6956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40327" y="581891"/>
            <a:ext cx="8042564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igazságszabálya</a:t>
            </a:r>
            <a:endParaRPr lang="hu-H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327" y="1089722"/>
            <a:ext cx="455295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08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40327" y="581891"/>
            <a:ext cx="8042564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igazságszabálya</a:t>
            </a:r>
            <a:endParaRPr lang="hu-H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327" y="1089722"/>
            <a:ext cx="4552950" cy="1676400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540327" y="2878282"/>
            <a:ext cx="86036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Két tetszőleges állítás kondicionálisa akkor és csakis akkor hamis, ha előtagja igaz, utótagja hamis.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006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65143"/>
            <a:ext cx="2581275" cy="2800350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685800" y="820882"/>
            <a:ext cx="61052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Nem kommutatív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590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29733" y="1100666"/>
            <a:ext cx="8398933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Negáció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Jele: ~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Definíciója: </a:t>
            </a:r>
          </a:p>
          <a:p>
            <a:pPr algn="just" hangingPunct="0">
              <a:lnSpc>
                <a:spcPct val="150000"/>
              </a:lnSpc>
            </a:pPr>
            <a:endParaRPr lang="hu-HU" dirty="0"/>
          </a:p>
          <a:p>
            <a:pPr algn="just" hangingPunct="0">
              <a:lnSpc>
                <a:spcPct val="150000"/>
              </a:lnSpc>
            </a:pPr>
            <a:endParaRPr lang="hu-HU" dirty="0"/>
          </a:p>
          <a:p>
            <a:pPr algn="just" hangingPunct="0">
              <a:lnSpc>
                <a:spcPct val="150000"/>
              </a:lnSpc>
            </a:pPr>
            <a:endParaRPr lang="hu-HU" dirty="0"/>
          </a:p>
          <a:p>
            <a:pPr algn="just" hangingPunct="0">
              <a:lnSpc>
                <a:spcPct val="150000"/>
              </a:lnSpc>
            </a:pPr>
            <a:endParaRPr lang="hu-HU" dirty="0"/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879" y="2167299"/>
            <a:ext cx="363855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6753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96191" y="768927"/>
            <a:ext cx="6290437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</a:t>
            </a: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(~p v q)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sz="105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7795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96191" y="768927"/>
            <a:ext cx="6290437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</a:t>
            </a: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(~p v q)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sz="105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191" y="1456892"/>
            <a:ext cx="325755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5307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96191" y="768927"/>
            <a:ext cx="6290437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</a:t>
            </a: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(~p v q)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sz="105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191" y="1473033"/>
            <a:ext cx="452437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213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33845" y="602673"/>
            <a:ext cx="85101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Kontrapozíció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~(p &amp; ~q) 		/Helyettesítsünk: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~q; q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3095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33845" y="602673"/>
            <a:ext cx="851015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Kontrapozíció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~(p &amp; ~q) 		/Helyettesítsünk: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~q; q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~(~q &amp; ~~p) 	</a:t>
            </a:r>
            <a:endParaRPr lang="hu-HU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3454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33845" y="602673"/>
            <a:ext cx="85101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Kontrapozíció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~(p &amp; ~q) 		/Helyettesítsünk: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~q; q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~(~q &amp; ~~p) 	/Kettős negáció törvénye!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~(~q &amp; p) 	</a:t>
            </a:r>
            <a:endParaRPr lang="hu-HU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8645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33845" y="602673"/>
            <a:ext cx="851015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Kontrapozíció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~(p &amp; ~q) 		/Helyettesítsünk: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~q; q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~(~q &amp; ~~p) 	/Kettős negáció törvénye!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~(~q &amp; p) 	/A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konjunkciós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tagok cseréje!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~(p &amp; ~q)	</a:t>
            </a:r>
            <a:endParaRPr lang="hu-HU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9394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33845" y="602673"/>
            <a:ext cx="851015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Kontrapozíció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~(p &amp; ~q) 		/Helyettesítsünk: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~q; q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~(~q &amp; ~~p) 	/Kettős negáció törvénye!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~(~q &amp; p) 	/A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konjunkciós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tagok cseréje!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~(p &amp; ~q)	/1. sor behelyettesítése, oldalcsere!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1701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33845" y="602673"/>
            <a:ext cx="851015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Kontrapozíció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~(p &amp; ~q) 		/Helyettesítsünk: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~q; q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~(~q &amp; ~~p) 	/Kettős negáció törvénye!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~(~q &amp; p) 	/A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konjunkciós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tagok cseréje!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~(p &amp; ~q)	/1. sor behelyettesítése, oldalcsere!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~q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~p</a:t>
            </a:r>
            <a:endParaRPr lang="hu-HU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5743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96191" y="571500"/>
            <a:ext cx="84478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Áthelyezési törvény</a:t>
            </a:r>
          </a:p>
          <a:p>
            <a:pPr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(p &amp; q)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773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29733" y="1100666"/>
            <a:ext cx="839893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Negáció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Jele: ~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Definíciója: </a:t>
            </a:r>
          </a:p>
          <a:p>
            <a:pPr algn="just" hangingPunct="0">
              <a:lnSpc>
                <a:spcPct val="150000"/>
              </a:lnSpc>
            </a:pPr>
            <a:endParaRPr lang="hu-HU" dirty="0"/>
          </a:p>
          <a:p>
            <a:pPr algn="just" hangingPunct="0">
              <a:lnSpc>
                <a:spcPct val="150000"/>
              </a:lnSpc>
            </a:pPr>
            <a:endParaRPr lang="hu-HU" dirty="0"/>
          </a:p>
          <a:p>
            <a:pPr algn="just" hangingPunct="0">
              <a:lnSpc>
                <a:spcPct val="150000"/>
              </a:lnSpc>
            </a:pPr>
            <a:endParaRPr lang="hu-HU" dirty="0"/>
          </a:p>
          <a:p>
            <a:pPr algn="just" hangingPunct="0">
              <a:lnSpc>
                <a:spcPct val="150000"/>
              </a:lnSpc>
            </a:pPr>
            <a:endParaRPr lang="hu-HU" dirty="0"/>
          </a:p>
          <a:p>
            <a:pPr algn="just" hangingPunct="0">
              <a:lnSpc>
                <a:spcPct val="150000"/>
              </a:lnSpc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tetszőleges p kijelentés negációja akkor és csak akkor igaz, ha a p kijelentés hamis.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879" y="2167299"/>
            <a:ext cx="363855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0573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96191" y="571500"/>
            <a:ext cx="844780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Áthelyezési törvény</a:t>
            </a:r>
          </a:p>
          <a:p>
            <a:pPr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(p &amp; q)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~(a &amp; ~b)  		</a:t>
            </a:r>
            <a:endParaRPr lang="hu-HU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54816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96191" y="571500"/>
            <a:ext cx="844780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Áthelyezési törvény</a:t>
            </a:r>
          </a:p>
          <a:p>
            <a:pPr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(p &amp; q)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~(a &amp; ~b)  		/Negáljuk mindkét oldalt!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~(a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~~(a &amp; ~b) 	</a:t>
            </a:r>
            <a:endParaRPr lang="hu-HU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1224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96191" y="571500"/>
            <a:ext cx="844780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Áthelyezési törvény</a:t>
            </a:r>
          </a:p>
          <a:p>
            <a:pPr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(p &amp; q)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~(a &amp; ~b)  		/Negáljuk mindkét oldalt!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~(a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~~(a &amp; ~b) 	/Kettős negáció törvénye!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~(a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(a &amp; ~b)</a:t>
            </a:r>
            <a:endParaRPr lang="hu-HU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7561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96191" y="571500"/>
            <a:ext cx="844780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Áthelyezési törvény</a:t>
            </a:r>
          </a:p>
          <a:p>
            <a:pPr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(p &amp; q)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~(p &amp; ~ (q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r))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~(a &amp; ~b)  		/Negáljuk mindkét oldalt!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~(a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~~(a &amp; ~b) 	/Kettős negáció törvénye!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~(a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(a &amp; ~b)</a:t>
            </a:r>
            <a:endParaRPr lang="hu-HU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8980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96191" y="571500"/>
            <a:ext cx="844780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Áthelyezési törvény</a:t>
            </a:r>
          </a:p>
          <a:p>
            <a:pPr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(p &amp; q)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~(p &amp; ~ (q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r))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 ((p &amp; q) &amp; ~r)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~(a &amp; ~b)  		/Negáljuk mindkét oldalt!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~(a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~~(a &amp; ~b) 	/Kettős negáció törvénye!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~(a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(a &amp; ~b)</a:t>
            </a:r>
            <a:endParaRPr lang="hu-HU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67572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96191" y="571500"/>
            <a:ext cx="844780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Áthelyezési törvény</a:t>
            </a:r>
          </a:p>
          <a:p>
            <a:pPr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(p &amp; q)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~(p &amp; ~ (q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r))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 ((p &amp; q) &amp; ~r)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~(p &amp; (q &amp; ~r))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~(a &amp; ~b)  		/Negáljuk mindkét oldalt!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~(a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~~(a &amp; ~b) 	/Kettős negáció törvénye!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~(a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(a &amp; ~b)</a:t>
            </a:r>
            <a:endParaRPr lang="hu-HU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1955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96191" y="571500"/>
            <a:ext cx="844780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Áthelyezési törvény</a:t>
            </a:r>
          </a:p>
          <a:p>
            <a:pPr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(p &amp; q)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~(p &amp; ~ (q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r))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 ((p &amp; q) &amp; ~r)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~(p &amp; (q &amp; ~r))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 ((p &amp; q) &amp; ~r)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~(a &amp; ~b)  		/Negáljuk mindkét oldalt!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~(a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~~(a &amp; ~b) 	/Kettős negáció törvénye!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~(a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(a &amp; ~b)</a:t>
            </a:r>
            <a:endParaRPr lang="hu-HU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01985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96191" y="571500"/>
            <a:ext cx="844780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Áthelyezési törvény</a:t>
            </a:r>
          </a:p>
          <a:p>
            <a:pPr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(p &amp; q)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~(p &amp; ~ (q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r))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 ((p &amp; q) &amp; ~r)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~(p &amp; (q &amp; ~r))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 ((p &amp; q) &amp; ~r)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~(p &amp; q &amp; ~r)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 (p &amp; q &amp; ~r)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~(a &amp; ~b)  		/Negáljuk mindkét oldalt!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~(a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~~(a &amp; ~b) 	/Kettős negáció törvénye!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~(a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(a &amp; ~b)</a:t>
            </a:r>
            <a:endParaRPr lang="hu-HU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70809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973" y="540327"/>
            <a:ext cx="842702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Láncszabály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q) &amp; (q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Modus ponens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{(p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q), p}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Modus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tollens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{(p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q), ~q}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</a:t>
            </a:r>
            <a:endParaRPr lang="hu-H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2728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973" y="540327"/>
            <a:ext cx="842702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Láncszabály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q) &amp; (q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Modus ponens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{(p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q), p}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Modus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tollens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{(p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q), ~q}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</a:t>
            </a:r>
            <a:endParaRPr lang="hu-H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1752" y="1706273"/>
            <a:ext cx="280035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801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976" y="1199163"/>
            <a:ext cx="1028700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5205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973" y="540327"/>
            <a:ext cx="842702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Láncszabály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q) &amp; (q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Modus ponens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{(p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q), p}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Modus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tollens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{(p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q), ~q}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</a:t>
            </a:r>
            <a:endParaRPr lang="hu-H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1752" y="1706273"/>
            <a:ext cx="2800350" cy="221932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6502" y="4529099"/>
            <a:ext cx="289560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16541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0221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45067" y="1066800"/>
            <a:ext cx="83989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207" y="1190368"/>
            <a:ext cx="17430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913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45067" y="1066800"/>
            <a:ext cx="8398933" cy="888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67" y="1066800"/>
            <a:ext cx="27908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194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45067" y="1066800"/>
            <a:ext cx="8398933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kettős negáció törvénye: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800" dirty="0"/>
              <a:t>p </a:t>
            </a:r>
            <a:r>
              <a:rPr lang="hu-HU" sz="2800" dirty="0">
                <a:sym typeface="Symbol" panose="05050102010706020507" pitchFamily="18" charset="2"/>
              </a:rPr>
              <a:t></a:t>
            </a:r>
            <a:r>
              <a:rPr lang="hu-HU" sz="2800" dirty="0"/>
              <a:t> </a:t>
            </a:r>
            <a:r>
              <a:rPr lang="hu-HU" sz="2800" dirty="0">
                <a:sym typeface="Symbol" panose="05050102010706020507" pitchFamily="18" charset="2"/>
              </a:rPr>
              <a:t></a:t>
            </a:r>
            <a:r>
              <a:rPr lang="hu-HU" sz="2800" dirty="0"/>
              <a:t>p </a:t>
            </a:r>
            <a:endParaRPr lang="hu-HU" sz="28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67" y="1066800"/>
            <a:ext cx="27908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631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1B6019C307E26041B614C0368E549AC2" ma:contentTypeVersion="13" ma:contentTypeDescription="Új dokumentum létrehozása." ma:contentTypeScope="" ma:versionID="4961aaa00e197357001a8a72503a453a">
  <xsd:schema xmlns:xsd="http://www.w3.org/2001/XMLSchema" xmlns:xs="http://www.w3.org/2001/XMLSchema" xmlns:p="http://schemas.microsoft.com/office/2006/metadata/properties" xmlns:ns3="081507d9-3c7b-4ff9-a5d4-3567f988f5c2" xmlns:ns4="b297889d-3032-4900-be23-c6e97f30e994" targetNamespace="http://schemas.microsoft.com/office/2006/metadata/properties" ma:root="true" ma:fieldsID="1cdbc1656fb497b22bd9128711667426" ns3:_="" ns4:_="">
    <xsd:import namespace="081507d9-3c7b-4ff9-a5d4-3567f988f5c2"/>
    <xsd:import namespace="b297889d-3032-4900-be23-c6e97f30e9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507d9-3c7b-4ff9-a5d4-3567f988f5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7889d-3032-4900-be23-c6e97f30e99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Megosztási tipp kivonat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E6A6D4-6734-4F4F-9A5B-E4EAA4AE73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6B9973-13B5-4B5F-BE30-07CE7009BD87}">
  <ds:schemaRefs>
    <ds:schemaRef ds:uri="b297889d-3032-4900-be23-c6e97f30e994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081507d9-3c7b-4ff9-a5d4-3567f988f5c2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49D64C4-8F76-47E0-9A4F-E5962B82A7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1507d9-3c7b-4ff9-a5d4-3567f988f5c2"/>
    <ds:schemaRef ds:uri="b297889d-3032-4900-be23-c6e97f30e9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2027</Words>
  <Application>Microsoft Office PowerPoint</Application>
  <PresentationFormat>Szélesvásznú</PresentationFormat>
  <Paragraphs>307</Paragraphs>
  <Slides>61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61</vt:i4>
      </vt:variant>
    </vt:vector>
  </HeadingPairs>
  <TitlesOfParts>
    <vt:vector size="67" baseType="lpstr">
      <vt:lpstr>Arial</vt:lpstr>
      <vt:lpstr>Calibri</vt:lpstr>
      <vt:lpstr>Calibri Light</vt:lpstr>
      <vt:lpstr>Courier New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BTKpulpitus</dc:creator>
  <cp:lastModifiedBy>Hankovszky Tamás</cp:lastModifiedBy>
  <cp:revision>42</cp:revision>
  <dcterms:created xsi:type="dcterms:W3CDTF">2019-10-17T08:30:52Z</dcterms:created>
  <dcterms:modified xsi:type="dcterms:W3CDTF">2023-11-19T22:27:11Z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0x0101001B6019C307E26041B614C0368E549AC2</vt:lpwstr>
  </property>
</Properties>
</file>