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4" r:id="rId2"/>
    <p:sldId id="298" r:id="rId3"/>
    <p:sldId id="259" r:id="rId4"/>
    <p:sldId id="291" r:id="rId5"/>
    <p:sldId id="260" r:id="rId6"/>
    <p:sldId id="261" r:id="rId7"/>
    <p:sldId id="262" r:id="rId8"/>
    <p:sldId id="348" r:id="rId9"/>
    <p:sldId id="349" r:id="rId10"/>
    <p:sldId id="346" r:id="rId11"/>
    <p:sldId id="350" r:id="rId12"/>
    <p:sldId id="347" r:id="rId13"/>
    <p:sldId id="354" r:id="rId14"/>
    <p:sldId id="356" r:id="rId15"/>
    <p:sldId id="357" r:id="rId16"/>
    <p:sldId id="358" r:id="rId17"/>
    <p:sldId id="359" r:id="rId18"/>
    <p:sldId id="355" r:id="rId19"/>
    <p:sldId id="305" r:id="rId20"/>
    <p:sldId id="302" r:id="rId21"/>
    <p:sldId id="308" r:id="rId22"/>
    <p:sldId id="299" r:id="rId23"/>
    <p:sldId id="301" r:id="rId24"/>
    <p:sldId id="309" r:id="rId25"/>
    <p:sldId id="317" r:id="rId26"/>
    <p:sldId id="325" r:id="rId27"/>
    <p:sldId id="330" r:id="rId28"/>
    <p:sldId id="331" r:id="rId29"/>
    <p:sldId id="334" r:id="rId30"/>
    <p:sldId id="335" r:id="rId31"/>
    <p:sldId id="337" r:id="rId32"/>
    <p:sldId id="336" r:id="rId33"/>
    <p:sldId id="340" r:id="rId34"/>
    <p:sldId id="341" r:id="rId35"/>
    <p:sldId id="342" r:id="rId36"/>
    <p:sldId id="338" r:id="rId37"/>
    <p:sldId id="343" r:id="rId38"/>
    <p:sldId id="339" r:id="rId3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21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1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65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376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24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994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60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90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801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A0022-AD9F-4EA3-B323-44C41A92098A}" type="datetimeFigureOut">
              <a:rPr lang="hu-HU" smtClean="0"/>
              <a:t>2023. 11. 19.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5D79-E773-4163-BCFB-6D2FE423082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239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</a:t>
            </a:r>
          </a:p>
          <a:p>
            <a:pPr algn="ctr"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6. </a:t>
            </a:r>
            <a:r>
              <a:rPr lang="hu-HU" sz="32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461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348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93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90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8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van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84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456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van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0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van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mindenkinek az apja.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5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010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van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mindenkinek az apja.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139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564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van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mindenkinek az apja.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738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564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van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mindenkinek az apja.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842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564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valaki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van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mindenkinek az apja.</a:t>
            </a:r>
            <a:endParaRPr lang="hu-H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Valakinek mindenki az apja.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43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0622" y="567560"/>
            <a:ext cx="1054537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Igazságfeltételek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91487"/>
              </p:ext>
            </p:extLst>
          </p:nvPr>
        </p:nvGraphicFramePr>
        <p:xfrm>
          <a:off x="797536" y="1673104"/>
          <a:ext cx="6837363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um" r:id="rId2" imgW="6836734" imgH="1531495" progId="Word.Document.12">
                  <p:embed/>
                </p:oleObj>
              </mc:Choice>
              <mc:Fallback>
                <p:oleObj name="Dokumentum" r:id="rId2" imgW="6836734" imgH="1531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7536" y="1673104"/>
                        <a:ext cx="6837363" cy="1531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6637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Állapodjunk meg abban, hogy az „apja” predikátum </a:t>
            </a: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argumentumainak sorrendjét a következő példa alapján rögzítjük!</a:t>
            </a: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ct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10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0622" y="567560"/>
            <a:ext cx="1053086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Igazságfeltételek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38800"/>
              </p:ext>
            </p:extLst>
          </p:nvPr>
        </p:nvGraphicFramePr>
        <p:xfrm>
          <a:off x="796925" y="1670050"/>
          <a:ext cx="6837363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um" r:id="rId2" imgW="6836734" imgH="3565928" progId="Word.Document.12">
                  <p:embed/>
                </p:oleObj>
              </mc:Choice>
              <mc:Fallback>
                <p:oleObj name="Dokumentum" r:id="rId2" imgW="6836734" imgH="35659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6925" y="1670050"/>
                        <a:ext cx="6837363" cy="356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675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0622" y="567560"/>
            <a:ext cx="1051635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Igazságfeltételek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F(a) v F(b) v F(c)</a:t>
            </a:r>
            <a:endParaRPr lang="hu-H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38800"/>
              </p:ext>
            </p:extLst>
          </p:nvPr>
        </p:nvGraphicFramePr>
        <p:xfrm>
          <a:off x="796925" y="1670050"/>
          <a:ext cx="6837363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um" r:id="rId2" imgW="6836734" imgH="3565928" progId="Word.Document.12">
                  <p:embed/>
                </p:oleObj>
              </mc:Choice>
              <mc:Fallback>
                <p:oleObj name="Dokumentum" r:id="rId2" imgW="6836734" imgH="3565928" progId="Word.Document.12">
                  <p:embed/>
                  <p:pic>
                    <p:nvPicPr>
                      <p:cNvPr id="6" name="Objektum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96925" y="1670050"/>
                        <a:ext cx="6837363" cy="356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948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0622" y="567560"/>
            <a:ext cx="1053086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Igazságfeltételek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532413"/>
              </p:ext>
            </p:extLst>
          </p:nvPr>
        </p:nvGraphicFramePr>
        <p:xfrm>
          <a:off x="789668" y="1646238"/>
          <a:ext cx="6837363" cy="1531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um" r:id="rId2" imgW="6836734" imgH="1531495" progId="Word.Document.12">
                  <p:embed/>
                </p:oleObj>
              </mc:Choice>
              <mc:Fallback>
                <p:oleObj name="Dokumentum" r:id="rId2" imgW="6836734" imgH="15314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9668" y="1646238"/>
                        <a:ext cx="6837363" cy="1531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4895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0621" y="567560"/>
            <a:ext cx="1051634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Igazságfeltételek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01908"/>
              </p:ext>
            </p:extLst>
          </p:nvPr>
        </p:nvGraphicFramePr>
        <p:xfrm>
          <a:off x="789670" y="1629106"/>
          <a:ext cx="6837363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um" r:id="rId2" imgW="6836734" imgH="3565928" progId="Word.Document.12">
                  <p:embed/>
                </p:oleObj>
              </mc:Choice>
              <mc:Fallback>
                <p:oleObj name="Dokumentum" r:id="rId2" imgW="6836734" imgH="356592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9670" y="1629106"/>
                        <a:ext cx="6837363" cy="356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Kép 3">
            <a:extLst>
              <a:ext uri="{FF2B5EF4-FFF2-40B4-BE49-F238E27FC236}">
                <a16:creationId xmlns:a16="http://schemas.microsoft.com/office/drawing/2014/main" id="{AB4455F9-4764-9B75-20BF-BD48B39790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1967" y="3801067"/>
            <a:ext cx="248065" cy="37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15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30621" y="567560"/>
            <a:ext cx="1051634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Igazságfeltételek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</a:t>
            </a:r>
            <a:endParaRPr lang="hu-HU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471051"/>
              </p:ext>
            </p:extLst>
          </p:nvPr>
        </p:nvGraphicFramePr>
        <p:xfrm>
          <a:off x="789670" y="1629106"/>
          <a:ext cx="6837363" cy="356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um" r:id="rId2" imgW="6836734" imgH="3565928" progId="Word.Document.12">
                  <p:embed/>
                </p:oleObj>
              </mc:Choice>
              <mc:Fallback>
                <p:oleObj name="Dokumentum" r:id="rId2" imgW="6836734" imgH="3565928" progId="Word.Document.12">
                  <p:embed/>
                  <p:pic>
                    <p:nvPicPr>
                      <p:cNvPr id="6" name="Objektum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9670" y="1629106"/>
                        <a:ext cx="6837363" cy="3565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Kép 4">
            <a:extLst>
              <a:ext uri="{FF2B5EF4-FFF2-40B4-BE49-F238E27FC236}">
                <a16:creationId xmlns:a16="http://schemas.microsoft.com/office/drawing/2014/main" id="{5BA300B1-7A1A-1A9A-B4E9-868ADEBE08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1967" y="3801067"/>
            <a:ext cx="248065" cy="37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85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Induljunk ki a korábban levezetett ekvivalenciából!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			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18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Induljunk ki a korábban levezetett ekvivalenciából!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			/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 	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10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Induljunk ki a korábban levezetett ekvivalenciából!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			/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 			/ Negáljuk mindkét oldalt!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F(c)] 		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360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Induljunk ki a korábban levezetett ekvivalenciából!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			/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 			/ Negáljuk mindkét oldalt!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F(c)] 		/ p v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v F(b) v F(c)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55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Induljunk ki a korábban levezetett ekvivalenciából!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			/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 			/ Negáljuk mindkét oldalt!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F(c)] 		/ p v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v F(b) v F(c)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Emlékezzünk vissza a korábban levezetett ekvivalenciára!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v F(b) v F(c)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1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031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Induljunk ki a korábban levezetett ekvivalenciából!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			/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 			/ Negáljuk mindkét oldalt!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F(c)] 		/ p v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F(a) v F(b) v F(c)</a:t>
            </a:r>
            <a:endParaRPr lang="hu-H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Emlékezzünk vissza a korábban levezetett ekvivalenciára!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F(a) v F(b) v F(c)</a:t>
            </a:r>
            <a:endParaRPr lang="hu-H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az ekvivalenciák jobb oldala megegyezik, akkor a bal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17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Induljunk ki a korábban levezetett ekvivalenciából!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F(a) &amp; F(b) &amp; F(c)			/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 			/ Negáljuk mindkét oldalt! 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F(a)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F(b)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F(c)] 		/ p v q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 &amp;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q)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F(a) v F(b) v F(c)</a:t>
            </a:r>
            <a:endParaRPr lang="hu-H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Emlékezzünk vissza a korábban levezetett ekvivalenciára!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F(a) v F(b) v F(c)</a:t>
            </a:r>
            <a:endParaRPr lang="hu-H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 az ekvivalenciák jobb oldala megegyezik, akkor a bal is.</a:t>
            </a:r>
            <a:endParaRPr lang="hu-H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endParaRPr lang="hu-H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1784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00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75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116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 				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3572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 				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Töröljük a kettős negációt!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2.  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9824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224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 				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Töröljük a kettős negációt!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2.  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1. piros sorban cseréljünk: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8172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 				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Töröljük a kettős negációt!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2.  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1. piros sorban cseréljünk: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8259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5332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 				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Töröljük a kettős negációt!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2.  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1. piros sorban cseréljünk: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 és töröljük a kettős negációt!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960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Kvantifikációs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De-Morgan törvények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1.  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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(x)  				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Töröljük a kettős negációt!</a:t>
            </a:r>
            <a:endParaRPr lang="hu-H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2.  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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1. piros sorban cseréljünk: F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 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</a:t>
            </a: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Negáljuk mindkét oldalt és töröljük a kettős negációt!</a:t>
            </a: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hu-H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(x)					röviden:  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</a:t>
            </a:r>
            <a:endParaRPr lang="hu-H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50000"/>
              </a:lnSpc>
              <a:spcAft>
                <a:spcPts val="0"/>
              </a:spcAft>
            </a:pPr>
            <a:endParaRPr lang="hu-HU" sz="11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2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</a:pP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5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</a:t>
            </a: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92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6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31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77333" y="677333"/>
            <a:ext cx="10735734" cy="3348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hu-HU" sz="9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					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Dávid apja Salamonnak. = A(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d,s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 mindenkinek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Mindenkinek mindenki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Valaki valakinek az apja.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	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1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2983</Words>
  <Application>Microsoft Office PowerPoint</Application>
  <PresentationFormat>Szélesvásznú</PresentationFormat>
  <Paragraphs>248</Paragraphs>
  <Slides>38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Office-téma</vt:lpstr>
      <vt:lpstr>Dokumentum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BTKpulpitus</dc:creator>
  <cp:lastModifiedBy>Hankovszky Tamás</cp:lastModifiedBy>
  <cp:revision>19</cp:revision>
  <dcterms:created xsi:type="dcterms:W3CDTF">2019-10-17T08:30:52Z</dcterms:created>
  <dcterms:modified xsi:type="dcterms:W3CDTF">2023-11-19T22:31:12Z</dcterms:modified>
</cp:coreProperties>
</file>