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44" r:id="rId5"/>
    <p:sldId id="460" r:id="rId6"/>
    <p:sldId id="298" r:id="rId7"/>
    <p:sldId id="458" r:id="rId8"/>
    <p:sldId id="346" r:id="rId9"/>
    <p:sldId id="349" r:id="rId10"/>
    <p:sldId id="345" r:id="rId11"/>
    <p:sldId id="462" r:id="rId12"/>
    <p:sldId id="461" r:id="rId13"/>
    <p:sldId id="347" r:id="rId14"/>
    <p:sldId id="350" r:id="rId15"/>
    <p:sldId id="351" r:id="rId16"/>
    <p:sldId id="352" r:id="rId17"/>
    <p:sldId id="360" r:id="rId18"/>
    <p:sldId id="354" r:id="rId19"/>
    <p:sldId id="362" r:id="rId20"/>
    <p:sldId id="363" r:id="rId21"/>
    <p:sldId id="364" r:id="rId22"/>
    <p:sldId id="366" r:id="rId23"/>
    <p:sldId id="365" r:id="rId24"/>
    <p:sldId id="356" r:id="rId25"/>
    <p:sldId id="368" r:id="rId26"/>
    <p:sldId id="382" r:id="rId27"/>
    <p:sldId id="378" r:id="rId28"/>
    <p:sldId id="379" r:id="rId29"/>
    <p:sldId id="380" r:id="rId30"/>
    <p:sldId id="459" r:id="rId31"/>
    <p:sldId id="381" r:id="rId32"/>
    <p:sldId id="383" r:id="rId33"/>
    <p:sldId id="369" r:id="rId34"/>
    <p:sldId id="371" r:id="rId35"/>
    <p:sldId id="372" r:id="rId36"/>
    <p:sldId id="373" r:id="rId37"/>
    <p:sldId id="386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463" r:id="rId46"/>
    <p:sldId id="395" r:id="rId47"/>
    <p:sldId id="396" r:id="rId48"/>
    <p:sldId id="387" r:id="rId49"/>
    <p:sldId id="398" r:id="rId50"/>
    <p:sldId id="406" r:id="rId51"/>
    <p:sldId id="402" r:id="rId52"/>
    <p:sldId id="403" r:id="rId53"/>
    <p:sldId id="404" r:id="rId54"/>
    <p:sldId id="405" r:id="rId55"/>
    <p:sldId id="407" r:id="rId56"/>
    <p:sldId id="408" r:id="rId57"/>
    <p:sldId id="409" r:id="rId58"/>
    <p:sldId id="410" r:id="rId59"/>
    <p:sldId id="411" r:id="rId60"/>
    <p:sldId id="412" r:id="rId61"/>
    <p:sldId id="417" r:id="rId62"/>
    <p:sldId id="419" r:id="rId63"/>
    <p:sldId id="422" r:id="rId64"/>
    <p:sldId id="424" r:id="rId65"/>
    <p:sldId id="418" r:id="rId66"/>
    <p:sldId id="425" r:id="rId67"/>
    <p:sldId id="423" r:id="rId68"/>
    <p:sldId id="428" r:id="rId69"/>
    <p:sldId id="429" r:id="rId70"/>
    <p:sldId id="430" r:id="rId71"/>
    <p:sldId id="431" r:id="rId72"/>
    <p:sldId id="432" r:id="rId73"/>
    <p:sldId id="452" r:id="rId74"/>
    <p:sldId id="454" r:id="rId75"/>
    <p:sldId id="436" r:id="rId76"/>
    <p:sldId id="453" r:id="rId77"/>
    <p:sldId id="456" r:id="rId78"/>
    <p:sldId id="457" r:id="rId79"/>
    <p:sldId id="455" r:id="rId80"/>
    <p:sldId id="472" r:id="rId81"/>
    <p:sldId id="473" r:id="rId82"/>
    <p:sldId id="474" r:id="rId83"/>
    <p:sldId id="475" r:id="rId84"/>
    <p:sldId id="476" r:id="rId85"/>
    <p:sldId id="477" r:id="rId86"/>
    <p:sldId id="478" r:id="rId87"/>
    <p:sldId id="480" r:id="rId88"/>
    <p:sldId id="481" r:id="rId89"/>
    <p:sldId id="505" r:id="rId90"/>
    <p:sldId id="482" r:id="rId91"/>
    <p:sldId id="483" r:id="rId92"/>
    <p:sldId id="484" r:id="rId93"/>
    <p:sldId id="487" r:id="rId94"/>
    <p:sldId id="488" r:id="rId95"/>
    <p:sldId id="489" r:id="rId96"/>
    <p:sldId id="486" r:id="rId97"/>
    <p:sldId id="485" r:id="rId98"/>
    <p:sldId id="493" r:id="rId99"/>
    <p:sldId id="494" r:id="rId100"/>
    <p:sldId id="495" r:id="rId101"/>
    <p:sldId id="496" r:id="rId102"/>
    <p:sldId id="491" r:id="rId103"/>
    <p:sldId id="492" r:id="rId104"/>
    <p:sldId id="490" r:id="rId105"/>
    <p:sldId id="497" r:id="rId106"/>
    <p:sldId id="501" r:id="rId107"/>
    <p:sldId id="502" r:id="rId108"/>
    <p:sldId id="503" r:id="rId109"/>
    <p:sldId id="504" r:id="rId110"/>
    <p:sldId id="499" r:id="rId111"/>
    <p:sldId id="500" r:id="rId112"/>
    <p:sldId id="498" r:id="rId113"/>
    <p:sldId id="464" r:id="rId1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theme" Target="theme/theme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2023. 04. 20.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7. Univerzális és egzisztenciaállítások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Bella vett egy órát.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x[Ó(x) &amp; 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0381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Kpxb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Akinek nincs barátja, az szomorú.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yByx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875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82155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Kpxb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Akinek nincs barátja, az szomorú.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yByx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Edömér találkozott egy páciensével, de összetévesztette őt saját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szomszédai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egyikével.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5857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82155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Kpxb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Akinek nincs barátja, az szomorú.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yByx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Edömér találkozott egy páciensével, de összetévesztette őt saját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szomszédai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egyikével.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Sye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Öexy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1135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4192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3109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7756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5635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Vannak türelmetlen emberek, bár nem minden ember türelmetlen.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9557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Vannak türelmetlen emberek, bár nem minden ember türelmetlen.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2364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Vannak türelmetlen emberek, bár nem minden ember türelmetlen.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ember mindent akar, semmit sem ér el.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97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Bella vett egy órát.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x[Ó(x) &amp; 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Júlia szeret valakit.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6561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MÁS,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Néhány műszaki behatolt az övezetbe anélkül, hogy MÁS MINT műszaki követte volna őket.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Bxö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Kyx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&amp;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Vannak türelmetlen emberek, bár nem minden ember türelmetlen.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ember mindent akar, semmit sem ér el.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x[(Ex &amp;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yAxy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yExy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2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Bella vett egy órát.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x[Ó(x) &amp; V(b,x)]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Júlia szeret valakit.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30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Bella vett egy órát.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x[Ó(x) &amp; V(b,x)]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Júlia szeret valakit.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x[S(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58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valamit, de elcserélte azt valakivel valamire.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4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717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x[(Péter megvette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(Péter elcserélte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valakivel valamire.)]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7195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x[(Péter megvette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(Péter elcserélte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valakivel valamire.)]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C(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p,x,valaki,valami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1509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x[(Péter megvette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(Péter elcserélte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valakivel valamire.)]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C(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p,x,valaki,valami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yC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)}]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094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olyan diák, aki sportoló.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49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x[(Péter megvette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(Péter elcserélte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valakivel valamire.)]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C(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p,x,valaki,valami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yC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zC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71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(Péter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vett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(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elcserélte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valami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re) </a:t>
            </a:r>
          </a:p>
          <a:p>
            <a:pPr marL="438150"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 = vesz valamit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= elcserél valaki valamit valakivel valamire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= személy, ember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Péter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x[(Péter megvette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(Péter elcserélte 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x-et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valakivel valamire.)]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C(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p,x,valaki,valami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yC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p,x,y,valami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zC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[V(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C(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p,x,y,z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S(y) &amp; ~S(x) &amp; ~ S(z)]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4655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32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08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50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94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17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21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78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Nincs olyan F, amely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Ha valami F, akkor nem G.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3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olyan diák, aki sportoló.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</a:t>
            </a: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10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Nincs olyan F, amely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Ha valami F, akkor nem G.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G(x)] 		/ G(x)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02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Nincs olyan F, amely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Ha valami F, akkor nem G.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G(x)] 		/ G(x)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73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Nincs olyan F, amely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Ha valami F, akkor nem G.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G(x)] 		/ G(x)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 Nincs olyan F, amely nem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Minden, ami F, az G.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56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Összefüggések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			/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		 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[F(x) &amp; G(x)] 			/p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~(p &amp; ~q) 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~G(x)]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5900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Nincs olyan F, amely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Ha valami F, akkor nem G. 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G(x)] 		/ G(x)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 Nincs olyan F, amely nem G.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Minden, ami F, az G.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Nincs olyan ló, amely nem négylábú.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 ló négylábú.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38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4863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Mindenki gyanús nekem, aki él. 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007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</p:txBody>
      </p:sp>
    </p:spTree>
    <p:extLst>
      <p:ext uri="{BB962C8B-B14F-4D97-AF65-F5344CB8AC3E}">
        <p14:creationId xmlns:p14="http://schemas.microsoft.com/office/powerpoint/2010/main" val="1726925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</p:txBody>
      </p:sp>
    </p:spTree>
    <p:extLst>
      <p:ext uri="{BB962C8B-B14F-4D97-AF65-F5344CB8AC3E}">
        <p14:creationId xmlns:p14="http://schemas.microsoft.com/office/powerpoint/2010/main" val="2651714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3152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766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6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olyan diák, aki sportoló.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strike="sngStrik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dS</a:t>
            </a: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strike="sngStrik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x[S(x) &amp; D(x)]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603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05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024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x[(S(x) &amp;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23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x[(S(x) &amp;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kutya ugat.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822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x[(S(x) &amp;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kutya ugat.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x[K(x)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U(x)]</a:t>
            </a:r>
          </a:p>
        </p:txBody>
      </p:sp>
    </p:spTree>
    <p:extLst>
      <p:ext uri="{BB962C8B-B14F-4D97-AF65-F5344CB8AC3E}">
        <p14:creationId xmlns:p14="http://schemas.microsoft.com/office/powerpoint/2010/main" val="6456595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421301"/>
            <a:ext cx="107357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gyanús nekem, aki él.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Mindenki, aki él, gyanús nekem.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x[É(x)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x[(É(x) &amp; S(x))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G(x)]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másnak vermet ás, maga esik bele.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x[Á(x)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(y) &amp; Á(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S(x))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egy szám osztható hattal, akkor kettővel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</a:p>
          <a:p>
            <a:pPr lvl="0" algn="ctr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x[(S(x) &amp;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x,h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O(</a:t>
            </a:r>
            <a:r>
              <a:rPr lang="hu-HU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x,k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kutya ugat.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x[K(x)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U(x)] Más értelmezésben: U(k)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35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869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781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487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akkor minden dologra igaz, hogy vizes.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 dologra igaz, hogy ha esik az eső, akkor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4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olyan diák, aki sportoló.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strike="sngStrik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dS</a:t>
            </a: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strike="sngStrike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x[S(x) &amp; D(x)]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olyan F, amely G. 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&amp; G(x)]</a:t>
            </a:r>
            <a:endParaRPr lang="hu-H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032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akkor minden dologra igaz, hogy vizes.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 dologra igaz, hogy ha esik az eső, akkor vizes.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Általánosabban: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13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minden vizes.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V(x)]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esik az eső, akkor minden dologra igaz, hogy vizes.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 dologra igaz, hogy ha esik az eső, akkor vizes.</a:t>
            </a:r>
          </a:p>
          <a:p>
            <a:pPr lvl="0" algn="just" hangingPunct="0">
              <a:lnSpc>
                <a:spcPct val="150000"/>
              </a:lnSpc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Általánosabban: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40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7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1434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286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122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686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</a:t>
            </a:r>
          </a:p>
        </p:txBody>
      </p:sp>
    </p:spTree>
    <p:extLst>
      <p:ext uri="{BB962C8B-B14F-4D97-AF65-F5344CB8AC3E}">
        <p14:creationId xmlns:p14="http://schemas.microsoft.com/office/powerpoint/2010/main" val="42135674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p] 		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611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p] 		/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788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p] 		/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908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F(x)] 	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~p;   F(x)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F(x)] 		/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~p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x[F(x)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p] 		/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3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186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75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Összegezve: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kondicionális előtagjából a kvantort kvantorcserével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terjeszthetjük ki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egész kondicionálisra, utótagjából viszont simán.</a:t>
            </a:r>
          </a:p>
        </p:txBody>
      </p:sp>
    </p:spTree>
    <p:extLst>
      <p:ext uri="{BB962C8B-B14F-4D97-AF65-F5344CB8AC3E}">
        <p14:creationId xmlns:p14="http://schemas.microsoft.com/office/powerpoint/2010/main" val="34682577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Összegezve: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kondicionális előtagjából a kvantort kvantorcserével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terjeszthetjük ki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egész kondicionálisra, utótagjából viszont simán.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egész kondicionálisra vonatkozó kvantort _____________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vihetünk be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előtagjába, utótagjába viszont ____.</a:t>
            </a:r>
          </a:p>
        </p:txBody>
      </p:sp>
    </p:spTree>
    <p:extLst>
      <p:ext uri="{BB962C8B-B14F-4D97-AF65-F5344CB8AC3E}">
        <p14:creationId xmlns:p14="http://schemas.microsoft.com/office/powerpoint/2010/main" val="12776655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Összegezve: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kondicionális előtagjából a kvantort kvantorcserével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terjeszthetjük ki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egész kondicionálisra, utótagjából viszont simán.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egész kondicionálisra vonatkozó kvantort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kvantorcserével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vihetünk be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előtagjába, utótagjába viszont </a:t>
            </a:r>
            <a:r>
              <a:rPr lang="hu-H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simán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90210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F(x)]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7163"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és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x[F(x)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p]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Összegezve: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kondicionális előtagjából a kvantort kvantorcserével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terjeszthetjük ki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az egész kondicionálisra, utótagjából viszont simán.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 egész kondicionálisra vonatkozó kvantort kvantorcserével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vihetünk be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előtagjába, utótagjába viszont simán.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konjunkció esetében nem különböztetünk meg elő- és utótagot, így itt a szabály egyszerűbb: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x[p &amp; F(x)]</a:t>
            </a:r>
            <a:endParaRPr lang="hu-H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503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57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558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273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710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06442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3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 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2118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65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151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735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7762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?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9966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56022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9045" y="439589"/>
            <a:ext cx="1073573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Mindenki szeret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mindenki.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Valaki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Az azonos nemű kvantorok felcserélhetők.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Mindenki szeret valaki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Van valaki, aki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Mindenki</a:t>
            </a:r>
            <a:r>
              <a:rPr lang="hu-H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szeret valaki.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00100"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 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xS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különböző nemű kvantorok nem cserélhetők fel.</a:t>
            </a:r>
          </a:p>
        </p:txBody>
      </p:sp>
    </p:spTree>
    <p:extLst>
      <p:ext uri="{BB962C8B-B14F-4D97-AF65-F5344CB8AC3E}">
        <p14:creationId xmlns:p14="http://schemas.microsoft.com/office/powerpoint/2010/main" val="226820752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62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738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Nincsen rózsa tövis nélkül.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0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865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Nincsen rózsa tövis nélkül.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423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Nincsen rózsa tövis nélkül.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Néger eszkimók nincsenek.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55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oroszlánok nem növényevők.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Nincsen rózsa tövis nélkül.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Néger eszkimók nincsenek.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x(Ex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~Ex)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Ex)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331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430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050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Egyetlen tanár sem keres sokat.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5774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Egyetlen tanár sem keres sokat.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286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Egyetlen tanár sem keres sokat.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Senki nem bukik meg logikából, aki kedveli a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szabatosságot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647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kedvelem a karrieristákat.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Egyetlen tanár sem keres sokat.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Senki nem bukik meg logikából, aki kedveli a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szabatosságot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672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4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Fülesnek elnéző barátja is akad.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x[B(x)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x[B(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x,f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&amp; E(x)]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Bella vett egy órát.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0961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1162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tantestület nem minden tagja osztályfőnök.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4248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tantestület nem minden tagja osztályfőnök.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4939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tantestület nem minden tagja osztályfőnök.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nem klubtag, nem fizet tagdíjat.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166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Nem minden mai fiatal tiszteli az időseket.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tantestület nem minden tagja osztályfőnök.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 nem klubtag, nem fizet tagdíjat.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51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96642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616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95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Kpxb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1489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01575" y="758566"/>
            <a:ext cx="1073573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pályázók közül csak a kiskorúak nem felelnek meg.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x[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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~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~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Péter vett egy könyvet és kölcsönadta azt a barátnőjének.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x(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Vpx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Kpxb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2860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Akinek nincs barátja, az szomorú.</a:t>
            </a:r>
            <a:endParaRPr lang="hu-H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3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6019C307E26041B614C0368E549AC2" ma:contentTypeVersion="14" ma:contentTypeDescription="Új dokumentum létrehozása." ma:contentTypeScope="" ma:versionID="1572590b4c43e00d3ad03cdd6495f557">
  <xsd:schema xmlns:xsd="http://www.w3.org/2001/XMLSchema" xmlns:xs="http://www.w3.org/2001/XMLSchema" xmlns:p="http://schemas.microsoft.com/office/2006/metadata/properties" xmlns:ns3="081507d9-3c7b-4ff9-a5d4-3567f988f5c2" xmlns:ns4="b297889d-3032-4900-be23-c6e97f30e994" targetNamespace="http://schemas.microsoft.com/office/2006/metadata/properties" ma:root="true" ma:fieldsID="f10c4d19391ba324c12e537101623216" ns3:_="" ns4:_="">
    <xsd:import namespace="081507d9-3c7b-4ff9-a5d4-3567f988f5c2"/>
    <xsd:import namespace="b297889d-3032-4900-be23-c6e97f30e9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507d9-3c7b-4ff9-a5d4-3567f988f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7889d-3032-4900-be23-c6e97f30e99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C3536E-AC6C-4EDF-9379-352F15EF80B8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b297889d-3032-4900-be23-c6e97f30e994"/>
    <ds:schemaRef ds:uri="081507d9-3c7b-4ff9-a5d4-3567f988f5c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42A7CA-42E6-4DB4-AC67-0F02FAFBEE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7E1FA-7583-4FCA-8DB6-5096EF929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1507d9-3c7b-4ff9-a5d4-3567f988f5c2"/>
    <ds:schemaRef ds:uri="b297889d-3032-4900-be23-c6e97f30e9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7985</Words>
  <Application>Microsoft Office PowerPoint</Application>
  <PresentationFormat>Szélesvásznú</PresentationFormat>
  <Paragraphs>682</Paragraphs>
  <Slides>110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110</vt:i4>
      </vt:variant>
    </vt:vector>
  </HeadingPairs>
  <TitlesOfParts>
    <vt:vector size="115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52</cp:revision>
  <dcterms:created xsi:type="dcterms:W3CDTF">2019-10-17T08:30:52Z</dcterms:created>
  <dcterms:modified xsi:type="dcterms:W3CDTF">2023-04-19T22:10:31Z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0x0101001B6019C307E26041B614C0368E549AC2</vt:lpwstr>
  </property>
</Properties>
</file>