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465" r:id="rId6"/>
    <p:sldId id="466" r:id="rId7"/>
    <p:sldId id="467" r:id="rId8"/>
    <p:sldId id="468" r:id="rId9"/>
    <p:sldId id="470" r:id="rId10"/>
    <p:sldId id="462" r:id="rId11"/>
    <p:sldId id="460" r:id="rId12"/>
    <p:sldId id="469" r:id="rId13"/>
    <p:sldId id="483" r:id="rId14"/>
    <p:sldId id="484" r:id="rId15"/>
    <p:sldId id="486" r:id="rId16"/>
    <p:sldId id="487" r:id="rId17"/>
    <p:sldId id="461" r:id="rId18"/>
    <p:sldId id="488" r:id="rId19"/>
    <p:sldId id="513" r:id="rId20"/>
    <p:sldId id="510" r:id="rId21"/>
    <p:sldId id="473" r:id="rId22"/>
    <p:sldId id="474" r:id="rId23"/>
    <p:sldId id="475" r:id="rId24"/>
    <p:sldId id="472" r:id="rId25"/>
    <p:sldId id="490" r:id="rId26"/>
    <p:sldId id="491" r:id="rId27"/>
    <p:sldId id="492" r:id="rId28"/>
    <p:sldId id="493" r:id="rId29"/>
    <p:sldId id="494" r:id="rId30"/>
    <p:sldId id="495" r:id="rId31"/>
    <p:sldId id="496" r:id="rId32"/>
    <p:sldId id="497" r:id="rId33"/>
    <p:sldId id="489" r:id="rId34"/>
    <p:sldId id="498" r:id="rId35"/>
    <p:sldId id="499" r:id="rId36"/>
    <p:sldId id="500" r:id="rId37"/>
    <p:sldId id="506" r:id="rId38"/>
    <p:sldId id="507" r:id="rId39"/>
    <p:sldId id="508" r:id="rId40"/>
    <p:sldId id="501" r:id="rId41"/>
    <p:sldId id="505" r:id="rId42"/>
    <p:sldId id="514" r:id="rId43"/>
    <p:sldId id="515" r:id="rId44"/>
    <p:sldId id="516" r:id="rId45"/>
    <p:sldId id="517" r:id="rId46"/>
    <p:sldId id="518" r:id="rId47"/>
    <p:sldId id="522" r:id="rId48"/>
    <p:sldId id="523" r:id="rId49"/>
    <p:sldId id="524" r:id="rId50"/>
    <p:sldId id="525" r:id="rId51"/>
    <p:sldId id="520" r:id="rId52"/>
    <p:sldId id="521" r:id="rId53"/>
    <p:sldId id="519" r:id="rId54"/>
    <p:sldId id="527" r:id="rId55"/>
    <p:sldId id="528" r:id="rId56"/>
    <p:sldId id="529" r:id="rId57"/>
    <p:sldId id="530" r:id="rId58"/>
    <p:sldId id="533" r:id="rId59"/>
    <p:sldId id="534" r:id="rId60"/>
    <p:sldId id="535" r:id="rId61"/>
    <p:sldId id="536" r:id="rId62"/>
    <p:sldId id="531" r:id="rId63"/>
    <p:sldId id="532" r:id="rId64"/>
    <p:sldId id="526" r:id="rId65"/>
    <p:sldId id="537" r:id="rId66"/>
    <p:sldId id="481" r:id="rId67"/>
    <p:sldId id="542" r:id="rId68"/>
    <p:sldId id="541" r:id="rId69"/>
    <p:sldId id="540" r:id="rId70"/>
    <p:sldId id="544" r:id="rId71"/>
    <p:sldId id="545" r:id="rId72"/>
    <p:sldId id="543" r:id="rId73"/>
    <p:sldId id="547" r:id="rId74"/>
    <p:sldId id="546" r:id="rId75"/>
    <p:sldId id="539" r:id="rId76"/>
    <p:sldId id="550" r:id="rId77"/>
    <p:sldId id="549" r:id="rId78"/>
    <p:sldId id="548" r:id="rId79"/>
    <p:sldId id="554" r:id="rId80"/>
    <p:sldId id="560" r:id="rId81"/>
    <p:sldId id="557" r:id="rId82"/>
    <p:sldId id="558" r:id="rId83"/>
    <p:sldId id="559" r:id="rId84"/>
    <p:sldId id="555" r:id="rId85"/>
    <p:sldId id="553" r:id="rId86"/>
    <p:sldId id="551" r:id="rId87"/>
    <p:sldId id="567" r:id="rId88"/>
    <p:sldId id="566" r:id="rId89"/>
    <p:sldId id="562" r:id="rId90"/>
    <p:sldId id="561" r:id="rId91"/>
    <p:sldId id="563" r:id="rId92"/>
    <p:sldId id="564" r:id="rId93"/>
    <p:sldId id="565" r:id="rId94"/>
    <p:sldId id="556" r:id="rId9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2021. 04. 14.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8. Az azonosság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Micimackó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fülesnek szánt ajándéká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éppen belefér a kidurrant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léggömb.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Micimackó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fülesnek szánt ajándéká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éppen belefér a kidurrant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léggömb.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Jelölje c az üres mézescsuprot, és tegyük fel, hogy igazak a következők: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B(a),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a=c. 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Micimackó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fülesnek szánt ajándéká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éppen belefér a kidurrant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léggömb.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Jelölje c az üres mézescsuprot, és tegyük fel, hogy igazak a következők: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B(a),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a=c.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Ekkor igaz B(c) 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is, amely az előző kettőből következik.</a:t>
            </a:r>
            <a:endParaRPr lang="hu-HU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{B(a), a=c}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B(c)</a:t>
            </a:r>
          </a:p>
        </p:txBody>
      </p:sp>
    </p:spTree>
    <p:extLst>
      <p:ext uri="{BB962C8B-B14F-4D97-AF65-F5344CB8AC3E}">
        <p14:creationId xmlns:p14="http://schemas.microsoft.com/office/powerpoint/2010/main" val="34477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Micimackó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fülesnek szánt ajándéká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éppen belefér a kidurrant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léggömb.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Jelölje c az üres mézescsuprot, és tegyük fel, hogy igazak a következők: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B(a),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a=c.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Ekkor igaz B(c) 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is, amely az előző kettőből következik.</a:t>
            </a:r>
            <a:endParaRPr lang="hu-HU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{B(a), a=c}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B(c)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 a következtetés helyes, akkor felírható a következő kondicionális is.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[B(a) &amp; (a=c)]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B(c)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[B(a) &amp; (a=c)]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B(c</a:t>
            </a:r>
            <a:r>
              <a:rPr lang="hu-H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[B(a) &amp; (a=c)]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B(c)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Mindez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általánosan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megfogalmazva:</a:t>
            </a:r>
          </a:p>
          <a:p>
            <a:pPr algn="ctr" hangingPunct="0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[F(x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(x=y)]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[B(a) &amp; (a=c)]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B(c)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Mindez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általánosan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megfogalmazva:</a:t>
            </a:r>
          </a:p>
          <a:p>
            <a:pPr algn="ctr" hangingPunct="0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[F(x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(x=y)]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a változók értékétől függetlenül mindig igaz. Ezért igaz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 is: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{[F(x) &amp; (x=y)] 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F(y)}</a:t>
            </a:r>
          </a:p>
        </p:txBody>
      </p:sp>
    </p:spTree>
    <p:extLst>
      <p:ext uri="{BB962C8B-B14F-4D97-AF65-F5344CB8AC3E}">
        <p14:creationId xmlns:p14="http://schemas.microsoft.com/office/powerpoint/2010/main" val="10358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[B(a) &amp; (a=c)]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B(c)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Mindez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általánosan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megfogalmazva:</a:t>
            </a:r>
          </a:p>
          <a:p>
            <a:pPr algn="ctr" hangingPunct="0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[F(x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(x=y)]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a változók értékétől függetlenül mindig igaz. Ezért igaz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 is: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{[F(x) &amp; (x=y)]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F(y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)}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Ezek a formulák 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Leibniz törvényének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kifejezői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extenzionális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logikában azok a nevek, amelyek azonos individuumokat jelölnek, minden kijelentésben fölcserélhetők egymással a kijelentés igazságértékének megváltoztatása nélkül.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Dezső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mindenkitől elbúcsúzott.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Dezső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mindenkitől elbúcsúzott.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xB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d,x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Dezső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mindenkitől elbúcsúzott.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x[E(x)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Dezső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mindenkitől elbúcsúzott.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x[E(x)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x[{E(x)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77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Kvantorkiemelés;  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(x=m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Kvantorkiemelés;  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(x=m)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{F(m)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(x=m)]}		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Kvantorkiemelés;  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(x=m)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{F(m)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(x=m)]}		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is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x[F(m) &amp; 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Csak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Mária fut.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F(m)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Kvantorkiemelés;  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(x=m)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{F(m)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(x=m)]}		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[F(m) &amp; {F(x) 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(x=m)}]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7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8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 vége egy kondicionális.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Igaz-e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„fordított irányú”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is?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 vége egy kondicionális.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Igaz-e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„fordított irányú”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is?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Csak akkor, ha F(m) is igaz, ugyanis Leibniz törvénye az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itteni paraméterekkel: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(F(m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 vége egy kondicionális.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Igaz-e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„fordított irányú”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is?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Csak akkor, ha F(m) is igaz, ugyanis Leibniz törvénye az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itteni paraméterekkel: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fordított irányú kondicionális érvényességének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feltétele,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ott van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formulánkban,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tehát a kondicionális „mindkét irányban” igaz.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 vége egy kondicionális.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Igaz-e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„fordított irányú”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is?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Csak akkor, ha F(m) is igaz, ugyanis Leibniz törvénye az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itteni paraméterekkel: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(F(m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fordított irányú kondicionális érvényességének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feltétele,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ott van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formulánkban,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tehát a kondicionális „mindkét irányban” igaz.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két kondicionálist egyesíthetjük a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bikondicionális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definíciója szerint.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[F(x)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 &amp; [(x=m)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F(x)]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</a:t>
            </a:r>
          </a:p>
        </p:txBody>
      </p:sp>
    </p:spTree>
    <p:extLst>
      <p:ext uri="{BB962C8B-B14F-4D97-AF65-F5344CB8AC3E}">
        <p14:creationId xmlns:p14="http://schemas.microsoft.com/office/powerpoint/2010/main" val="42770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 vége egy kondicionális.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Igaz-e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„fordított irányú”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kondicionális is?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Csak akkor, ha F(m) is igaz, ugyanis Leibniz törvénye az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itteni paraméterekkel: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(F(m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x=m)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fordított irányú kondicionális érvényességének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feltétele,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ott van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formulánkban,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tehát a kondicionális „mindkét irányban” igaz.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két kondicionálist egyesíthetjük a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bikondicionális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definíciója szerint.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[F(x)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 &amp; [(x=m)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F(x)]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F(x)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(x=m)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Helyettesítsük be ezt az eredményt a fenti piros tételbe: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{F(m) &amp;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)]}</a:t>
            </a:r>
          </a:p>
        </p:txBody>
      </p:sp>
    </p:spTree>
    <p:extLst>
      <p:ext uri="{BB962C8B-B14F-4D97-AF65-F5344CB8AC3E}">
        <p14:creationId xmlns:p14="http://schemas.microsoft.com/office/powerpoint/2010/main" val="15733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{F(m) &amp;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(x=m)]}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 indent="2873375" defTabSz="928688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Budapest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{F(m) &amp;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(x=m)]}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elhagyható a formulából,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mert a második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tagból következik, hiszen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Leibniz törvénye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felírható ebben a formában is: {F(x), x=m}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F(m)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{F(m) &amp;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(x=m)]}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elhagyható a formulából,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mert a második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tagból következik, hiszen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Leibniz törvénye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felírható ebben a formában is: {F(x), x=m}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F(m)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{F(m) &amp;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(x=m)]}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elhagyható a formulából,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mert a második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tagból következik, hiszen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Leibniz törvénye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felírható ebben a formában is: {F(x), x=m}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F(m)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Általánosságban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így formalizáljuk, hogy csak egyvalakire igaz egy állítás:</a:t>
            </a: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(x=y)]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[F(m) &amp; {F(x)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(x=m)}]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{F(m) &amp;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(x=m)]}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F(m)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elhagyható a formulából,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mert a második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tagból következik, hiszen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Leibniz törvénye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felírható ebben a formában is: {F(x), x=m}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F(m)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(x=m</a:t>
            </a:r>
            <a:r>
              <a:rPr lang="hu-H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Általánosságban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így formalizáljuk, hogy csak egyvalakire igaz egy állítás:</a:t>
            </a: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(x=y)]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Bevezetünk egy új logikai konstanst, az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unicitáskvantort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5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egy van. 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egy van. 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egy van. 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legfeljebb egy van.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egy van. 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legfeljebb egy van.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(x=y)}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egy van. 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legfeljebb egy van.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(x=y)}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kettő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0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Budapest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azonos Budapesttel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éppen egy van (</a:t>
            </a:r>
            <a:r>
              <a:rPr lang="hu-HU" sz="2400" b="1" u="sng" kern="0" dirty="0" err="1" smtClean="0">
                <a:latin typeface="Times New Roman" panose="02020603050405020304" pitchFamily="18" charset="0"/>
              </a:rPr>
              <a:t>unicitás</a:t>
            </a:r>
            <a:r>
              <a:rPr lang="hu-HU" sz="2400" b="1" u="sng" kern="0" dirty="0" smtClean="0">
                <a:latin typeface="Times New Roman" panose="02020603050405020304" pitchFamily="18" charset="0"/>
              </a:rPr>
              <a:t>).</a:t>
            </a:r>
            <a:endParaRPr lang="hu-HU" sz="2400" b="1" u="sng" kern="0" dirty="0">
              <a:latin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egy van. 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hu-H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kern="0" dirty="0" smtClean="0">
                <a:latin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legfeljebb egy van.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(x=y)}</a:t>
            </a:r>
            <a:endParaRPr lang="hu-H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kettő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</a:t>
            </a: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~~p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F(y)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Budapest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azonos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Budapest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~~p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F(y)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éppen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kettő van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841" y="402860"/>
            <a:ext cx="10759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~~p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F(y)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éppen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kettő van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z[F(z)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{(z=x) v (z=y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)}]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~~p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F(y)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éppen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kettő van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z[F(z)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{(z=x) v (z=y)}]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legfeljebb kettő van.</a:t>
            </a:r>
          </a:p>
        </p:txBody>
      </p:sp>
    </p:spTree>
    <p:extLst>
      <p:ext uri="{BB962C8B-B14F-4D97-AF65-F5344CB8AC3E}">
        <p14:creationId xmlns:p14="http://schemas.microsoft.com/office/powerpoint/2010/main" val="8796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legalább kettő van.</a:t>
            </a:r>
            <a:endParaRPr lang="hu-HU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{[F(x)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(x=y)}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{[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 &amp; F(y)]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			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~~p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F(y) &amp; 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éppen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kettő van</a:t>
            </a: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z[F(z)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{(z=x) v (z=y)}]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Valamiből legfeljebb kettő van.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[{F(x) &amp; F(y) &amp; F(z)}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{(z=x) v (z=y) v (x=y)}]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 egyedül vár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buszra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 egyedül vár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buszra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 egyedül vár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buszra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97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 egyedül vár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buszra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 egy kislány van a világon.” (Petőfi S.)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 egyedül vár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buszra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 egy kislány van a világon.” (Petőfi S.)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x{K(x)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y[K(y)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)]}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336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 egyedül vár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buszra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V(a)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 egy kislány van a világon.” (Petőfi S.)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x{K(x)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y[K(y)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)]}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x{K(x)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y[K(y)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(x=y)]}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[K(y)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(x=y)]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Budapest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azonos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Budapest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m,b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766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csoportból csak Béla és Csilla vizsgáztak, más senki.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264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csoportból csak Béla és Csilla vizsgáztak, más senki.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C(x)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csoportból csak Béla és Csilla vizsgáztak, más senki.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C(x)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V(c) &amp; C(b) &amp; C(c)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x[(V(x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C(x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((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x=b)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(x=c))]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03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csoportból csak Béla és Csilla vizsgáztak, más senki.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C(x)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x[(V(x) &amp; C(x))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((x=b) v (x=c))]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 mécsvilágom s honszerelmem ég.” (Petőfi S.)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534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csoportból csak Béla és Csilla vizsgáztak, más senki.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C(x)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x[(V(x) &amp; C(x))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((x=b) v (x=c))]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 mécsvilágom s honszerelmem ég.” (Petőfi S.)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É(m) &amp; É(h)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x[É(x)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csoportból csak Béla és Csilla vizsgáztak, más senki.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x[V(x) &amp; C(x)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V(b) &amp; V(c) &amp; C(b) &amp; C(c)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x[(V(x) &amp; C(x))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((x=b) v (x=c))]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 mécsvilágom s honszerelmem ég.” (Petőfi S.)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É(m) &amp; É(h)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x[É(x)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&amp; 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É(m) &amp; É(h) &amp;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x[É(x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((x=m) v (x=h))]</a:t>
            </a: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nő beszélget, egy harmadik csuklik.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Budapest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azonos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Budapest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m,b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azonosságpredikátum számára új logikai konstanst vezetünk be.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m=b</a:t>
            </a: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97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nő beszélget, egy harmadik csuklik.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Ny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4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nő beszélget, egy harmadik csuklik.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Ny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jelenlegi francia király kopasz.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596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nő beszélget, egy harmadik csuklik.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Ny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jelenlegi francia király kopasz.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x=y)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646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Nincs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olyan filozófus, aki teljesen egyetért.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 nő beszélget, egy harmadik csuklik.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Ny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Bx,y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jelenlegi francia király kopasz.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x[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</a:t>
            </a:r>
            <a:r>
              <a:rPr lang="hu-HU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x=y)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x=y) &amp; 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Kx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bele.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bele.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Áxyz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x≠y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x≠z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y≠z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66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1980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legalább két különböző dolog.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44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legalább két különböző dolog.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(x=y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0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legalább két különböző dolog.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(x=y)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Semmisem azonos mindennel.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11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világváros.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V(m)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Budapest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fővárosa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azonos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Budapest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</a:t>
            </a:r>
            <a:r>
              <a:rPr lang="hu-H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m,b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azonosságpredikátum számára új logikai konstanst vezetünk be. 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m=b</a:t>
            </a:r>
          </a:p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Bevezetünk egy további konstanst is.	</a:t>
            </a:r>
          </a:p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~(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m=b)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mb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legalább két különböző dolog.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(x=y)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Semmisem azonos mindennel.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143" y="246743"/>
            <a:ext cx="10759924" cy="49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legalább két különböző dolog.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(x=y)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Semmisem azonos mindennel.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Minden különbözik valamitől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3" ma:contentTypeDescription="Új dokumentum létrehozása." ma:contentTypeScope="" ma:versionID="4961aaa00e197357001a8a72503a453a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1cdbc1656fb497b22bd912871166742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C9DF99-7974-4CC2-BF99-8B99C5485F51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297889d-3032-4900-be23-c6e97f30e994"/>
    <ds:schemaRef ds:uri="http://purl.org/dc/dcmitype/"/>
    <ds:schemaRef ds:uri="http://schemas.openxmlformats.org/package/2006/metadata/core-properties"/>
    <ds:schemaRef ds:uri="081507d9-3c7b-4ff9-a5d4-3567f988f5c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CE6CD52-10D4-4BC7-BFBD-D3F464A35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B29D03-0DD5-42F9-AA9D-6CD615DC67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4807</Words>
  <Application>Microsoft Office PowerPoint</Application>
  <PresentationFormat>Szélesvásznú</PresentationFormat>
  <Paragraphs>486</Paragraphs>
  <Slides>91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91</vt:i4>
      </vt:variant>
    </vt:vector>
  </HeadingPairs>
  <TitlesOfParts>
    <vt:vector size="97" baseType="lpstr">
      <vt:lpstr>Arial</vt:lpstr>
      <vt:lpstr>Calibri</vt:lpstr>
      <vt:lpstr>Calibri Light</vt:lpstr>
      <vt:lpstr>Symbol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71</cp:revision>
  <dcterms:created xsi:type="dcterms:W3CDTF">2019-10-17T08:30:52Z</dcterms:created>
  <dcterms:modified xsi:type="dcterms:W3CDTF">2021-04-14T15:32:00Z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