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44" r:id="rId5"/>
    <p:sldId id="465" r:id="rId6"/>
    <p:sldId id="571" r:id="rId7"/>
    <p:sldId id="570" r:id="rId8"/>
    <p:sldId id="572" r:id="rId9"/>
    <p:sldId id="573" r:id="rId10"/>
    <p:sldId id="574" r:id="rId11"/>
    <p:sldId id="578" r:id="rId12"/>
    <p:sldId id="467" r:id="rId13"/>
    <p:sldId id="566" r:id="rId14"/>
    <p:sldId id="575" r:id="rId15"/>
    <p:sldId id="468" r:id="rId16"/>
    <p:sldId id="576" r:id="rId17"/>
    <p:sldId id="577" r:id="rId18"/>
    <p:sldId id="567" r:id="rId19"/>
    <p:sldId id="568" r:id="rId2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2022. 04. 06.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7219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2022. 04. 06.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9712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2022. 04. 06.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6543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2022. 04. 06.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7376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2022. 04. 06.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0242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2022. 04. 06.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994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2022. 04. 06.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701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2022. 04. 06.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6607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2022. 04. 06.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0904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2022. 04. 06.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837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2022. 04. 06.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8019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A0022-AD9F-4EA3-B323-44C41A92098A}" type="datetimeFigureOut">
              <a:rPr lang="hu-HU" smtClean="0"/>
              <a:t>2022. 04. 06.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2396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</a:t>
            </a:r>
          </a:p>
          <a:p>
            <a:pPr algn="ctr">
              <a:lnSpc>
                <a:spcPct val="150000"/>
              </a:lnSpc>
            </a:pP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ctr">
              <a:lnSpc>
                <a:spcPct val="150000"/>
              </a:lnSpc>
            </a:pPr>
            <a:r>
              <a:rPr lang="hu-HU" sz="3200" b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9. </a:t>
            </a:r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 következményreláció</a:t>
            </a:r>
            <a:endParaRPr lang="hu-H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461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14597" y="434715"/>
            <a:ext cx="1079847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hu-HU" sz="2400" b="1" cap="all" dirty="0">
                <a:latin typeface="Times New Roman" panose="02020603050405020304" pitchFamily="18" charset="0"/>
              </a:rPr>
              <a:t>Kielégíthetőség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Kielégíthetetlenség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Egy formulaosztály kielégíthetetlen, ha nincs olyan interpretáció, amely minden tagját igazzá teszi.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Példák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{p, ~p}; {p &amp; ~p}; {~(p v ~p)}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Egy kielégíthetetlen formula kontradikció.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241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14597" y="434715"/>
            <a:ext cx="1079847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hu-HU" sz="2400" b="1" cap="all" dirty="0">
                <a:latin typeface="Times New Roman" panose="02020603050405020304" pitchFamily="18" charset="0"/>
              </a:rPr>
              <a:t>Kielégíthetőség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Kielégíthetetlenség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Egy formulaosztály kielégíthetetlen, ha nincs olyan interpretáció, mely minden tagját igazzá teszi.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Példák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{p, ~p}; {p &amp; ~p}; {~(p v ~p)}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Egy kielégíthetetlen formula kontradikció.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Két szabály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 egy formulahalmaz kielégíthető, akkor minden részhalmaza is kielégíthető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 egy formulahalmaz kielégíthetetlen, akkor bármely bővítése is kielégíthetetlen.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907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hu-HU" sz="2400" b="1" cap="all" dirty="0">
                <a:latin typeface="Times New Roman" panose="02020603050405020304" pitchFamily="18" charset="0"/>
              </a:rPr>
              <a:t>Következményreláció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Jelölés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egyesítés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{A} 	P formulahalmaz kibővítése egy egyelemű formula osztállyal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099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hu-HU" sz="2400" b="1" cap="all" dirty="0">
                <a:latin typeface="Times New Roman" panose="02020603050405020304" pitchFamily="18" charset="0"/>
              </a:rPr>
              <a:t>Következményreláció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Jelölés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egyesítés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{A} 	P formulahalmaz kibővítése egy egyelemű formulaosztállyal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következményreláció definíciója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P formulahalmaz következménye K formula, ha P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{~K} kielégíthetetlen.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586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hu-HU" sz="2400" b="1" cap="all" dirty="0">
                <a:latin typeface="Times New Roman" panose="02020603050405020304" pitchFamily="18" charset="0"/>
              </a:rPr>
              <a:t>Következményreláció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Jelölés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egyesítés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{A} 	P formulahalmaz kibővítése egy egyelemű formulaosztállyal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következményreláció definíciója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P formulahalmaz következménye K formula, ha P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{~K} kielégíthetetlen.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Vagyis P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K, ha nincsen olyan interpretáció, amely valamennyi premisszát és a konklúzió negáltját is igazra értékeli.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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Nem fordulhat elő az az eset, hogy a premisszák igazak, a konklúzió hamis, tehát a premisszák igazsága maga után vonja a konklúzió igazságát.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7202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722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hu-HU" sz="2400" b="1" cap="all" dirty="0">
                <a:latin typeface="Times New Roman" panose="02020603050405020304" pitchFamily="18" charset="0"/>
              </a:rPr>
              <a:t>Következményreláció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gyakorlatban is hasznos eset: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ha P és ~K külön-külön kielégíthető. Mert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~K kielégíthetetlensége esetén P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{~K} kielégíthetetlenségéről már ~K gondoskodik, </a:t>
            </a:r>
          </a:p>
          <a:p>
            <a:pPr lvl="1" algn="just">
              <a:lnSpc>
                <a:spcPct val="150000"/>
              </a:lnSpc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hiszen egy kielégíthetetlen formulahalmaz minden bővítése kielégíthetetlen.  </a:t>
            </a:r>
          </a:p>
          <a:p>
            <a:pPr lvl="1" algn="just">
              <a:lnSpc>
                <a:spcPct val="150000"/>
              </a:lnSpc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Ilyen esetben ~K ellentéte (tehát K) logikai igazság, amely bármely, akár üres premisszaosztályból is következik.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kielégíthetetlensége esetén P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{~K} kielégíthetetlenségéről már P gondoskodik, </a:t>
            </a:r>
          </a:p>
          <a:p>
            <a:pPr lvl="1" algn="just">
              <a:lnSpc>
                <a:spcPct val="150000"/>
              </a:lnSpc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hiszen egy kielégíthetetlen formulahalmaz minden bővítése kielégíthetetlen.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Kielégíthetetlen premisszákból minden következik.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8836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587392"/>
            <a:ext cx="10735734" cy="722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hu-HU" sz="2400" b="1" cap="all" dirty="0">
                <a:latin typeface="Times New Roman" panose="02020603050405020304" pitchFamily="18" charset="0"/>
              </a:rPr>
              <a:t>Következményreláció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kern="0" dirty="0">
                <a:latin typeface="Times New Roman" panose="02020603050405020304" pitchFamily="18" charset="0"/>
              </a:rPr>
              <a:t>Nézzük az iménti 2. tétel ellentétét!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 egy formulaosztály (P) kielégíthető, akkor nem következhet belőle minden. Hogy ezt belássuk, elég azt belátni, hogy K és ~K együttesen nem következhet belőle. (Hiszen ha egyik nem következik, akkor nem következik minden.) K akkor következik belőle, ha a formulaosztály igazsága esetén K szükségképpen igaz. Ha pedig K igaz, akkor ~K hamis. Ha viszont ~K hamis akkor nem fordulhat elő, hogy a premisszák igazsága esetén igaz legyen (hiszen hamis), vagyis nem következik az igaznak eltételezett premisszákból.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két tétel eredménye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Egy premisszahalmazból akkor és csak akkor következik minden formula, ha a premisszahalmaz kielégíthetetlen.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489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9567" y="464696"/>
            <a:ext cx="107834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hu-HU" sz="2400" b="1" cap="all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Interpretáció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hu-HU" sz="2400" b="1" cap="all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Röviden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Az az eljárás, amikor szemantikai értéket rendelünk kifejezésekhez.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Szabatosabban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Logikailag elemzett mondat interpretálásakor szemantikai értéket rendelünk a mondatban szereplő felbontatlan kifejezések mindegyikéhez.</a:t>
            </a:r>
          </a:p>
        </p:txBody>
      </p:sp>
    </p:spTree>
    <p:extLst>
      <p:ext uri="{BB962C8B-B14F-4D97-AF65-F5344CB8AC3E}">
        <p14:creationId xmlns:p14="http://schemas.microsoft.com/office/powerpoint/2010/main" val="549606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9567" y="464696"/>
            <a:ext cx="10783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hu-HU" sz="2400" b="1" cap="all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Interpretáció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hu-HU" sz="2400" b="1" cap="all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Röviden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Az az eljárás, amikor szemantikai értéket rendelünk kifejezésekhez.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Szabatosabban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Logikailag elemzett mondat interpretálásakor szemantikai értéket rendelünk a mondatban szereplő felbontatlan kifejezések mindegyikéhez.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Az 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extenzionális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logikában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 szemantikai értékek közül csak a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faktuális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értékek számítanak. A logikai konstansokat nem interpretáljuk, mert ezek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faktuális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értéke rögzített: adott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faktuális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értékű logikai szavakat jelölnek.</a:t>
            </a:r>
          </a:p>
        </p:txBody>
      </p:sp>
    </p:spTree>
    <p:extLst>
      <p:ext uri="{BB962C8B-B14F-4D97-AF65-F5344CB8AC3E}">
        <p14:creationId xmlns:p14="http://schemas.microsoft.com/office/powerpoint/2010/main" val="1091790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9567" y="464696"/>
            <a:ext cx="107834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hu-HU" sz="2400" b="1" cap="all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Interpretáció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Az interpretáció menete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Minden paraméterhez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faktuális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értéket rendelünk.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Mondatokhoz igazságértéket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Nevekhez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jelöletet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(dolgot)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Predikátumokhoz terjedelmet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 két utóbbi lépés kedvéért viszont szükséges megadni egy tárgyalási univerzumot. </a:t>
            </a:r>
          </a:p>
          <a:p>
            <a:pPr marL="450215" algn="just">
              <a:lnSpc>
                <a:spcPct val="150000"/>
              </a:lnSpc>
              <a:spcAft>
                <a:spcPts val="0"/>
              </a:spcAf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(Kikötések: 1. ne legyen üres, 2. minden mondat esetében legyen azonos)</a:t>
            </a:r>
          </a:p>
        </p:txBody>
      </p:sp>
    </p:spTree>
    <p:extLst>
      <p:ext uri="{BB962C8B-B14F-4D97-AF65-F5344CB8AC3E}">
        <p14:creationId xmlns:p14="http://schemas.microsoft.com/office/powerpoint/2010/main" val="3447313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9567" y="464696"/>
            <a:ext cx="10783480" cy="611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hu-HU" sz="2400" b="1" cap="all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Interpretáció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Az interpretáció menete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Minden paraméterhez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faktuális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értéket rendelünk.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Mondatokhoz igazságértéket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Nevekhez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jelöletet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(dolgot)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Predikátumokhoz terjedelmet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 két utóbbi lépés kedvéért viszont szükséges megadni egy tárgyalási univerzumot. </a:t>
            </a:r>
          </a:p>
          <a:p>
            <a:pPr marL="450215" algn="just">
              <a:lnSpc>
                <a:spcPct val="150000"/>
              </a:lnSpc>
              <a:spcAft>
                <a:spcPts val="0"/>
              </a:spcAf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(Kikötések: 1. ne legyen üres, 2. minden mondat esetében legyen azonos)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Az interpretáció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nem a 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formalizáció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ellentéte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hiszen pl. egy formalizált formulájának interpretálásakor nem természetes nyelvi mondatokat nyerünk vissza.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Az interpretáció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eredménye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képpen igazságértékre tesz szert minden olyan formula, amely az interpretált paraméterekből felépíthető.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83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14597" y="434715"/>
            <a:ext cx="107984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hu-HU" sz="2400" b="1" cap="all" dirty="0">
                <a:latin typeface="Times New Roman" panose="02020603050405020304" pitchFamily="18" charset="0"/>
              </a:rPr>
              <a:t>Kielégíthetőség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Kielégíthetőség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Szabatosabban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Formulák egy (nem üres) osztálya akkor kielégíthető, ha van olyan interpretáció, mely a formulaosztály minden tagját igazzá teszi, vagyis ha lehet úgy interpretálni a formulaosztály paramétereit, hogy a formulaosztály minden formulája igaz legyen.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Röviden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Az együttes igazság lehetősége.</a:t>
            </a: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794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14597" y="434715"/>
            <a:ext cx="1079847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hu-HU" sz="2400" b="1" cap="all" dirty="0">
                <a:latin typeface="Times New Roman" panose="02020603050405020304" pitchFamily="18" charset="0"/>
              </a:rPr>
              <a:t>Kielégíthetőség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Kielégíthetőség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Szabatosabban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Formulák egy (nem üres) osztálya akkor kielégíthető, ha van olyan interpretáció, mely a formulaosztály minden tagját igazzá teszi, ha lehet úgy interpretálni a formulaosztály paramétereit, hogy a formulaosztály minden formulája igaz legyen.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Röviden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Az együttes igazság lehetősége.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Példák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{p}; {p, q}; {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p&amp;q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}; {p&amp;~q}; </a:t>
            </a:r>
          </a:p>
          <a:p>
            <a:pPr indent="449580">
              <a:lnSpc>
                <a:spcPct val="150000"/>
              </a:lnSpc>
              <a:spcAft>
                <a:spcPts val="0"/>
              </a:spcAf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{(r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~s) &amp; ~(~r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s)}</a:t>
            </a: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381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14597" y="434715"/>
            <a:ext cx="1079847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hu-HU" sz="2400" b="1" cap="all" dirty="0">
                <a:latin typeface="Times New Roman" panose="02020603050405020304" pitchFamily="18" charset="0"/>
              </a:rPr>
              <a:t>Kielégíthetőség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Kielégíthetőség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Szabatosabban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Formulák egy (nem üres) osztálya akkor kielégíthető, ha van olyan interpretáció, mely a formulaosztály minden tagját igazzá teszi, ha lehet úgy interpretálni a formulaosztály paramétereit, hogy a formulaosztály minden formulája igaz legyen.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Röviden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Az együttes igazság lehetősége.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Példák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{p}; {p, q}; {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p&amp;q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}; {p&amp;~q}; </a:t>
            </a:r>
          </a:p>
          <a:p>
            <a:pPr indent="449580">
              <a:lnSpc>
                <a:spcPct val="150000"/>
              </a:lnSpc>
              <a:spcAft>
                <a:spcPts val="0"/>
              </a:spcAf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{(r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~s) &amp; ~(~r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s)} (mert: |r| = |s| = h esetén a formula i.)</a:t>
            </a: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911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14597" y="434715"/>
            <a:ext cx="10798470" cy="6982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hu-HU" sz="2400" b="1" cap="all" dirty="0">
                <a:latin typeface="Times New Roman" panose="02020603050405020304" pitchFamily="18" charset="0"/>
              </a:rPr>
              <a:t>Kielégíthetőség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Kielégíthetőség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Szabatosabban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Formulák egy (nem üres) osztálya akkor kielégíthető, ha van olyan interpretáció, mely a formulaosztály minden tagját igazzá teszi, ha lehet úgy interpretálni a formulaosztály paramétereit, hogy a formulaosztály minden formulája igaz legyen.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Röviden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Az együttes igazság lehetősége.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Példák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{p}; {p, q}; {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p&amp;q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}; {p&amp;~q}; </a:t>
            </a:r>
          </a:p>
          <a:p>
            <a:pPr indent="449580">
              <a:lnSpc>
                <a:spcPct val="150000"/>
              </a:lnSpc>
              <a:spcAft>
                <a:spcPts val="0"/>
              </a:spcAf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{(r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~s) &amp; ~(~r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s)} (mert: |r| = |s| = h esetén a formula i.)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Tehát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Hogy egy formulaosztály kielégíthető-e, az a logikai szerkezeten múlik, amelyet az iménti példákban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mondatfunktorok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jelenítenek meg.</a:t>
            </a: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295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1B6019C307E26041B614C0368E549AC2" ma:contentTypeVersion="13" ma:contentTypeDescription="Új dokumentum létrehozása." ma:contentTypeScope="" ma:versionID="4961aaa00e197357001a8a72503a453a">
  <xsd:schema xmlns:xsd="http://www.w3.org/2001/XMLSchema" xmlns:xs="http://www.w3.org/2001/XMLSchema" xmlns:p="http://schemas.microsoft.com/office/2006/metadata/properties" xmlns:ns3="081507d9-3c7b-4ff9-a5d4-3567f988f5c2" xmlns:ns4="b297889d-3032-4900-be23-c6e97f30e994" targetNamespace="http://schemas.microsoft.com/office/2006/metadata/properties" ma:root="true" ma:fieldsID="1cdbc1656fb497b22bd9128711667426" ns3:_="" ns4:_="">
    <xsd:import namespace="081507d9-3c7b-4ff9-a5d4-3567f988f5c2"/>
    <xsd:import namespace="b297889d-3032-4900-be23-c6e97f30e99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1507d9-3c7b-4ff9-a5d4-3567f988f5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97889d-3032-4900-be23-c6e97f30e99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Megosztási tipp kivonat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CE6CD52-10D4-4BC7-BFBD-D3F464A356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1507d9-3c7b-4ff9-a5d4-3567f988f5c2"/>
    <ds:schemaRef ds:uri="b297889d-3032-4900-be23-c6e97f30e9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C9DF99-7974-4CC2-BF99-8B99C5485F51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b297889d-3032-4900-be23-c6e97f30e994"/>
    <ds:schemaRef ds:uri="http://www.w3.org/XML/1998/namespace"/>
    <ds:schemaRef ds:uri="http://purl.org/dc/elements/1.1/"/>
    <ds:schemaRef ds:uri="http://purl.org/dc/dcmitype/"/>
    <ds:schemaRef ds:uri="http://schemas.microsoft.com/office/infopath/2007/PartnerControls"/>
    <ds:schemaRef ds:uri="081507d9-3c7b-4ff9-a5d4-3567f988f5c2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DB29D03-0DD5-42F9-AA9D-6CD615DC67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1235</TotalTime>
  <Words>1072</Words>
  <Application>Microsoft Office PowerPoint</Application>
  <PresentationFormat>Szélesvásznú</PresentationFormat>
  <Paragraphs>109</Paragraphs>
  <Slides>16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BTKpulpitus</dc:creator>
  <cp:lastModifiedBy>Hankovszky Tamás</cp:lastModifiedBy>
  <cp:revision>69</cp:revision>
  <dcterms:created xsi:type="dcterms:W3CDTF">2019-10-17T08:30:52Z</dcterms:created>
  <dcterms:modified xsi:type="dcterms:W3CDTF">2022-04-05T22:35:17Z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0x0101001B6019C307E26041B614C0368E549AC2</vt:lpwstr>
  </property>
</Properties>
</file>