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30" r:id="rId2"/>
    <p:sldId id="394" r:id="rId3"/>
    <p:sldId id="428" r:id="rId4"/>
    <p:sldId id="412" r:id="rId5"/>
    <p:sldId id="416" r:id="rId6"/>
    <p:sldId id="410" r:id="rId7"/>
    <p:sldId id="398" r:id="rId8"/>
    <p:sldId id="429" r:id="rId9"/>
    <p:sldId id="401" r:id="rId10"/>
    <p:sldId id="430" r:id="rId11"/>
    <p:sldId id="411" r:id="rId12"/>
    <p:sldId id="431" r:id="rId13"/>
    <p:sldId id="407" r:id="rId14"/>
    <p:sldId id="409" r:id="rId15"/>
    <p:sldId id="432" r:id="rId16"/>
    <p:sldId id="408" r:id="rId17"/>
    <p:sldId id="413" r:id="rId18"/>
    <p:sldId id="437" r:id="rId19"/>
    <p:sldId id="403" r:id="rId20"/>
    <p:sldId id="405" r:id="rId21"/>
    <p:sldId id="435" r:id="rId22"/>
    <p:sldId id="436" r:id="rId23"/>
    <p:sldId id="415" r:id="rId24"/>
    <p:sldId id="404" r:id="rId25"/>
    <p:sldId id="434" r:id="rId26"/>
    <p:sldId id="414" r:id="rId27"/>
    <p:sldId id="439" r:id="rId28"/>
    <p:sldId id="438" r:id="rId29"/>
    <p:sldId id="440" r:id="rId30"/>
    <p:sldId id="441" r:id="rId31"/>
    <p:sldId id="443" r:id="rId32"/>
    <p:sldId id="442" r:id="rId33"/>
    <p:sldId id="444" r:id="rId34"/>
    <p:sldId id="445" r:id="rId35"/>
    <p:sldId id="446" r:id="rId36"/>
    <p:sldId id="447" r:id="rId37"/>
    <p:sldId id="402" r:id="rId38"/>
    <p:sldId id="417" r:id="rId39"/>
    <p:sldId id="418" r:id="rId40"/>
    <p:sldId id="419" r:id="rId41"/>
    <p:sldId id="448" r:id="rId42"/>
    <p:sldId id="449" r:id="rId43"/>
    <p:sldId id="451" r:id="rId44"/>
    <p:sldId id="453" r:id="rId45"/>
    <p:sldId id="455" r:id="rId46"/>
    <p:sldId id="454" r:id="rId47"/>
    <p:sldId id="457" r:id="rId48"/>
    <p:sldId id="458" r:id="rId49"/>
    <p:sldId id="459" r:id="rId50"/>
    <p:sldId id="460" r:id="rId51"/>
    <p:sldId id="456" r:id="rId52"/>
    <p:sldId id="425" r:id="rId53"/>
    <p:sldId id="421" r:id="rId54"/>
    <p:sldId id="422" r:id="rId55"/>
    <p:sldId id="424" r:id="rId56"/>
    <p:sldId id="465" r:id="rId57"/>
    <p:sldId id="461" r:id="rId58"/>
    <p:sldId id="462" r:id="rId59"/>
    <p:sldId id="463" r:id="rId60"/>
    <p:sldId id="464" r:id="rId61"/>
    <p:sldId id="426" r:id="rId62"/>
    <p:sldId id="423" r:id="rId63"/>
    <p:sldId id="466" r:id="rId6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Világos stílus 2 – 1. jelölőszín">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94616" autoAdjust="0"/>
  </p:normalViewPr>
  <p:slideViewPr>
    <p:cSldViewPr snapToGrid="0">
      <p:cViewPr varScale="1">
        <p:scale>
          <a:sx n="106" d="100"/>
          <a:sy n="106" d="100"/>
        </p:scale>
        <p:origin x="246" y="108"/>
      </p:cViewPr>
      <p:guideLst>
        <p:guide orient="horz" pos="2160"/>
        <p:guide pos="3840"/>
      </p:guideLst>
    </p:cSldViewPr>
  </p:slideViewPr>
  <p:outlineViewPr>
    <p:cViewPr>
      <p:scale>
        <a:sx n="33" d="100"/>
        <a:sy n="33" d="100"/>
      </p:scale>
      <p:origin x="0" y="-47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941D0-159E-4250-BBD0-CAAF4D84F070}" type="datetimeFigureOut">
              <a:rPr lang="hu-HU" smtClean="0"/>
              <a:t>2024. 12. 10.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0FCA2-731A-4C78-B835-76E0D5981614}" type="slidenum">
              <a:rPr lang="hu-HU" smtClean="0"/>
              <a:t>‹#›</a:t>
            </a:fld>
            <a:endParaRPr lang="hu-HU"/>
          </a:p>
        </p:txBody>
      </p:sp>
    </p:spTree>
    <p:extLst>
      <p:ext uri="{BB962C8B-B14F-4D97-AF65-F5344CB8AC3E}">
        <p14:creationId xmlns:p14="http://schemas.microsoft.com/office/powerpoint/2010/main" val="213874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85E0FCA2-731A-4C78-B835-76E0D5981614}" type="slidenum">
              <a:rPr lang="hu-HU" smtClean="0"/>
              <a:t>52</a:t>
            </a:fld>
            <a:endParaRPr lang="hu-HU"/>
          </a:p>
        </p:txBody>
      </p:sp>
    </p:spTree>
    <p:extLst>
      <p:ext uri="{BB962C8B-B14F-4D97-AF65-F5344CB8AC3E}">
        <p14:creationId xmlns:p14="http://schemas.microsoft.com/office/powerpoint/2010/main" val="182169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85E0FCA2-731A-4C78-B835-76E0D5981614}" type="slidenum">
              <a:rPr lang="hu-HU" smtClean="0"/>
              <a:t>61</a:t>
            </a:fld>
            <a:endParaRPr lang="hu-HU"/>
          </a:p>
        </p:txBody>
      </p:sp>
    </p:spTree>
    <p:extLst>
      <p:ext uri="{BB962C8B-B14F-4D97-AF65-F5344CB8AC3E}">
        <p14:creationId xmlns:p14="http://schemas.microsoft.com/office/powerpoint/2010/main" val="167827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117767F-BB21-2318-4E0B-615F76DDA38D}"/>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18380E99-198B-871D-7A33-89B2039E7E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66773167-88EF-C08F-6ADA-E3056EBCC731}"/>
              </a:ext>
            </a:extLst>
          </p:cNvPr>
          <p:cNvSpPr>
            <a:spLocks noGrp="1"/>
          </p:cNvSpPr>
          <p:nvPr>
            <p:ph type="dt" sz="half" idx="10"/>
          </p:nvPr>
        </p:nvSpPr>
        <p:spPr/>
        <p:txBody>
          <a:bodyPr/>
          <a:lstStyle/>
          <a:p>
            <a:fld id="{1F1E25BC-B5E6-41C2-9084-37B5B7570F72}" type="datetime1">
              <a:rPr lang="hu-HU" smtClean="0"/>
              <a:t>2024. 12. 10.</a:t>
            </a:fld>
            <a:endParaRPr lang="hu-HU"/>
          </a:p>
        </p:txBody>
      </p:sp>
      <p:sp>
        <p:nvSpPr>
          <p:cNvPr id="5" name="Élőláb helye 4">
            <a:extLst>
              <a:ext uri="{FF2B5EF4-FFF2-40B4-BE49-F238E27FC236}">
                <a16:creationId xmlns:a16="http://schemas.microsoft.com/office/drawing/2014/main" id="{E2C737BE-064C-5BC8-3739-A5A3A460204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6D4F8D0-EC51-7FE7-6556-B152103AB144}"/>
              </a:ext>
            </a:extLst>
          </p:cNvPr>
          <p:cNvSpPr>
            <a:spLocks noGrp="1"/>
          </p:cNvSpPr>
          <p:nvPr>
            <p:ph type="sldNum" sz="quarter" idx="12"/>
          </p:nvPr>
        </p:nvSpPr>
        <p:spPr/>
        <p:txBody>
          <a:bodyPr/>
          <a:lstStyle/>
          <a:p>
            <a:fld id="{0739D787-FDB3-4BA9-82F1-8411BA5940C1}" type="slidenum">
              <a:rPr lang="hu-HU" smtClean="0"/>
              <a:t>‹#›</a:t>
            </a:fld>
            <a:endParaRPr lang="hu-HU"/>
          </a:p>
        </p:txBody>
      </p:sp>
    </p:spTree>
    <p:extLst>
      <p:ext uri="{BB962C8B-B14F-4D97-AF65-F5344CB8AC3E}">
        <p14:creationId xmlns:p14="http://schemas.microsoft.com/office/powerpoint/2010/main" val="2552515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C72930-1D60-3AE5-0F6C-0C0B18893857}"/>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A0B2C7C9-29C1-0AB4-10B0-E76DABB93F2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70833CD2-D05C-EBC3-9824-E140E3B6AF9B}"/>
              </a:ext>
            </a:extLst>
          </p:cNvPr>
          <p:cNvSpPr>
            <a:spLocks noGrp="1"/>
          </p:cNvSpPr>
          <p:nvPr>
            <p:ph type="dt" sz="half" idx="10"/>
          </p:nvPr>
        </p:nvSpPr>
        <p:spPr/>
        <p:txBody>
          <a:bodyPr/>
          <a:lstStyle/>
          <a:p>
            <a:fld id="{61189ADA-372D-4DEB-8E73-29A7CD8F09FA}" type="datetime1">
              <a:rPr lang="hu-HU" smtClean="0"/>
              <a:t>2024. 12. 10.</a:t>
            </a:fld>
            <a:endParaRPr lang="hu-HU"/>
          </a:p>
        </p:txBody>
      </p:sp>
      <p:sp>
        <p:nvSpPr>
          <p:cNvPr id="5" name="Élőláb helye 4">
            <a:extLst>
              <a:ext uri="{FF2B5EF4-FFF2-40B4-BE49-F238E27FC236}">
                <a16:creationId xmlns:a16="http://schemas.microsoft.com/office/drawing/2014/main" id="{088E5A22-95D4-E128-BAB8-0EA711CC274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7E74725-D49B-4920-93CF-E59C1FE3C95D}"/>
              </a:ext>
            </a:extLst>
          </p:cNvPr>
          <p:cNvSpPr>
            <a:spLocks noGrp="1"/>
          </p:cNvSpPr>
          <p:nvPr>
            <p:ph type="sldNum" sz="quarter" idx="12"/>
          </p:nvPr>
        </p:nvSpPr>
        <p:spPr/>
        <p:txBody>
          <a:bodyPr/>
          <a:lstStyle/>
          <a:p>
            <a:fld id="{0739D787-FDB3-4BA9-82F1-8411BA5940C1}" type="slidenum">
              <a:rPr lang="hu-HU" smtClean="0"/>
              <a:t>‹#›</a:t>
            </a:fld>
            <a:endParaRPr lang="hu-HU"/>
          </a:p>
        </p:txBody>
      </p:sp>
    </p:spTree>
    <p:extLst>
      <p:ext uri="{BB962C8B-B14F-4D97-AF65-F5344CB8AC3E}">
        <p14:creationId xmlns:p14="http://schemas.microsoft.com/office/powerpoint/2010/main" val="28740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2A57C02-311F-DACB-32E2-2C4E5B4731F9}"/>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D71D9E3-9EDA-D314-3C07-F2E0B506DDF6}"/>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45D8FAE-2FA1-79E0-75D8-7FA1368DF850}"/>
              </a:ext>
            </a:extLst>
          </p:cNvPr>
          <p:cNvSpPr>
            <a:spLocks noGrp="1"/>
          </p:cNvSpPr>
          <p:nvPr>
            <p:ph type="dt" sz="half" idx="10"/>
          </p:nvPr>
        </p:nvSpPr>
        <p:spPr/>
        <p:txBody>
          <a:bodyPr/>
          <a:lstStyle/>
          <a:p>
            <a:fld id="{7189D61B-0CE9-41B5-9EDD-C588078934FC}" type="datetime1">
              <a:rPr lang="hu-HU" smtClean="0"/>
              <a:t>2024. 12. 10.</a:t>
            </a:fld>
            <a:endParaRPr lang="hu-HU"/>
          </a:p>
        </p:txBody>
      </p:sp>
      <p:sp>
        <p:nvSpPr>
          <p:cNvPr id="5" name="Élőláb helye 4">
            <a:extLst>
              <a:ext uri="{FF2B5EF4-FFF2-40B4-BE49-F238E27FC236}">
                <a16:creationId xmlns:a16="http://schemas.microsoft.com/office/drawing/2014/main" id="{BF2B2BBE-128A-12E3-D61D-C7B22837E52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F267AE2-30CB-3924-41DC-0FACB2D3DC10}"/>
              </a:ext>
            </a:extLst>
          </p:cNvPr>
          <p:cNvSpPr>
            <a:spLocks noGrp="1"/>
          </p:cNvSpPr>
          <p:nvPr>
            <p:ph type="sldNum" sz="quarter" idx="12"/>
          </p:nvPr>
        </p:nvSpPr>
        <p:spPr/>
        <p:txBody>
          <a:bodyPr/>
          <a:lstStyle/>
          <a:p>
            <a:fld id="{0739D787-FDB3-4BA9-82F1-8411BA5940C1}" type="slidenum">
              <a:rPr lang="hu-HU" smtClean="0"/>
              <a:t>‹#›</a:t>
            </a:fld>
            <a:endParaRPr lang="hu-HU"/>
          </a:p>
        </p:txBody>
      </p:sp>
    </p:spTree>
    <p:extLst>
      <p:ext uri="{BB962C8B-B14F-4D97-AF65-F5344CB8AC3E}">
        <p14:creationId xmlns:p14="http://schemas.microsoft.com/office/powerpoint/2010/main" val="277060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3CC038D-D3CE-4267-37D0-C5B71FDEC90E}"/>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CE20A04A-0FA5-87AC-1E30-438A469223F2}"/>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7291F6C6-6D84-57D7-8CB7-45D142528EC8}"/>
              </a:ext>
            </a:extLst>
          </p:cNvPr>
          <p:cNvSpPr>
            <a:spLocks noGrp="1"/>
          </p:cNvSpPr>
          <p:nvPr>
            <p:ph type="dt" sz="half" idx="10"/>
          </p:nvPr>
        </p:nvSpPr>
        <p:spPr/>
        <p:txBody>
          <a:bodyPr/>
          <a:lstStyle/>
          <a:p>
            <a:fld id="{E0CBB845-04F6-4E44-BCB3-36469753EA35}" type="datetime1">
              <a:rPr lang="hu-HU" smtClean="0"/>
              <a:t>2024. 12. 10.</a:t>
            </a:fld>
            <a:endParaRPr lang="hu-HU"/>
          </a:p>
        </p:txBody>
      </p:sp>
      <p:sp>
        <p:nvSpPr>
          <p:cNvPr id="5" name="Élőláb helye 4">
            <a:extLst>
              <a:ext uri="{FF2B5EF4-FFF2-40B4-BE49-F238E27FC236}">
                <a16:creationId xmlns:a16="http://schemas.microsoft.com/office/drawing/2014/main" id="{53C8ED61-7694-016F-DA96-FFD55A09419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2DD25E0-F6C2-64D8-8D84-DF96EC61D01D}"/>
              </a:ext>
            </a:extLst>
          </p:cNvPr>
          <p:cNvSpPr>
            <a:spLocks noGrp="1"/>
          </p:cNvSpPr>
          <p:nvPr>
            <p:ph type="sldNum" sz="quarter" idx="12"/>
          </p:nvPr>
        </p:nvSpPr>
        <p:spPr/>
        <p:txBody>
          <a:bodyPr/>
          <a:lstStyle/>
          <a:p>
            <a:fld id="{0739D787-FDB3-4BA9-82F1-8411BA5940C1}" type="slidenum">
              <a:rPr lang="hu-HU" smtClean="0"/>
              <a:t>‹#›</a:t>
            </a:fld>
            <a:endParaRPr lang="hu-HU"/>
          </a:p>
        </p:txBody>
      </p:sp>
    </p:spTree>
    <p:extLst>
      <p:ext uri="{BB962C8B-B14F-4D97-AF65-F5344CB8AC3E}">
        <p14:creationId xmlns:p14="http://schemas.microsoft.com/office/powerpoint/2010/main" val="100573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FD6C51-6D6A-99A8-7AEF-6BA3548D7198}"/>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E1F9CE9A-8F27-CC2F-96FD-72A7BD4D42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F36D3A06-39A7-FC8C-F873-BD6CEE5B9827}"/>
              </a:ext>
            </a:extLst>
          </p:cNvPr>
          <p:cNvSpPr>
            <a:spLocks noGrp="1"/>
          </p:cNvSpPr>
          <p:nvPr>
            <p:ph type="dt" sz="half" idx="10"/>
          </p:nvPr>
        </p:nvSpPr>
        <p:spPr/>
        <p:txBody>
          <a:bodyPr/>
          <a:lstStyle/>
          <a:p>
            <a:fld id="{147936CD-44F7-419E-9C18-AC7000351D02}" type="datetime1">
              <a:rPr lang="hu-HU" smtClean="0"/>
              <a:t>2024. 12. 10.</a:t>
            </a:fld>
            <a:endParaRPr lang="hu-HU"/>
          </a:p>
        </p:txBody>
      </p:sp>
      <p:sp>
        <p:nvSpPr>
          <p:cNvPr id="5" name="Élőláb helye 4">
            <a:extLst>
              <a:ext uri="{FF2B5EF4-FFF2-40B4-BE49-F238E27FC236}">
                <a16:creationId xmlns:a16="http://schemas.microsoft.com/office/drawing/2014/main" id="{A701A01D-1CFD-E666-DF18-2432AB81F86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BB9D781-781A-5779-11E4-6091072F3E00}"/>
              </a:ext>
            </a:extLst>
          </p:cNvPr>
          <p:cNvSpPr>
            <a:spLocks noGrp="1"/>
          </p:cNvSpPr>
          <p:nvPr>
            <p:ph type="sldNum" sz="quarter" idx="12"/>
          </p:nvPr>
        </p:nvSpPr>
        <p:spPr/>
        <p:txBody>
          <a:bodyPr/>
          <a:lstStyle/>
          <a:p>
            <a:fld id="{0739D787-FDB3-4BA9-82F1-8411BA5940C1}" type="slidenum">
              <a:rPr lang="hu-HU" smtClean="0"/>
              <a:t>‹#›</a:t>
            </a:fld>
            <a:endParaRPr lang="hu-HU"/>
          </a:p>
        </p:txBody>
      </p:sp>
    </p:spTree>
    <p:extLst>
      <p:ext uri="{BB962C8B-B14F-4D97-AF65-F5344CB8AC3E}">
        <p14:creationId xmlns:p14="http://schemas.microsoft.com/office/powerpoint/2010/main" val="378117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785A20-3C16-FA1C-E8A7-0366208B01D1}"/>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FE7090D-4760-F11E-7D4F-BD0210FC2FB6}"/>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557138D8-3EB2-AD6F-895B-38B94607AF88}"/>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A59EF012-A37C-BF92-FF0B-64C460C90965}"/>
              </a:ext>
            </a:extLst>
          </p:cNvPr>
          <p:cNvSpPr>
            <a:spLocks noGrp="1"/>
          </p:cNvSpPr>
          <p:nvPr>
            <p:ph type="dt" sz="half" idx="10"/>
          </p:nvPr>
        </p:nvSpPr>
        <p:spPr/>
        <p:txBody>
          <a:bodyPr/>
          <a:lstStyle/>
          <a:p>
            <a:fld id="{C37FC6CA-D32D-4A9E-840C-463ECD31F2FB}" type="datetime1">
              <a:rPr lang="hu-HU" smtClean="0"/>
              <a:t>2024. 12. 10.</a:t>
            </a:fld>
            <a:endParaRPr lang="hu-HU"/>
          </a:p>
        </p:txBody>
      </p:sp>
      <p:sp>
        <p:nvSpPr>
          <p:cNvPr id="6" name="Élőláb helye 5">
            <a:extLst>
              <a:ext uri="{FF2B5EF4-FFF2-40B4-BE49-F238E27FC236}">
                <a16:creationId xmlns:a16="http://schemas.microsoft.com/office/drawing/2014/main" id="{32910865-1230-46F9-48D9-8A2F39715C1C}"/>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38A56ADE-EAAB-4EA4-9B15-BF99E38CA1EA}"/>
              </a:ext>
            </a:extLst>
          </p:cNvPr>
          <p:cNvSpPr>
            <a:spLocks noGrp="1"/>
          </p:cNvSpPr>
          <p:nvPr>
            <p:ph type="sldNum" sz="quarter" idx="12"/>
          </p:nvPr>
        </p:nvSpPr>
        <p:spPr/>
        <p:txBody>
          <a:bodyPr/>
          <a:lstStyle/>
          <a:p>
            <a:fld id="{0739D787-FDB3-4BA9-82F1-8411BA5940C1}" type="slidenum">
              <a:rPr lang="hu-HU" smtClean="0"/>
              <a:t>‹#›</a:t>
            </a:fld>
            <a:endParaRPr lang="hu-HU"/>
          </a:p>
        </p:txBody>
      </p:sp>
    </p:spTree>
    <p:extLst>
      <p:ext uri="{BB962C8B-B14F-4D97-AF65-F5344CB8AC3E}">
        <p14:creationId xmlns:p14="http://schemas.microsoft.com/office/powerpoint/2010/main" val="317603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763C9A-C8D2-3EA4-6685-65D4BED4EBB1}"/>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AA3CB5B9-D5A4-5326-8932-F13FE1915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7B500F85-0C66-23C2-EF69-E724E3110B3D}"/>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EDCB1A32-2678-C441-A18D-B731365A2A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221D588-077A-DE7F-39AA-9A8F6041C27A}"/>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AC5FC054-5F01-ED4F-05E8-277411EC2470}"/>
              </a:ext>
            </a:extLst>
          </p:cNvPr>
          <p:cNvSpPr>
            <a:spLocks noGrp="1"/>
          </p:cNvSpPr>
          <p:nvPr>
            <p:ph type="dt" sz="half" idx="10"/>
          </p:nvPr>
        </p:nvSpPr>
        <p:spPr/>
        <p:txBody>
          <a:bodyPr/>
          <a:lstStyle/>
          <a:p>
            <a:fld id="{84C9D6A7-5716-47B9-8FCD-E7A570628983}" type="datetime1">
              <a:rPr lang="hu-HU" smtClean="0"/>
              <a:t>2024. 12. 10.</a:t>
            </a:fld>
            <a:endParaRPr lang="hu-HU"/>
          </a:p>
        </p:txBody>
      </p:sp>
      <p:sp>
        <p:nvSpPr>
          <p:cNvPr id="8" name="Élőláb helye 7">
            <a:extLst>
              <a:ext uri="{FF2B5EF4-FFF2-40B4-BE49-F238E27FC236}">
                <a16:creationId xmlns:a16="http://schemas.microsoft.com/office/drawing/2014/main" id="{E162E271-1921-DCAB-90FC-77248550BF4D}"/>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24184601-6582-3824-FDB3-67E1316E122B}"/>
              </a:ext>
            </a:extLst>
          </p:cNvPr>
          <p:cNvSpPr>
            <a:spLocks noGrp="1"/>
          </p:cNvSpPr>
          <p:nvPr>
            <p:ph type="sldNum" sz="quarter" idx="12"/>
          </p:nvPr>
        </p:nvSpPr>
        <p:spPr/>
        <p:txBody>
          <a:bodyPr/>
          <a:lstStyle/>
          <a:p>
            <a:fld id="{0739D787-FDB3-4BA9-82F1-8411BA5940C1}" type="slidenum">
              <a:rPr lang="hu-HU" smtClean="0"/>
              <a:t>‹#›</a:t>
            </a:fld>
            <a:endParaRPr lang="hu-HU"/>
          </a:p>
        </p:txBody>
      </p:sp>
    </p:spTree>
    <p:extLst>
      <p:ext uri="{BB962C8B-B14F-4D97-AF65-F5344CB8AC3E}">
        <p14:creationId xmlns:p14="http://schemas.microsoft.com/office/powerpoint/2010/main" val="300767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4D79DAE-238A-477A-1AFC-14B7C36B15E4}"/>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3DCCDCE8-5FDB-3D67-3B17-FDD49D356A57}"/>
              </a:ext>
            </a:extLst>
          </p:cNvPr>
          <p:cNvSpPr>
            <a:spLocks noGrp="1"/>
          </p:cNvSpPr>
          <p:nvPr>
            <p:ph type="dt" sz="half" idx="10"/>
          </p:nvPr>
        </p:nvSpPr>
        <p:spPr/>
        <p:txBody>
          <a:bodyPr/>
          <a:lstStyle/>
          <a:p>
            <a:fld id="{768F442E-2F50-4C84-B59F-64536FAFB759}" type="datetime1">
              <a:rPr lang="hu-HU" smtClean="0"/>
              <a:t>2024. 12. 10.</a:t>
            </a:fld>
            <a:endParaRPr lang="hu-HU"/>
          </a:p>
        </p:txBody>
      </p:sp>
      <p:sp>
        <p:nvSpPr>
          <p:cNvPr id="4" name="Élőláb helye 3">
            <a:extLst>
              <a:ext uri="{FF2B5EF4-FFF2-40B4-BE49-F238E27FC236}">
                <a16:creationId xmlns:a16="http://schemas.microsoft.com/office/drawing/2014/main" id="{32AF91B9-6AE5-414D-575E-4A455F6C2BF0}"/>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C0974911-0351-5B3A-2691-2B3DD45E7CCF}"/>
              </a:ext>
            </a:extLst>
          </p:cNvPr>
          <p:cNvSpPr>
            <a:spLocks noGrp="1"/>
          </p:cNvSpPr>
          <p:nvPr>
            <p:ph type="sldNum" sz="quarter" idx="12"/>
          </p:nvPr>
        </p:nvSpPr>
        <p:spPr/>
        <p:txBody>
          <a:bodyPr/>
          <a:lstStyle/>
          <a:p>
            <a:fld id="{0739D787-FDB3-4BA9-82F1-8411BA5940C1}" type="slidenum">
              <a:rPr lang="hu-HU" smtClean="0"/>
              <a:t>‹#›</a:t>
            </a:fld>
            <a:endParaRPr lang="hu-HU"/>
          </a:p>
        </p:txBody>
      </p:sp>
    </p:spTree>
    <p:extLst>
      <p:ext uri="{BB962C8B-B14F-4D97-AF65-F5344CB8AC3E}">
        <p14:creationId xmlns:p14="http://schemas.microsoft.com/office/powerpoint/2010/main" val="8053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F0EE3D32-6AD2-4506-0D1E-BA99BA551A5D}"/>
              </a:ext>
            </a:extLst>
          </p:cNvPr>
          <p:cNvSpPr>
            <a:spLocks noGrp="1"/>
          </p:cNvSpPr>
          <p:nvPr>
            <p:ph type="dt" sz="half" idx="10"/>
          </p:nvPr>
        </p:nvSpPr>
        <p:spPr/>
        <p:txBody>
          <a:bodyPr/>
          <a:lstStyle/>
          <a:p>
            <a:fld id="{F167F9A7-AA10-47EE-ABDF-6E467DC23D5F}" type="datetime1">
              <a:rPr lang="hu-HU" smtClean="0"/>
              <a:t>2024. 12. 10.</a:t>
            </a:fld>
            <a:endParaRPr lang="hu-HU"/>
          </a:p>
        </p:txBody>
      </p:sp>
      <p:sp>
        <p:nvSpPr>
          <p:cNvPr id="3" name="Élőláb helye 2">
            <a:extLst>
              <a:ext uri="{FF2B5EF4-FFF2-40B4-BE49-F238E27FC236}">
                <a16:creationId xmlns:a16="http://schemas.microsoft.com/office/drawing/2014/main" id="{A42E09A0-4559-0B77-9547-905D918864E1}"/>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C06F72F6-3335-38DB-BE54-3D1A6F828D30}"/>
              </a:ext>
            </a:extLst>
          </p:cNvPr>
          <p:cNvSpPr>
            <a:spLocks noGrp="1"/>
          </p:cNvSpPr>
          <p:nvPr>
            <p:ph type="sldNum" sz="quarter" idx="12"/>
          </p:nvPr>
        </p:nvSpPr>
        <p:spPr/>
        <p:txBody>
          <a:bodyPr/>
          <a:lstStyle/>
          <a:p>
            <a:fld id="{0739D787-FDB3-4BA9-82F1-8411BA5940C1}" type="slidenum">
              <a:rPr lang="hu-HU" smtClean="0"/>
              <a:t>‹#›</a:t>
            </a:fld>
            <a:endParaRPr lang="hu-HU"/>
          </a:p>
        </p:txBody>
      </p:sp>
    </p:spTree>
    <p:extLst>
      <p:ext uri="{BB962C8B-B14F-4D97-AF65-F5344CB8AC3E}">
        <p14:creationId xmlns:p14="http://schemas.microsoft.com/office/powerpoint/2010/main" val="284588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CE0A09C-BF19-A6F9-5E73-70895356E181}"/>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1F9CDB8D-4B45-C6E5-6F9E-4231A2225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66F75ABF-D579-92AA-6DBB-671E575C9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B82EE3C-2AF3-F1D0-EE7D-871D833F4651}"/>
              </a:ext>
            </a:extLst>
          </p:cNvPr>
          <p:cNvSpPr>
            <a:spLocks noGrp="1"/>
          </p:cNvSpPr>
          <p:nvPr>
            <p:ph type="dt" sz="half" idx="10"/>
          </p:nvPr>
        </p:nvSpPr>
        <p:spPr/>
        <p:txBody>
          <a:bodyPr/>
          <a:lstStyle/>
          <a:p>
            <a:fld id="{1B3C7354-44FD-42D6-953D-A68F58849ADB}" type="datetime1">
              <a:rPr lang="hu-HU" smtClean="0"/>
              <a:t>2024. 12. 10.</a:t>
            </a:fld>
            <a:endParaRPr lang="hu-HU"/>
          </a:p>
        </p:txBody>
      </p:sp>
      <p:sp>
        <p:nvSpPr>
          <p:cNvPr id="6" name="Élőláb helye 5">
            <a:extLst>
              <a:ext uri="{FF2B5EF4-FFF2-40B4-BE49-F238E27FC236}">
                <a16:creationId xmlns:a16="http://schemas.microsoft.com/office/drawing/2014/main" id="{A8F97B9D-EED4-16E9-B4A8-8185BAA6C927}"/>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D871C1B-7476-346F-A3C1-9A0AB8A918E6}"/>
              </a:ext>
            </a:extLst>
          </p:cNvPr>
          <p:cNvSpPr>
            <a:spLocks noGrp="1"/>
          </p:cNvSpPr>
          <p:nvPr>
            <p:ph type="sldNum" sz="quarter" idx="12"/>
          </p:nvPr>
        </p:nvSpPr>
        <p:spPr/>
        <p:txBody>
          <a:bodyPr/>
          <a:lstStyle/>
          <a:p>
            <a:fld id="{0739D787-FDB3-4BA9-82F1-8411BA5940C1}" type="slidenum">
              <a:rPr lang="hu-HU" smtClean="0"/>
              <a:t>‹#›</a:t>
            </a:fld>
            <a:endParaRPr lang="hu-HU"/>
          </a:p>
        </p:txBody>
      </p:sp>
    </p:spTree>
    <p:extLst>
      <p:ext uri="{BB962C8B-B14F-4D97-AF65-F5344CB8AC3E}">
        <p14:creationId xmlns:p14="http://schemas.microsoft.com/office/powerpoint/2010/main" val="10530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05798B-0CD1-1F57-8355-A08AA64E9EF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A6721158-8BAD-B1FA-EF34-2D1A24D36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3696C4BB-B818-67C0-15F0-7249CFB4E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5F8FCCD8-9C1E-90C6-A836-AB5348748220}"/>
              </a:ext>
            </a:extLst>
          </p:cNvPr>
          <p:cNvSpPr>
            <a:spLocks noGrp="1"/>
          </p:cNvSpPr>
          <p:nvPr>
            <p:ph type="dt" sz="half" idx="10"/>
          </p:nvPr>
        </p:nvSpPr>
        <p:spPr/>
        <p:txBody>
          <a:bodyPr/>
          <a:lstStyle/>
          <a:p>
            <a:fld id="{E6677194-A10B-4D47-ACA8-507C460F6CD2}" type="datetime1">
              <a:rPr lang="hu-HU" smtClean="0"/>
              <a:t>2024. 12. 10.</a:t>
            </a:fld>
            <a:endParaRPr lang="hu-HU"/>
          </a:p>
        </p:txBody>
      </p:sp>
      <p:sp>
        <p:nvSpPr>
          <p:cNvPr id="6" name="Élőláb helye 5">
            <a:extLst>
              <a:ext uri="{FF2B5EF4-FFF2-40B4-BE49-F238E27FC236}">
                <a16:creationId xmlns:a16="http://schemas.microsoft.com/office/drawing/2014/main" id="{B4F32B78-C0EA-23ED-B39A-A29C498D74BF}"/>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6D988EF-1E4B-1F41-39CC-9AE58668A28C}"/>
              </a:ext>
            </a:extLst>
          </p:cNvPr>
          <p:cNvSpPr>
            <a:spLocks noGrp="1"/>
          </p:cNvSpPr>
          <p:nvPr>
            <p:ph type="sldNum" sz="quarter" idx="12"/>
          </p:nvPr>
        </p:nvSpPr>
        <p:spPr/>
        <p:txBody>
          <a:bodyPr/>
          <a:lstStyle/>
          <a:p>
            <a:fld id="{0739D787-FDB3-4BA9-82F1-8411BA5940C1}" type="slidenum">
              <a:rPr lang="hu-HU" smtClean="0"/>
              <a:t>‹#›</a:t>
            </a:fld>
            <a:endParaRPr lang="hu-HU"/>
          </a:p>
        </p:txBody>
      </p:sp>
    </p:spTree>
    <p:extLst>
      <p:ext uri="{BB962C8B-B14F-4D97-AF65-F5344CB8AC3E}">
        <p14:creationId xmlns:p14="http://schemas.microsoft.com/office/powerpoint/2010/main" val="80237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1590D8F5-1841-AD80-F3FD-D0463DC1C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EF4A2AAC-E635-6205-0B40-1A3821F2B9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3044834-6D36-D08A-7442-754907BCB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F99BD-7334-4EBF-99BA-DB885C240EF4}" type="datetime1">
              <a:rPr lang="hu-HU" smtClean="0"/>
              <a:t>2024. 12. 10.</a:t>
            </a:fld>
            <a:endParaRPr lang="hu-HU"/>
          </a:p>
        </p:txBody>
      </p:sp>
      <p:sp>
        <p:nvSpPr>
          <p:cNvPr id="5" name="Élőláb helye 4">
            <a:extLst>
              <a:ext uri="{FF2B5EF4-FFF2-40B4-BE49-F238E27FC236}">
                <a16:creationId xmlns:a16="http://schemas.microsoft.com/office/drawing/2014/main" id="{A263114F-61FD-E24E-9DFD-7EFB66EAC8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88669547-FB3D-F5EC-A0C0-0C237FADD6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9D787-FDB3-4BA9-82F1-8411BA5940C1}" type="slidenum">
              <a:rPr lang="hu-HU" smtClean="0"/>
              <a:t>‹#›</a:t>
            </a:fld>
            <a:endParaRPr lang="hu-HU"/>
          </a:p>
        </p:txBody>
      </p:sp>
    </p:spTree>
    <p:extLst>
      <p:ext uri="{BB962C8B-B14F-4D97-AF65-F5344CB8AC3E}">
        <p14:creationId xmlns:p14="http://schemas.microsoft.com/office/powerpoint/2010/main" val="2048295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hankovszky.e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5.jp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10.jpg"/><Relationship Id="rId4" Type="http://schemas.openxmlformats.org/officeDocument/2006/relationships/image" Target="../media/image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hankovszky.eu/"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hankovszky.tamas.btk.ppke.hu/dia/meltosag/dia.pptx" TargetMode="External"/><Relationship Id="rId2" Type="http://schemas.openxmlformats.org/officeDocument/2006/relationships/hyperlink" Target="https://hankovszky.tamas.btk.ppke.hu/kurz/meltosag24.htm" TargetMode="External"/><Relationship Id="rId1" Type="http://schemas.openxmlformats.org/officeDocument/2006/relationships/slideLayout" Target="../slideLayouts/slideLayout2.xml"/><Relationship Id="rId5" Type="http://schemas.openxmlformats.org/officeDocument/2006/relationships/hyperlink" Target="http://hankovszky.tamas.btk.ppke.hu/szgy/hankovszky-dignitas.docx" TargetMode="External"/><Relationship Id="rId4" Type="http://schemas.openxmlformats.org/officeDocument/2006/relationships/hyperlink" Target="http://hankovszky.tamas.btk.ppke.hu/pb/identitas.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C11FFD02-2CDD-85F2-6EFB-AEF10E8C29DE}"/>
              </a:ext>
            </a:extLst>
          </p:cNvPr>
          <p:cNvSpPr>
            <a:spLocks noGrp="1"/>
          </p:cNvSpPr>
          <p:nvPr>
            <p:ph idx="1"/>
          </p:nvPr>
        </p:nvSpPr>
        <p:spPr>
          <a:xfrm>
            <a:off x="838200" y="642256"/>
            <a:ext cx="10515600" cy="6054379"/>
          </a:xfrm>
        </p:spPr>
        <p:txBody>
          <a:bodyPr>
            <a:normAutofit/>
          </a:bodyPr>
          <a:lstStyle/>
          <a:p>
            <a:pPr marL="0" indent="0" algn="ctr">
              <a:lnSpc>
                <a:spcPct val="170000"/>
              </a:lnSpc>
              <a:spcBef>
                <a:spcPts val="0"/>
              </a:spcBef>
              <a:buNone/>
              <a:defRPr/>
            </a:pPr>
            <a:endParaRPr lang="hu-HU" sz="3000" b="1" baseline="30000" dirty="0">
              <a:latin typeface="PT Sans" panose="020B0503020203020204" pitchFamily="34" charset="-18"/>
            </a:endParaRPr>
          </a:p>
          <a:p>
            <a:pPr marL="0" indent="0" algn="ctr">
              <a:lnSpc>
                <a:spcPct val="170000"/>
              </a:lnSpc>
              <a:spcBef>
                <a:spcPts val="0"/>
              </a:spcBef>
              <a:buNone/>
              <a:defRPr/>
            </a:pPr>
            <a:endParaRPr lang="hu-HU" sz="3000" b="1" baseline="30000" dirty="0">
              <a:latin typeface="PT Sans" panose="020B0503020203020204" pitchFamily="34" charset="-18"/>
            </a:endParaRPr>
          </a:p>
          <a:p>
            <a:pPr marL="0" indent="0" algn="ctr">
              <a:lnSpc>
                <a:spcPct val="170000"/>
              </a:lnSpc>
              <a:spcBef>
                <a:spcPts val="0"/>
              </a:spcBef>
              <a:buNone/>
              <a:defRPr/>
            </a:pPr>
            <a:endParaRPr lang="hu-HU" sz="3000" b="1" baseline="30000" dirty="0">
              <a:latin typeface="PT Sans" panose="020B0503020203020204" pitchFamily="34" charset="-18"/>
            </a:endParaRPr>
          </a:p>
          <a:p>
            <a:pPr marL="0" indent="0" algn="ctr">
              <a:lnSpc>
                <a:spcPct val="170000"/>
              </a:lnSpc>
              <a:spcBef>
                <a:spcPts val="0"/>
              </a:spcBef>
              <a:buNone/>
              <a:defRPr/>
            </a:pPr>
            <a:r>
              <a:rPr lang="hu-HU" sz="9400" b="1" baseline="30000" dirty="0">
                <a:latin typeface="PT Sans" panose="020B0503020203020204" pitchFamily="34" charset="-18"/>
              </a:rPr>
              <a:t>Az emberi méltóság filozófiája</a:t>
            </a:r>
          </a:p>
          <a:p>
            <a:pPr marL="0" indent="0" algn="ctr">
              <a:lnSpc>
                <a:spcPct val="100000"/>
              </a:lnSpc>
              <a:spcBef>
                <a:spcPts val="0"/>
              </a:spcBef>
              <a:buNone/>
              <a:defRPr/>
            </a:pPr>
            <a:endParaRPr lang="hu-HU" sz="7200" b="1" baseline="30000" dirty="0">
              <a:latin typeface="PT Sans" panose="020B0503020203020204" pitchFamily="34" charset="-18"/>
            </a:endParaRPr>
          </a:p>
          <a:p>
            <a:pPr marL="0" indent="0" algn="ctr">
              <a:lnSpc>
                <a:spcPct val="100000"/>
              </a:lnSpc>
              <a:spcBef>
                <a:spcPts val="0"/>
              </a:spcBef>
              <a:buNone/>
              <a:defRPr/>
            </a:pPr>
            <a:endParaRPr lang="hu-HU" sz="3600" baseline="30000" dirty="0">
              <a:latin typeface="PT Sans" panose="020B0503020203020204" pitchFamily="34" charset="-18"/>
              <a:hlinkClick r:id="rId2"/>
            </a:endParaRPr>
          </a:p>
          <a:p>
            <a:pPr marL="0" indent="0" algn="ctr">
              <a:lnSpc>
                <a:spcPct val="100000"/>
              </a:lnSpc>
              <a:spcBef>
                <a:spcPts val="0"/>
              </a:spcBef>
              <a:buNone/>
              <a:defRPr/>
            </a:pPr>
            <a:endParaRPr lang="hu-HU" sz="3600" baseline="30000" dirty="0">
              <a:latin typeface="PT Sans" panose="020B0503020203020204" pitchFamily="34" charset="-18"/>
              <a:hlinkClick r:id="rId2"/>
            </a:endParaRPr>
          </a:p>
          <a:p>
            <a:pPr marL="0" indent="0" algn="ctr">
              <a:lnSpc>
                <a:spcPct val="100000"/>
              </a:lnSpc>
              <a:spcBef>
                <a:spcPts val="0"/>
              </a:spcBef>
              <a:buNone/>
              <a:defRPr/>
            </a:pPr>
            <a:endParaRPr lang="hu-HU" sz="3600" baseline="30000" dirty="0">
              <a:latin typeface="PT Sans" panose="020B0503020203020204" pitchFamily="34" charset="-18"/>
              <a:hlinkClick r:id="rId2"/>
            </a:endParaRPr>
          </a:p>
        </p:txBody>
      </p:sp>
      <p:sp>
        <p:nvSpPr>
          <p:cNvPr id="2" name="Dia számának helye 1">
            <a:extLst>
              <a:ext uri="{FF2B5EF4-FFF2-40B4-BE49-F238E27FC236}">
                <a16:creationId xmlns:a16="http://schemas.microsoft.com/office/drawing/2014/main" id="{5A7F638F-9D4F-AFCA-896C-2176BDFD1A4D}"/>
              </a:ext>
            </a:extLst>
          </p:cNvPr>
          <p:cNvSpPr>
            <a:spLocks noGrp="1"/>
          </p:cNvSpPr>
          <p:nvPr>
            <p:ph type="sldNum" sz="quarter" idx="12"/>
          </p:nvPr>
        </p:nvSpPr>
        <p:spPr/>
        <p:txBody>
          <a:bodyPr/>
          <a:lstStyle/>
          <a:p>
            <a:fld id="{0739D787-FDB3-4BA9-82F1-8411BA5940C1}" type="slidenum">
              <a:rPr lang="hu-HU" smtClean="0"/>
              <a:t>1</a:t>
            </a:fld>
            <a:endParaRPr lang="hu-HU"/>
          </a:p>
        </p:txBody>
      </p:sp>
    </p:spTree>
    <p:extLst>
      <p:ext uri="{BB962C8B-B14F-4D97-AF65-F5344CB8AC3E}">
        <p14:creationId xmlns:p14="http://schemas.microsoft.com/office/powerpoint/2010/main" val="390983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4"/>
            <a:ext cx="6077243" cy="5880295"/>
          </a:xfrm>
        </p:spPr>
        <p:txBody>
          <a:bodyPr>
            <a:normAutofit/>
          </a:bodyPr>
          <a:lstStyle/>
          <a:p>
            <a:pPr marL="0" indent="0" algn="just">
              <a:lnSpc>
                <a:spcPct val="150000"/>
              </a:lnSpc>
              <a:buNone/>
            </a:pPr>
            <a:r>
              <a:rPr lang="hu-HU" sz="1800" dirty="0">
                <a:effectLst/>
                <a:latin typeface="PT Sans" panose="020B0503020203020204" pitchFamily="34" charset="-18"/>
                <a:ea typeface="Calibri" panose="020F0502020204030204" pitchFamily="34" charset="0"/>
              </a:rPr>
              <a:t>„Ahhoz a két bennünk rejlő személyiséghez, amelyről fentebb beszéltem, egy harmadik is járul, amellyel </a:t>
            </a:r>
            <a:r>
              <a:rPr lang="hu-HU" sz="1800" b="1" dirty="0">
                <a:effectLst/>
                <a:latin typeface="PT Sans" panose="020B0503020203020204" pitchFamily="34" charset="-18"/>
                <a:ea typeface="Calibri" panose="020F0502020204030204" pitchFamily="34" charset="0"/>
              </a:rPr>
              <a:t>a véletlen </a:t>
            </a:r>
            <a:r>
              <a:rPr lang="hu-HU" sz="1800" dirty="0">
                <a:effectLst/>
                <a:latin typeface="PT Sans" panose="020B0503020203020204" pitchFamily="34" charset="-18"/>
                <a:ea typeface="Calibri" panose="020F0502020204030204" pitchFamily="34" charset="0"/>
              </a:rPr>
              <a:t>vagy a helyzetünk ruház fel, de van egy negyedik is, amelyet saját magunk </a:t>
            </a:r>
            <a:r>
              <a:rPr lang="hu-HU" sz="1800" b="1" dirty="0">
                <a:effectLst/>
                <a:latin typeface="PT Sans" panose="020B0503020203020204" pitchFamily="34" charset="-18"/>
                <a:ea typeface="Calibri" panose="020F0502020204030204" pitchFamily="34" charset="0"/>
              </a:rPr>
              <a:t>szabadon választunk </a:t>
            </a:r>
            <a:r>
              <a:rPr lang="hu-HU" sz="1800" dirty="0">
                <a:effectLst/>
                <a:latin typeface="PT Sans" panose="020B0503020203020204" pitchFamily="34" charset="-18"/>
                <a:ea typeface="Calibri" panose="020F0502020204030204" pitchFamily="34" charset="0"/>
              </a:rPr>
              <a:t>ki önmagunknak. </a:t>
            </a:r>
          </a:p>
          <a:p>
            <a:pPr marL="0" indent="0" algn="just">
              <a:lnSpc>
                <a:spcPct val="150000"/>
              </a:lnSpc>
              <a:buNone/>
            </a:pPr>
            <a:r>
              <a:rPr lang="hu-HU" sz="1800" dirty="0">
                <a:effectLst/>
                <a:latin typeface="PT Sans" panose="020B0503020203020204" pitchFamily="34" charset="-18"/>
                <a:ea typeface="Calibri" panose="020F0502020204030204" pitchFamily="34" charset="0"/>
              </a:rPr>
              <a:t>Mert az uralkodás, a fő hatalom, a hírnév, a hivatalok, a vagyon, a gazdagság, illetve mindezek az ellentéte a </a:t>
            </a:r>
            <a:r>
              <a:rPr lang="hu-HU" sz="1800" b="1" dirty="0">
                <a:effectLst/>
                <a:latin typeface="PT Sans" panose="020B0503020203020204" pitchFamily="34" charset="-18"/>
                <a:ea typeface="Calibri" panose="020F0502020204030204" pitchFamily="34" charset="0"/>
              </a:rPr>
              <a:t>véletlenen</a:t>
            </a:r>
            <a:r>
              <a:rPr lang="hu-HU" sz="1800" dirty="0">
                <a:effectLst/>
                <a:latin typeface="PT Sans" panose="020B0503020203020204" pitchFamily="34" charset="-18"/>
                <a:ea typeface="Calibri" panose="020F0502020204030204" pitchFamily="34" charset="0"/>
              </a:rPr>
              <a:t> </a:t>
            </a:r>
            <a:r>
              <a:rPr lang="hu-HU" sz="1800" b="1" dirty="0">
                <a:effectLst/>
                <a:latin typeface="PT Sans" panose="020B0503020203020204" pitchFamily="34" charset="-18"/>
                <a:ea typeface="Calibri" panose="020F0502020204030204" pitchFamily="34" charset="0"/>
              </a:rPr>
              <a:t>múlik</a:t>
            </a:r>
            <a:r>
              <a:rPr lang="hu-HU" sz="1800" dirty="0">
                <a:effectLst/>
                <a:latin typeface="PT Sans" panose="020B0503020203020204" pitchFamily="34" charset="-18"/>
                <a:ea typeface="Calibri" panose="020F0502020204030204" pitchFamily="34" charset="0"/>
              </a:rPr>
              <a:t>, és a körülmények alakítják. Hogy azonban milyen szerepet akarunk betölteni, ez a mi </a:t>
            </a:r>
            <a:r>
              <a:rPr lang="hu-HU" sz="1800" b="1" dirty="0">
                <a:effectLst/>
                <a:latin typeface="PT Sans" panose="020B0503020203020204" pitchFamily="34" charset="-18"/>
                <a:ea typeface="Calibri" panose="020F0502020204030204" pitchFamily="34" charset="0"/>
              </a:rPr>
              <a:t>akaratunktól függ</a:t>
            </a:r>
            <a:r>
              <a:rPr lang="hu-HU" sz="1800" dirty="0">
                <a:effectLst/>
                <a:latin typeface="PT Sans" panose="020B0503020203020204" pitchFamily="34" charset="-18"/>
                <a:ea typeface="Calibri" panose="020F0502020204030204" pitchFamily="34" charset="0"/>
              </a:rPr>
              <a:t>. Egyikünk a filozófiát, másikunk a polgári jogot vagy az ékesszólást választja élethivatásul, mindenki más-más erényben akar kitűnni.” </a:t>
            </a:r>
            <a:endParaRPr lang="hu-HU" sz="1100" dirty="0">
              <a:effectLst/>
              <a:latin typeface="PT Sans" panose="020B0503020203020204" pitchFamily="34" charset="-18"/>
              <a:ea typeface="Aptos" panose="020B0004020202020204" pitchFamily="34" charset="0"/>
            </a:endParaRPr>
          </a:p>
          <a:p>
            <a:pPr marL="0" indent="0" algn="r">
              <a:buNone/>
            </a:pPr>
            <a:r>
              <a:rPr lang="hu-HU" sz="1900" kern="0" dirty="0">
                <a:solidFill>
                  <a:srgbClr val="000000"/>
                </a:solidFill>
                <a:effectLst/>
                <a:latin typeface="PT Sans" panose="020B0503020203020204" pitchFamily="34" charset="-18"/>
                <a:ea typeface="Aptos" panose="020B0004020202020204" pitchFamily="34" charset="0"/>
              </a:rPr>
              <a:t>(Cicero: </a:t>
            </a:r>
            <a:r>
              <a:rPr lang="hu-HU" sz="1900" i="1" kern="0" dirty="0">
                <a:solidFill>
                  <a:srgbClr val="000000"/>
                </a:solidFill>
                <a:effectLst/>
                <a:latin typeface="PT Sans" panose="020B0503020203020204" pitchFamily="34" charset="-18"/>
                <a:ea typeface="Aptos" panose="020B0004020202020204" pitchFamily="34" charset="0"/>
              </a:rPr>
              <a:t>A kötelességekről</a:t>
            </a:r>
            <a:r>
              <a:rPr lang="hu-HU" sz="1900" kern="0" dirty="0">
                <a:solidFill>
                  <a:srgbClr val="000000"/>
                </a:solidFill>
                <a:effectLst/>
                <a:latin typeface="PT Sans" panose="020B0503020203020204" pitchFamily="34" charset="-18"/>
                <a:ea typeface="Aptos" panose="020B0004020202020204" pitchFamily="34" charset="0"/>
              </a:rPr>
              <a:t>)</a:t>
            </a:r>
            <a:endParaRPr lang="hu-HU" sz="1900" dirty="0">
              <a:latin typeface="PT Sans" panose="020B0503020203020204" pitchFamily="34" charset="-18"/>
              <a:cs typeface="Times New Roman" panose="02020603050405020304" pitchFamily="18" charset="0"/>
            </a:endParaRPr>
          </a:p>
        </p:txBody>
      </p:sp>
      <p:pic>
        <p:nvPicPr>
          <p:cNvPr id="4" name="Kép 3" descr="A képen Emberi arc, Mellszobor, szobor, Tárgyi lelet látható&#10;&#10;Automatikusan generált leírás">
            <a:extLst>
              <a:ext uri="{FF2B5EF4-FFF2-40B4-BE49-F238E27FC236}">
                <a16:creationId xmlns:a16="http://schemas.microsoft.com/office/drawing/2014/main" id="{DD94AD0C-18E3-5009-69A1-F4CF09301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950" y="520504"/>
            <a:ext cx="4704234" cy="5880294"/>
          </a:xfrm>
          <a:prstGeom prst="rect">
            <a:avLst/>
          </a:prstGeom>
        </p:spPr>
      </p:pic>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B4D48BB5-8B43-49FC-ABDD-DBBBE22ADE84}"/>
              </a:ext>
            </a:extLst>
          </p:cNvPr>
          <p:cNvSpPr>
            <a:spLocks noGrp="1"/>
          </p:cNvSpPr>
          <p:nvPr>
            <p:ph type="sldNum" sz="quarter" idx="12"/>
          </p:nvPr>
        </p:nvSpPr>
        <p:spPr/>
        <p:txBody>
          <a:bodyPr/>
          <a:lstStyle/>
          <a:p>
            <a:fld id="{0739D787-FDB3-4BA9-82F1-8411BA5940C1}" type="slidenum">
              <a:rPr lang="hu-HU" smtClean="0"/>
              <a:t>10</a:t>
            </a:fld>
            <a:endParaRPr lang="hu-HU"/>
          </a:p>
        </p:txBody>
      </p:sp>
    </p:spTree>
    <p:extLst>
      <p:ext uri="{BB962C8B-B14F-4D97-AF65-F5344CB8AC3E}">
        <p14:creationId xmlns:p14="http://schemas.microsoft.com/office/powerpoint/2010/main" val="85172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520504"/>
            <a:ext cx="11127545" cy="5880295"/>
          </a:xfrm>
        </p:spPr>
        <p:txBody>
          <a:bodyPr>
            <a:normAutofit/>
          </a:bodyPr>
          <a:lstStyle/>
          <a:p>
            <a:pPr marL="0" indent="0" algn="ctr">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Összegzés 1.</a:t>
            </a:r>
            <a:r>
              <a:rPr lang="hu-HU" sz="1800" dirty="0">
                <a:solidFill>
                  <a:srgbClr val="000000"/>
                </a:solidFill>
                <a:latin typeface="PT Sans" panose="020B0503020203020204" pitchFamily="34" charset="-18"/>
                <a:ea typeface="Aptos" panose="020B0004020202020204" pitchFamily="34" charset="0"/>
              </a:rPr>
              <a:t> </a:t>
            </a:r>
          </a:p>
          <a:p>
            <a:pPr marL="0" indent="0"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1. Az antikvitásban a méltóság fogalma révén sokáig az </a:t>
            </a:r>
            <a:r>
              <a:rPr lang="hu-HU" sz="1800" b="1" dirty="0">
                <a:solidFill>
                  <a:srgbClr val="000000"/>
                </a:solidFill>
                <a:latin typeface="PT Sans" panose="020B0503020203020204" pitchFamily="34" charset="-18"/>
                <a:ea typeface="Aptos" panose="020B0004020202020204" pitchFamily="34" charset="0"/>
              </a:rPr>
              <a:t>emberek között </a:t>
            </a:r>
            <a:r>
              <a:rPr lang="hu-HU" sz="1800" dirty="0">
                <a:solidFill>
                  <a:srgbClr val="000000"/>
                </a:solidFill>
                <a:latin typeface="PT Sans" panose="020B0503020203020204" pitchFamily="34" charset="-18"/>
                <a:ea typeface="Aptos" panose="020B0004020202020204" pitchFamily="34" charset="0"/>
              </a:rPr>
              <a:t>tettek különbséget. </a:t>
            </a:r>
          </a:p>
          <a:p>
            <a:pPr marL="17938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Azoknak tulajdonítottak méltóságot, akik </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hivataluk, </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társadalmi státuszuk, </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rendkívüli adottságaik </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vagy személyes érdemeik, jellemük </a:t>
            </a:r>
          </a:p>
          <a:p>
            <a:pPr marL="0" indent="1793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alapján kitűntek a többiek közül. </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Ezt a fajta méltóságot szociológiai méltóságnak nevezzük. A szociológiai méltóságfogalommal a társadalmon belüli, </a:t>
            </a:r>
            <a:r>
              <a:rPr lang="hu-HU" sz="1800" i="1" dirty="0">
                <a:solidFill>
                  <a:srgbClr val="000000"/>
                </a:solidFill>
                <a:latin typeface="PT Sans" panose="020B0503020203020204" pitchFamily="34" charset="-18"/>
                <a:ea typeface="Aptos" panose="020B0004020202020204" pitchFamily="34" charset="0"/>
              </a:rPr>
              <a:t>horizontális</a:t>
            </a:r>
            <a:r>
              <a:rPr lang="hu-HU" sz="1800" dirty="0">
                <a:solidFill>
                  <a:srgbClr val="000000"/>
                </a:solidFill>
                <a:latin typeface="PT Sans" panose="020B0503020203020204" pitchFamily="34" charset="-18"/>
                <a:ea typeface="Aptos" panose="020B0004020202020204" pitchFamily="34" charset="0"/>
              </a:rPr>
              <a:t> különbségek fejezhetők ki.</a:t>
            </a:r>
          </a:p>
          <a:p>
            <a:pPr marL="0" indent="179388"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2. Cicerónál a méltóságfogalom új használata jelenik meg: a méltóságfogalom </a:t>
            </a:r>
            <a:r>
              <a:rPr lang="hu-HU" sz="1800" b="1" dirty="0">
                <a:solidFill>
                  <a:srgbClr val="000000"/>
                </a:solidFill>
                <a:latin typeface="PT Sans" panose="020B0503020203020204" pitchFamily="34" charset="-18"/>
                <a:ea typeface="Aptos" panose="020B0004020202020204" pitchFamily="34" charset="0"/>
              </a:rPr>
              <a:t>emberek és más létezők között</a:t>
            </a:r>
            <a:r>
              <a:rPr lang="hu-HU" sz="1800" dirty="0">
                <a:solidFill>
                  <a:srgbClr val="000000"/>
                </a:solidFill>
                <a:latin typeface="PT Sans" panose="020B0503020203020204" pitchFamily="34" charset="-18"/>
                <a:ea typeface="Aptos" panose="020B0004020202020204" pitchFamily="34" charset="0"/>
              </a:rPr>
              <a:t> tesz különbséget, tehát </a:t>
            </a:r>
            <a:r>
              <a:rPr lang="hu-HU" sz="1800" i="1" dirty="0">
                <a:solidFill>
                  <a:srgbClr val="000000"/>
                </a:solidFill>
                <a:latin typeface="PT Sans" panose="020B0503020203020204" pitchFamily="34" charset="-18"/>
                <a:ea typeface="Aptos" panose="020B0004020202020204" pitchFamily="34" charset="0"/>
              </a:rPr>
              <a:t>vertikális</a:t>
            </a:r>
            <a:r>
              <a:rPr lang="hu-HU" sz="1800" dirty="0">
                <a:solidFill>
                  <a:srgbClr val="000000"/>
                </a:solidFill>
                <a:latin typeface="PT Sans" panose="020B0503020203020204" pitchFamily="34" charset="-18"/>
                <a:ea typeface="Aptos" panose="020B0004020202020204" pitchFamily="34" charset="0"/>
              </a:rPr>
              <a:t> különbségekre utal. Segítségével antropológiai méltóságra utalunk.</a:t>
            </a:r>
          </a:p>
          <a:p>
            <a:pPr marL="179388" indent="-179388" algn="just">
              <a:lnSpc>
                <a:spcPct val="150000"/>
              </a:lnSpc>
              <a:spcBef>
                <a:spcPts val="0"/>
              </a:spcBef>
              <a:buNone/>
            </a:pPr>
            <a:endParaRPr lang="hu-HU" sz="2200" dirty="0">
              <a:latin typeface="Times New Roman" panose="02020603050405020304" pitchFamily="18" charset="0"/>
              <a:cs typeface="Times New Roman" panose="02020603050405020304" pitchFamily="18" charset="0"/>
            </a:endParaRPr>
          </a:p>
        </p:txBody>
      </p:sp>
      <p:pic>
        <p:nvPicPr>
          <p:cNvPr id="2" name="Kép 1" descr="A képen Emberi arc, Mellszobor, szobor, Tárgyi lelet látható&#10;&#10;Automatikusan generált leírás">
            <a:extLst>
              <a:ext uri="{FF2B5EF4-FFF2-40B4-BE49-F238E27FC236}">
                <a16:creationId xmlns:a16="http://schemas.microsoft.com/office/drawing/2014/main" id="{2040978C-F246-7854-1A4E-FE419F9A3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8491" y="520504"/>
            <a:ext cx="1704870" cy="2131088"/>
          </a:xfrm>
          <a:prstGeom prst="rect">
            <a:avLst/>
          </a:prstGeom>
        </p:spPr>
      </p:pic>
      <p:sp>
        <p:nvSpPr>
          <p:cNvPr id="4" name="Dia számának helye 3">
            <a:extLst>
              <a:ext uri="{FF2B5EF4-FFF2-40B4-BE49-F238E27FC236}">
                <a16:creationId xmlns:a16="http://schemas.microsoft.com/office/drawing/2014/main" id="{9DDE1D58-88EC-566E-FA72-7F1D88558481}"/>
              </a:ext>
            </a:extLst>
          </p:cNvPr>
          <p:cNvSpPr>
            <a:spLocks noGrp="1"/>
          </p:cNvSpPr>
          <p:nvPr>
            <p:ph type="sldNum" sz="quarter" idx="12"/>
          </p:nvPr>
        </p:nvSpPr>
        <p:spPr/>
        <p:txBody>
          <a:bodyPr/>
          <a:lstStyle/>
          <a:p>
            <a:fld id="{0739D787-FDB3-4BA9-82F1-8411BA5940C1}" type="slidenum">
              <a:rPr lang="hu-HU" smtClean="0"/>
              <a:t>11</a:t>
            </a:fld>
            <a:endParaRPr lang="hu-HU"/>
          </a:p>
        </p:txBody>
      </p:sp>
    </p:spTree>
    <p:extLst>
      <p:ext uri="{BB962C8B-B14F-4D97-AF65-F5344CB8AC3E}">
        <p14:creationId xmlns:p14="http://schemas.microsoft.com/office/powerpoint/2010/main" val="247679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520505"/>
            <a:ext cx="11094721" cy="2635071"/>
          </a:xfrm>
        </p:spPr>
        <p:txBody>
          <a:bodyPr>
            <a:normAutofit/>
          </a:bodyPr>
          <a:lstStyle/>
          <a:p>
            <a:pPr marL="0" indent="0" algn="ctr">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Összegzés 2.</a:t>
            </a:r>
            <a:r>
              <a:rPr lang="hu-HU" sz="1800" dirty="0">
                <a:solidFill>
                  <a:srgbClr val="000000"/>
                </a:solidFill>
                <a:latin typeface="PT Sans" panose="020B0503020203020204" pitchFamily="34" charset="-18"/>
                <a:ea typeface="Aptos" panose="020B0004020202020204" pitchFamily="34" charset="0"/>
              </a:rPr>
              <a:t> </a:t>
            </a:r>
          </a:p>
          <a:p>
            <a:pPr marL="179388" indent="-179388"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179388" indent="-1793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3. Cicero érzékeli a </a:t>
            </a:r>
            <a:r>
              <a:rPr lang="hu-HU" sz="1800" b="1" dirty="0">
                <a:solidFill>
                  <a:srgbClr val="000000"/>
                </a:solidFill>
                <a:latin typeface="PT Sans" panose="020B0503020203020204" pitchFamily="34" charset="-18"/>
                <a:ea typeface="Aptos" panose="020B0004020202020204" pitchFamily="34" charset="0"/>
              </a:rPr>
              <a:t>problémát</a:t>
            </a:r>
            <a:r>
              <a:rPr lang="hu-HU" sz="1800" dirty="0">
                <a:solidFill>
                  <a:srgbClr val="000000"/>
                </a:solidFill>
                <a:latin typeface="PT Sans" panose="020B0503020203020204" pitchFamily="34" charset="-18"/>
                <a:ea typeface="Aptos" panose="020B0004020202020204" pitchFamily="34" charset="0"/>
              </a:rPr>
              <a:t>, hogy vannak emberek, akiknek a méltósága </a:t>
            </a:r>
            <a:r>
              <a:rPr lang="hu-HU" sz="1800" b="1" dirty="0">
                <a:solidFill>
                  <a:srgbClr val="000000"/>
                </a:solidFill>
                <a:latin typeface="PT Sans" panose="020B0503020203020204" pitchFamily="34" charset="-18"/>
                <a:ea typeface="Aptos" panose="020B0004020202020204" pitchFamily="34" charset="0"/>
              </a:rPr>
              <a:t>láthatólag</a:t>
            </a:r>
            <a:r>
              <a:rPr lang="hu-HU" sz="1800" dirty="0">
                <a:solidFill>
                  <a:srgbClr val="000000"/>
                </a:solidFill>
                <a:latin typeface="PT Sans" panose="020B0503020203020204" pitchFamily="34" charset="-18"/>
                <a:ea typeface="Aptos" panose="020B0004020202020204" pitchFamily="34" charset="0"/>
              </a:rPr>
              <a:t> </a:t>
            </a:r>
          </a:p>
          <a:p>
            <a:pPr marL="179388" indent="-1793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nem múlja felül az állatokét</a:t>
            </a:r>
            <a:r>
              <a:rPr lang="hu-HU" sz="1800" dirty="0">
                <a:solidFill>
                  <a:srgbClr val="000000"/>
                </a:solidFill>
                <a:latin typeface="PT Sans" panose="020B0503020203020204" pitchFamily="34" charset="-18"/>
              </a:rPr>
              <a:t>. </a:t>
            </a:r>
          </a:p>
        </p:txBody>
      </p:sp>
      <p:pic>
        <p:nvPicPr>
          <p:cNvPr id="2" name="Kép 1" descr="A képen Emberi arc, Mellszobor, szobor, Tárgyi lelet látható&#10;&#10;Automatikusan generált leírás">
            <a:extLst>
              <a:ext uri="{FF2B5EF4-FFF2-40B4-BE49-F238E27FC236}">
                <a16:creationId xmlns:a16="http://schemas.microsoft.com/office/drawing/2014/main" id="{2040978C-F246-7854-1A4E-FE419F9A3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8491" y="520504"/>
            <a:ext cx="1704870" cy="2131088"/>
          </a:xfrm>
          <a:prstGeom prst="rect">
            <a:avLst/>
          </a:prstGeom>
        </p:spPr>
      </p:pic>
      <p:sp>
        <p:nvSpPr>
          <p:cNvPr id="6" name="Szövegdoboz 5">
            <a:extLst>
              <a:ext uri="{FF2B5EF4-FFF2-40B4-BE49-F238E27FC236}">
                <a16:creationId xmlns:a16="http://schemas.microsoft.com/office/drawing/2014/main" id="{B046C1F7-9B67-C308-AD9F-8A2759DA118F}"/>
              </a:ext>
            </a:extLst>
          </p:cNvPr>
          <p:cNvSpPr txBox="1"/>
          <p:nvPr/>
        </p:nvSpPr>
        <p:spPr>
          <a:xfrm>
            <a:off x="548638" y="2142565"/>
            <a:ext cx="11094721" cy="4202561"/>
          </a:xfrm>
          <a:prstGeom prst="rect">
            <a:avLst/>
          </a:prstGeom>
          <a:noFill/>
        </p:spPr>
        <p:txBody>
          <a:bodyPr wrap="square">
            <a:spAutoFit/>
          </a:bodyPr>
          <a:lstStyle/>
          <a:p>
            <a:pPr marL="179388" indent="-179388"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179388" indent="-1793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Három megoldási javaslat: </a:t>
            </a:r>
          </a:p>
          <a:p>
            <a:pPr marL="179388" indent="-179388" algn="just">
              <a:lnSpc>
                <a:spcPct val="150000"/>
              </a:lnSpc>
              <a:spcBef>
                <a:spcPts val="0"/>
              </a:spcBef>
              <a:buNone/>
            </a:pPr>
            <a:r>
              <a:rPr lang="hu-HU" dirty="0">
                <a:solidFill>
                  <a:srgbClr val="000000"/>
                </a:solidFill>
                <a:latin typeface="PT Sans" panose="020B0503020203020204" pitchFamily="34" charset="-18"/>
                <a:ea typeface="Aptos" panose="020B0004020202020204" pitchFamily="34" charset="0"/>
              </a:rPr>
              <a:t>- I</a:t>
            </a:r>
            <a:r>
              <a:rPr lang="hu-HU" sz="1800" dirty="0">
                <a:solidFill>
                  <a:srgbClr val="000000"/>
                </a:solidFill>
                <a:latin typeface="PT Sans" panose="020B0503020203020204" pitchFamily="34" charset="-18"/>
                <a:ea typeface="Aptos" panose="020B0004020202020204" pitchFamily="34" charset="0"/>
              </a:rPr>
              <a:t>ronikusan megjegyzi, hogy akadnak „olyanok, akik csak névleg és nem ténylegesen emberek”.</a:t>
            </a:r>
          </a:p>
          <a:p>
            <a:pPr marL="179388" indent="-1793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Az „emberi természet magasabbrendűsége és méltósága” nem olyasvalami, amivel mindenki ténylegesen rendelkezik, hanem megvalósítandó eszmény, amelyből kötelességet vezethető le: „a testi élvezet nem méltó az ember felsőbbrendűségéhez, meg kell vetnünk és vissza kell utasítanunk.”</a:t>
            </a:r>
          </a:p>
          <a:p>
            <a:pPr marL="179388" indent="-1793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Az antropológiai méltóság mellett, amely a mindenkiben közös első személyiségünkön nyugszik, van három további személyiségünk is, amelyek különböznek egymástól, és amelyek a méltóság különböző fokait engedik meg. </a:t>
            </a:r>
          </a:p>
          <a:p>
            <a:pPr marL="179388" indent="-179388" algn="just">
              <a:lnSpc>
                <a:spcPct val="150000"/>
              </a:lnSpc>
              <a:spcBef>
                <a:spcPts val="0"/>
              </a:spcBef>
              <a:buNone/>
            </a:pPr>
            <a:endParaRPr lang="hu-HU" sz="1800" b="1" dirty="0">
              <a:solidFill>
                <a:srgbClr val="000000"/>
              </a:solidFill>
              <a:latin typeface="PT Sans" panose="020B0503020203020204" pitchFamily="34" charset="-18"/>
              <a:ea typeface="Aptos" panose="020B0004020202020204" pitchFamily="34" charset="0"/>
            </a:endParaRPr>
          </a:p>
        </p:txBody>
      </p:sp>
      <p:sp>
        <p:nvSpPr>
          <p:cNvPr id="4" name="Dia számának helye 3">
            <a:extLst>
              <a:ext uri="{FF2B5EF4-FFF2-40B4-BE49-F238E27FC236}">
                <a16:creationId xmlns:a16="http://schemas.microsoft.com/office/drawing/2014/main" id="{378D8C58-9BC2-32AD-E9D9-7140995A174A}"/>
              </a:ext>
            </a:extLst>
          </p:cNvPr>
          <p:cNvSpPr>
            <a:spLocks noGrp="1"/>
          </p:cNvSpPr>
          <p:nvPr>
            <p:ph type="sldNum" sz="quarter" idx="12"/>
          </p:nvPr>
        </p:nvSpPr>
        <p:spPr/>
        <p:txBody>
          <a:bodyPr/>
          <a:lstStyle/>
          <a:p>
            <a:fld id="{0739D787-FDB3-4BA9-82F1-8411BA5940C1}" type="slidenum">
              <a:rPr lang="hu-HU" smtClean="0"/>
              <a:t>12</a:t>
            </a:fld>
            <a:endParaRPr lang="hu-HU"/>
          </a:p>
        </p:txBody>
      </p:sp>
    </p:spTree>
    <p:extLst>
      <p:ext uri="{BB962C8B-B14F-4D97-AF65-F5344CB8AC3E}">
        <p14:creationId xmlns:p14="http://schemas.microsoft.com/office/powerpoint/2010/main" val="1121018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314950" y="520504"/>
            <a:ext cx="6328410" cy="5880295"/>
          </a:xfrm>
        </p:spPr>
        <p:txBody>
          <a:bodyPr>
            <a:normAutofit/>
          </a:bodyPr>
          <a:lstStyle/>
          <a:p>
            <a:pPr marL="0" indent="0" algn="ctr">
              <a:lnSpc>
                <a:spcPct val="150000"/>
              </a:lnSpc>
              <a:spcBef>
                <a:spcPts val="0"/>
              </a:spcBef>
              <a:buNone/>
            </a:pPr>
            <a:r>
              <a:rPr lang="hu-HU" sz="1900" b="1" dirty="0">
                <a:latin typeface="PT Sans" panose="020B0503020203020204" pitchFamily="34" charset="-18"/>
                <a:cs typeface="Times New Roman" panose="02020603050405020304" pitchFamily="18" charset="0"/>
              </a:rPr>
              <a:t>A középkori kereszténység (kb. a 14. századig)</a:t>
            </a:r>
          </a:p>
          <a:p>
            <a:pPr marL="0" indent="0" algn="just">
              <a:lnSpc>
                <a:spcPct val="150000"/>
              </a:lnSpc>
              <a:spcBef>
                <a:spcPts val="0"/>
              </a:spcBef>
              <a:buNone/>
            </a:pPr>
            <a:endParaRPr lang="hu-HU" sz="1900" dirty="0">
              <a:latin typeface="PT Sans" panose="020B0503020203020204" pitchFamily="34" charset="-18"/>
              <a:cs typeface="Times New Roman" panose="02020603050405020304" pitchFamily="18" charset="0"/>
            </a:endParaRPr>
          </a:p>
          <a:p>
            <a:pPr marL="0" indent="0" algn="just">
              <a:lnSpc>
                <a:spcPct val="150000"/>
              </a:lnSpc>
              <a:spcBef>
                <a:spcPts val="0"/>
              </a:spcBef>
              <a:buNone/>
            </a:pPr>
            <a:r>
              <a:rPr lang="hu-HU" sz="1900" dirty="0">
                <a:latin typeface="PT Sans" panose="020B0503020203020204" pitchFamily="34" charset="-18"/>
                <a:cs typeface="Times New Roman" panose="02020603050405020304" pitchFamily="18" charset="0"/>
              </a:rPr>
              <a:t>„Mi az ember, hogy megemlékezel róla, </a:t>
            </a:r>
          </a:p>
          <a:p>
            <a:pPr marL="0" indent="0" algn="just">
              <a:lnSpc>
                <a:spcPct val="150000"/>
              </a:lnSpc>
              <a:spcBef>
                <a:spcPts val="0"/>
              </a:spcBef>
              <a:buNone/>
            </a:pPr>
            <a:r>
              <a:rPr lang="hu-HU" sz="1900" dirty="0">
                <a:latin typeface="PT Sans" panose="020B0503020203020204" pitchFamily="34" charset="-18"/>
                <a:cs typeface="Times New Roman" panose="02020603050405020304" pitchFamily="18" charset="0"/>
              </a:rPr>
              <a:t>az ember fia, hogy gondot viselsz reá? </a:t>
            </a:r>
          </a:p>
          <a:p>
            <a:pPr marL="0" indent="0" algn="just">
              <a:lnSpc>
                <a:spcPct val="150000"/>
              </a:lnSpc>
              <a:spcBef>
                <a:spcPts val="0"/>
              </a:spcBef>
              <a:buNone/>
            </a:pPr>
            <a:r>
              <a:rPr lang="hu-HU" sz="1900" b="1" dirty="0">
                <a:latin typeface="PT Sans" panose="020B0503020203020204" pitchFamily="34" charset="-18"/>
                <a:cs typeface="Times New Roman" panose="02020603050405020304" pitchFamily="18" charset="0"/>
              </a:rPr>
              <a:t>Kevéssel tetted őt kisebbé az angyaloknál</a:t>
            </a:r>
            <a:r>
              <a:rPr lang="hu-HU" sz="1900" dirty="0">
                <a:latin typeface="PT Sans" panose="020B0503020203020204" pitchFamily="34" charset="-18"/>
                <a:cs typeface="Times New Roman" panose="02020603050405020304" pitchFamily="18" charset="0"/>
              </a:rPr>
              <a:t>, </a:t>
            </a:r>
          </a:p>
          <a:p>
            <a:pPr marL="0" indent="0" algn="just">
              <a:lnSpc>
                <a:spcPct val="150000"/>
              </a:lnSpc>
              <a:spcBef>
                <a:spcPts val="0"/>
              </a:spcBef>
              <a:buNone/>
            </a:pPr>
            <a:r>
              <a:rPr lang="hu-HU" sz="1900" b="1" dirty="0">
                <a:latin typeface="PT Sans" panose="020B0503020203020204" pitchFamily="34" charset="-18"/>
                <a:cs typeface="Times New Roman" panose="02020603050405020304" pitchFamily="18" charset="0"/>
              </a:rPr>
              <a:t>dicsőséggel és tisztelettel koronáztad</a:t>
            </a:r>
            <a:r>
              <a:rPr lang="hu-HU" sz="1900" dirty="0">
                <a:latin typeface="PT Sans" panose="020B0503020203020204" pitchFamily="34" charset="-18"/>
                <a:cs typeface="Times New Roman" panose="02020603050405020304" pitchFamily="18" charset="0"/>
              </a:rPr>
              <a:t>, </a:t>
            </a:r>
          </a:p>
          <a:p>
            <a:pPr marL="0" indent="0" algn="just">
              <a:lnSpc>
                <a:spcPct val="150000"/>
              </a:lnSpc>
              <a:spcBef>
                <a:spcPts val="0"/>
              </a:spcBef>
              <a:buNone/>
            </a:pPr>
            <a:r>
              <a:rPr lang="hu-HU" sz="1900" dirty="0">
                <a:latin typeface="PT Sans" panose="020B0503020203020204" pitchFamily="34" charset="-18"/>
                <a:cs typeface="Times New Roman" panose="02020603050405020304" pitchFamily="18" charset="0"/>
              </a:rPr>
              <a:t>és kezed művei fölé állítottad.</a:t>
            </a:r>
          </a:p>
          <a:p>
            <a:pPr marL="0" indent="0" algn="just">
              <a:lnSpc>
                <a:spcPct val="150000"/>
              </a:lnSpc>
              <a:spcBef>
                <a:spcPts val="0"/>
              </a:spcBef>
              <a:buNone/>
            </a:pPr>
            <a:r>
              <a:rPr lang="hu-HU" sz="1900" b="1" dirty="0">
                <a:latin typeface="PT Sans" panose="020B0503020203020204" pitchFamily="34" charset="-18"/>
                <a:cs typeface="Times New Roman" panose="02020603050405020304" pitchFamily="18" charset="0"/>
              </a:rPr>
              <a:t>Lába alá vetettél mindent</a:t>
            </a:r>
            <a:r>
              <a:rPr lang="hu-HU" sz="1900" dirty="0">
                <a:latin typeface="PT Sans" panose="020B0503020203020204" pitchFamily="34" charset="-18"/>
                <a:cs typeface="Times New Roman" panose="02020603050405020304" pitchFamily="18" charset="0"/>
              </a:rPr>
              <a:t>:</a:t>
            </a:r>
          </a:p>
          <a:p>
            <a:pPr marL="0" indent="0" algn="just">
              <a:lnSpc>
                <a:spcPct val="150000"/>
              </a:lnSpc>
              <a:spcBef>
                <a:spcPts val="0"/>
              </a:spcBef>
              <a:buNone/>
            </a:pPr>
            <a:r>
              <a:rPr lang="hu-HU" sz="1900" dirty="0">
                <a:latin typeface="PT Sans" panose="020B0503020203020204" pitchFamily="34" charset="-18"/>
                <a:cs typeface="Times New Roman" panose="02020603050405020304" pitchFamily="18" charset="0"/>
              </a:rPr>
              <a:t>minden juhot és marhát,</a:t>
            </a:r>
          </a:p>
          <a:p>
            <a:pPr marL="0" indent="0" algn="just">
              <a:lnSpc>
                <a:spcPct val="150000"/>
              </a:lnSpc>
              <a:spcBef>
                <a:spcPts val="0"/>
              </a:spcBef>
              <a:buNone/>
            </a:pPr>
            <a:r>
              <a:rPr lang="hu-HU" sz="1900" dirty="0">
                <a:latin typeface="PT Sans" panose="020B0503020203020204" pitchFamily="34" charset="-18"/>
                <a:cs typeface="Times New Roman" panose="02020603050405020304" pitchFamily="18" charset="0"/>
              </a:rPr>
              <a:t>és hozzá a mezei vadakat,</a:t>
            </a:r>
          </a:p>
          <a:p>
            <a:pPr marL="0" indent="0" algn="just">
              <a:lnSpc>
                <a:spcPct val="150000"/>
              </a:lnSpc>
              <a:spcBef>
                <a:spcPts val="0"/>
              </a:spcBef>
              <a:buNone/>
            </a:pPr>
            <a:r>
              <a:rPr lang="hu-HU" sz="1900" dirty="0">
                <a:latin typeface="PT Sans" panose="020B0503020203020204" pitchFamily="34" charset="-18"/>
                <a:cs typeface="Times New Roman" panose="02020603050405020304" pitchFamily="18" charset="0"/>
              </a:rPr>
              <a:t>az ég madarait s a tengeri halat,</a:t>
            </a:r>
          </a:p>
          <a:p>
            <a:pPr marL="0" indent="0" algn="just">
              <a:lnSpc>
                <a:spcPct val="150000"/>
              </a:lnSpc>
              <a:spcBef>
                <a:spcPts val="0"/>
              </a:spcBef>
              <a:buNone/>
            </a:pPr>
            <a:r>
              <a:rPr lang="hu-HU" sz="1900" dirty="0">
                <a:latin typeface="PT Sans" panose="020B0503020203020204" pitchFamily="34" charset="-18"/>
                <a:cs typeface="Times New Roman" panose="02020603050405020304" pitchFamily="18" charset="0"/>
              </a:rPr>
              <a:t>mindazt, ami a tenger ösvényein jár.” </a:t>
            </a:r>
          </a:p>
          <a:p>
            <a:pPr marL="0" indent="0" algn="r">
              <a:lnSpc>
                <a:spcPct val="150000"/>
              </a:lnSpc>
              <a:spcBef>
                <a:spcPts val="0"/>
              </a:spcBef>
              <a:buNone/>
            </a:pPr>
            <a:r>
              <a:rPr lang="hu-HU" sz="1900" dirty="0">
                <a:latin typeface="PT Sans" panose="020B0503020203020204" pitchFamily="34" charset="-18"/>
                <a:cs typeface="Times New Roman" panose="02020603050405020304" pitchFamily="18" charset="0"/>
              </a:rPr>
              <a:t>(Zsolt 8, 6-9)</a:t>
            </a:r>
          </a:p>
          <a:p>
            <a:pPr marL="0" indent="0" algn="just">
              <a:lnSpc>
                <a:spcPct val="150000"/>
              </a:lnSpc>
              <a:spcBef>
                <a:spcPts val="0"/>
              </a:spcBef>
              <a:buNone/>
            </a:pPr>
            <a:endParaRPr lang="hu-HU" sz="1800" dirty="0">
              <a:latin typeface="PT Sans" panose="020B0503020203020204" pitchFamily="34" charset="-18"/>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10" name="Kép 9" descr="A képen szöveg, festmény, művészet, rajz látható&#10;&#10;Automatikusan generált leírás">
            <a:extLst>
              <a:ext uri="{FF2B5EF4-FFF2-40B4-BE49-F238E27FC236}">
                <a16:creationId xmlns:a16="http://schemas.microsoft.com/office/drawing/2014/main" id="{5A562631-A6C2-B4C6-573C-E2E37C38C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603373"/>
            <a:ext cx="4168503" cy="5797426"/>
          </a:xfrm>
          <a:prstGeom prst="rect">
            <a:avLst/>
          </a:prstGeom>
        </p:spPr>
      </p:pic>
      <p:sp>
        <p:nvSpPr>
          <p:cNvPr id="2" name="Dia számának helye 1">
            <a:extLst>
              <a:ext uri="{FF2B5EF4-FFF2-40B4-BE49-F238E27FC236}">
                <a16:creationId xmlns:a16="http://schemas.microsoft.com/office/drawing/2014/main" id="{71D5207A-0E65-336B-987D-04B541156397}"/>
              </a:ext>
            </a:extLst>
          </p:cNvPr>
          <p:cNvSpPr>
            <a:spLocks noGrp="1"/>
          </p:cNvSpPr>
          <p:nvPr>
            <p:ph type="sldNum" sz="quarter" idx="12"/>
          </p:nvPr>
        </p:nvSpPr>
        <p:spPr/>
        <p:txBody>
          <a:bodyPr/>
          <a:lstStyle/>
          <a:p>
            <a:fld id="{0739D787-FDB3-4BA9-82F1-8411BA5940C1}" type="slidenum">
              <a:rPr lang="hu-HU" smtClean="0"/>
              <a:t>13</a:t>
            </a:fld>
            <a:endParaRPr lang="hu-HU"/>
          </a:p>
        </p:txBody>
      </p:sp>
    </p:spTree>
    <p:extLst>
      <p:ext uri="{BB962C8B-B14F-4D97-AF65-F5344CB8AC3E}">
        <p14:creationId xmlns:p14="http://schemas.microsoft.com/office/powerpoint/2010/main" val="341388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4"/>
            <a:ext cx="6244046" cy="5880295"/>
          </a:xfrm>
        </p:spPr>
        <p:txBody>
          <a:bodyPr>
            <a:normAutofit/>
          </a:bodyPr>
          <a:lstStyle/>
          <a:p>
            <a:pPr marL="0" indent="0" algn="just">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just">
              <a:lnSpc>
                <a:spcPct val="150000"/>
              </a:lnSpc>
              <a:spcBef>
                <a:spcPts val="0"/>
              </a:spcBef>
              <a:buNone/>
            </a:pPr>
            <a:endParaRPr lang="hu-HU" sz="1800" dirty="0">
              <a:latin typeface="PT Sans" panose="020B0503020203020204" pitchFamily="34" charset="-18"/>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8" name="Kép 7" descr="A képen festmény, művészet, ruházat, Képzőművészet látható&#10;&#10;Automatikusan generált leírás">
            <a:extLst>
              <a:ext uri="{FF2B5EF4-FFF2-40B4-BE49-F238E27FC236}">
                <a16:creationId xmlns:a16="http://schemas.microsoft.com/office/drawing/2014/main" id="{CDE19494-07AB-2D69-9BA3-FD2966FBE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371924"/>
            <a:ext cx="4556760" cy="6028875"/>
          </a:xfrm>
          <a:prstGeom prst="rect">
            <a:avLst/>
          </a:prstGeom>
        </p:spPr>
      </p:pic>
      <p:sp>
        <p:nvSpPr>
          <p:cNvPr id="2" name="Dia számának helye 1">
            <a:extLst>
              <a:ext uri="{FF2B5EF4-FFF2-40B4-BE49-F238E27FC236}">
                <a16:creationId xmlns:a16="http://schemas.microsoft.com/office/drawing/2014/main" id="{AC82B251-AEA6-547E-E307-CB97DC3CAAE8}"/>
              </a:ext>
            </a:extLst>
          </p:cNvPr>
          <p:cNvSpPr>
            <a:spLocks noGrp="1"/>
          </p:cNvSpPr>
          <p:nvPr>
            <p:ph type="sldNum" sz="quarter" idx="12"/>
          </p:nvPr>
        </p:nvSpPr>
        <p:spPr/>
        <p:txBody>
          <a:bodyPr/>
          <a:lstStyle/>
          <a:p>
            <a:fld id="{0739D787-FDB3-4BA9-82F1-8411BA5940C1}" type="slidenum">
              <a:rPr lang="hu-HU" smtClean="0"/>
              <a:t>14</a:t>
            </a:fld>
            <a:endParaRPr lang="hu-HU"/>
          </a:p>
        </p:txBody>
      </p:sp>
    </p:spTree>
    <p:extLst>
      <p:ext uri="{BB962C8B-B14F-4D97-AF65-F5344CB8AC3E}">
        <p14:creationId xmlns:p14="http://schemas.microsoft.com/office/powerpoint/2010/main" val="2122691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4"/>
            <a:ext cx="6244046" cy="5880295"/>
          </a:xfrm>
        </p:spPr>
        <p:txBody>
          <a:bodyPr>
            <a:normAutofit/>
          </a:bodyPr>
          <a:lstStyle/>
          <a:p>
            <a:pPr marL="0" indent="0" algn="just">
              <a:lnSpc>
                <a:spcPct val="150000"/>
              </a:lnSpc>
              <a:spcBef>
                <a:spcPts val="0"/>
              </a:spcBef>
              <a:buNone/>
            </a:pPr>
            <a:r>
              <a:rPr lang="hu-HU" sz="1800" dirty="0">
                <a:latin typeface="PT Sans" panose="020B0503020203020204" pitchFamily="34" charset="-18"/>
                <a:cs typeface="Times New Roman" panose="02020603050405020304" pitchFamily="18" charset="0"/>
              </a:rPr>
              <a:t>„Isten megteremtette az embert, </a:t>
            </a:r>
            <a:r>
              <a:rPr lang="hu-HU" sz="1800" b="1" dirty="0">
                <a:latin typeface="PT Sans" panose="020B0503020203020204" pitchFamily="34" charset="-18"/>
                <a:cs typeface="Times New Roman" panose="02020603050405020304" pitchFamily="18" charset="0"/>
              </a:rPr>
              <a:t>saját képmására</a:t>
            </a:r>
            <a:r>
              <a:rPr lang="hu-HU" sz="1800" dirty="0">
                <a:latin typeface="PT Sans" panose="020B0503020203020204" pitchFamily="34" charset="-18"/>
                <a:cs typeface="Times New Roman" panose="02020603050405020304" pitchFamily="18" charset="0"/>
              </a:rPr>
              <a:t>, az Isten képmására teremtette őt, férfinak és nőnek teremtette őket. Isten megáldotta őket, és azt mondta nekik Isten: »Szaporodjatok, sokasodjatok, töltsétek be a földet! </a:t>
            </a:r>
            <a:r>
              <a:rPr lang="hu-HU" sz="1800" b="1" dirty="0">
                <a:latin typeface="PT Sans" panose="020B0503020203020204" pitchFamily="34" charset="-18"/>
                <a:cs typeface="Times New Roman" panose="02020603050405020304" pitchFamily="18" charset="0"/>
              </a:rPr>
              <a:t>Hajtsátok azt uralmatok alá</a:t>
            </a:r>
            <a:r>
              <a:rPr lang="hu-HU" sz="1800" dirty="0">
                <a:latin typeface="PT Sans" panose="020B0503020203020204" pitchFamily="34" charset="-18"/>
                <a:cs typeface="Times New Roman" panose="02020603050405020304" pitchFamily="18" charset="0"/>
              </a:rPr>
              <a:t>, és uralkodjatok a tenger halain, az ég madarain, és minden állaton, amely mozog a földön!«”  </a:t>
            </a:r>
          </a:p>
          <a:p>
            <a:pPr marL="0" indent="0" algn="r">
              <a:lnSpc>
                <a:spcPct val="150000"/>
              </a:lnSpc>
              <a:spcBef>
                <a:spcPts val="0"/>
              </a:spcBef>
              <a:buNone/>
            </a:pPr>
            <a:r>
              <a:rPr lang="hu-HU" sz="1800" dirty="0">
                <a:latin typeface="PT Sans" panose="020B0503020203020204" pitchFamily="34" charset="-18"/>
                <a:cs typeface="Times New Roman" panose="02020603050405020304" pitchFamily="18" charset="0"/>
              </a:rPr>
              <a:t>(</a:t>
            </a:r>
            <a:r>
              <a:rPr lang="hu-HU" sz="1800" dirty="0" err="1">
                <a:latin typeface="PT Sans" panose="020B0503020203020204" pitchFamily="34" charset="-18"/>
                <a:cs typeface="Times New Roman" panose="02020603050405020304" pitchFamily="18" charset="0"/>
              </a:rPr>
              <a:t>Gen</a:t>
            </a:r>
            <a:r>
              <a:rPr lang="hu-HU" sz="1800" dirty="0">
                <a:latin typeface="PT Sans" panose="020B0503020203020204" pitchFamily="34" charset="-18"/>
                <a:cs typeface="Times New Roman" panose="02020603050405020304" pitchFamily="18" charset="0"/>
              </a:rPr>
              <a:t> 1, 27)</a:t>
            </a: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r">
              <a:lnSpc>
                <a:spcPct val="100000"/>
              </a:lnSpc>
              <a:spcBef>
                <a:spcPts val="0"/>
              </a:spcBef>
              <a:buNone/>
            </a:pPr>
            <a:r>
              <a:rPr lang="hu-HU" sz="1200" dirty="0">
                <a:latin typeface="PT Sans" panose="020B0503020203020204" pitchFamily="34" charset="-18"/>
                <a:cs typeface="Times New Roman" panose="02020603050405020304" pitchFamily="18" charset="0"/>
              </a:rPr>
              <a:t>Isten mint a világmindenség teremtője </a:t>
            </a:r>
          </a:p>
          <a:p>
            <a:pPr marL="0" indent="0" algn="r">
              <a:lnSpc>
                <a:spcPct val="100000"/>
              </a:lnSpc>
              <a:spcBef>
                <a:spcPts val="0"/>
              </a:spcBef>
              <a:buNone/>
            </a:pPr>
            <a:r>
              <a:rPr lang="hu-HU" sz="1200" dirty="0">
                <a:latin typeface="PT Sans" panose="020B0503020203020204" pitchFamily="34" charset="-18"/>
                <a:cs typeface="Times New Roman" panose="02020603050405020304" pitchFamily="18" charset="0"/>
              </a:rPr>
              <a:t>Miniatúra egy 1220-1230 körül keletkezett </a:t>
            </a:r>
          </a:p>
          <a:p>
            <a:pPr marL="0" indent="0" algn="r">
              <a:lnSpc>
                <a:spcPct val="100000"/>
              </a:lnSpc>
              <a:spcBef>
                <a:spcPts val="0"/>
              </a:spcBef>
              <a:buNone/>
            </a:pPr>
            <a:r>
              <a:rPr lang="hu-HU" sz="1200" dirty="0">
                <a:latin typeface="PT Sans" panose="020B0503020203020204" pitchFamily="34" charset="-18"/>
                <a:cs typeface="Times New Roman" panose="02020603050405020304" pitchFamily="18" charset="0"/>
              </a:rPr>
              <a:t>párizsi képes Bibliából</a:t>
            </a:r>
            <a:endParaRPr lang="hu-HU" sz="1800" dirty="0">
              <a:latin typeface="PT Sans" panose="020B0503020203020204" pitchFamily="34" charset="-18"/>
              <a:cs typeface="Times New Roman" panose="02020603050405020304" pitchFamily="18" charset="0"/>
            </a:endParaRP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r">
              <a:lnSpc>
                <a:spcPct val="15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just">
              <a:lnSpc>
                <a:spcPct val="150000"/>
              </a:lnSpc>
              <a:spcBef>
                <a:spcPts val="0"/>
              </a:spcBef>
              <a:buNone/>
            </a:pPr>
            <a:endParaRPr lang="hu-HU" sz="1800" dirty="0">
              <a:latin typeface="PT Sans" panose="020B0503020203020204" pitchFamily="34" charset="-18"/>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8" name="Kép 7" descr="A képen festmény, művészet, ruházat, Képzőművészet látható&#10;&#10;Automatikusan generált leírás">
            <a:extLst>
              <a:ext uri="{FF2B5EF4-FFF2-40B4-BE49-F238E27FC236}">
                <a16:creationId xmlns:a16="http://schemas.microsoft.com/office/drawing/2014/main" id="{CDE19494-07AB-2D69-9BA3-FD2966FBE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371924"/>
            <a:ext cx="4556760" cy="6028875"/>
          </a:xfrm>
          <a:prstGeom prst="rect">
            <a:avLst/>
          </a:prstGeom>
        </p:spPr>
      </p:pic>
      <p:sp>
        <p:nvSpPr>
          <p:cNvPr id="2" name="Dia számának helye 1">
            <a:extLst>
              <a:ext uri="{FF2B5EF4-FFF2-40B4-BE49-F238E27FC236}">
                <a16:creationId xmlns:a16="http://schemas.microsoft.com/office/drawing/2014/main" id="{AC82B251-AEA6-547E-E307-CB97DC3CAAE8}"/>
              </a:ext>
            </a:extLst>
          </p:cNvPr>
          <p:cNvSpPr>
            <a:spLocks noGrp="1"/>
          </p:cNvSpPr>
          <p:nvPr>
            <p:ph type="sldNum" sz="quarter" idx="12"/>
          </p:nvPr>
        </p:nvSpPr>
        <p:spPr/>
        <p:txBody>
          <a:bodyPr/>
          <a:lstStyle/>
          <a:p>
            <a:fld id="{0739D787-FDB3-4BA9-82F1-8411BA5940C1}" type="slidenum">
              <a:rPr lang="hu-HU" smtClean="0"/>
              <a:t>15</a:t>
            </a:fld>
            <a:endParaRPr lang="hu-HU"/>
          </a:p>
        </p:txBody>
      </p:sp>
    </p:spTree>
    <p:extLst>
      <p:ext uri="{BB962C8B-B14F-4D97-AF65-F5344CB8AC3E}">
        <p14:creationId xmlns:p14="http://schemas.microsoft.com/office/powerpoint/2010/main" val="288969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760686" y="206188"/>
            <a:ext cx="6882674" cy="6284259"/>
          </a:xfrm>
        </p:spPr>
        <p:txBody>
          <a:bodyPr>
            <a:normAutofit fontScale="92500" lnSpcReduction="20000"/>
          </a:bodyPr>
          <a:lstStyle/>
          <a:p>
            <a:pPr marL="0" indent="0" algn="just">
              <a:lnSpc>
                <a:spcPct val="160000"/>
              </a:lnSpc>
              <a:spcBef>
                <a:spcPts val="0"/>
              </a:spcBef>
              <a:buNone/>
            </a:pPr>
            <a:r>
              <a:rPr lang="hu-HU" sz="1900" i="1" dirty="0">
                <a:latin typeface="PT Sans" panose="020B0503020203020204" pitchFamily="34" charset="-18"/>
                <a:cs typeface="Times New Roman" panose="02020603050405020304" pitchFamily="18" charset="0"/>
              </a:rPr>
              <a:t>„102. Miből áll tehát az ember? </a:t>
            </a:r>
          </a:p>
          <a:p>
            <a:pPr marL="0" indent="0" algn="just">
              <a:lnSpc>
                <a:spcPct val="160000"/>
              </a:lnSpc>
              <a:spcBef>
                <a:spcPts val="0"/>
              </a:spcBef>
              <a:buNone/>
            </a:pPr>
            <a:r>
              <a:rPr lang="hu-HU" sz="1900" i="1" dirty="0">
                <a:latin typeface="PT Sans" panose="020B0503020203020204" pitchFamily="34" charset="-18"/>
                <a:cs typeface="Times New Roman" panose="02020603050405020304" pitchFamily="18" charset="0"/>
              </a:rPr>
              <a:t>  </a:t>
            </a:r>
            <a:r>
              <a:rPr lang="hu-HU" sz="1900" dirty="0">
                <a:latin typeface="PT Sans" panose="020B0503020203020204" pitchFamily="34" charset="-18"/>
                <a:cs typeface="Times New Roman" panose="02020603050405020304" pitchFamily="18" charset="0"/>
              </a:rPr>
              <a:t>Az ember testből és lélekből áll.” </a:t>
            </a:r>
          </a:p>
          <a:p>
            <a:pPr marL="0" indent="0" algn="just">
              <a:lnSpc>
                <a:spcPct val="160000"/>
              </a:lnSpc>
              <a:spcBef>
                <a:spcPts val="0"/>
              </a:spcBef>
              <a:buNone/>
            </a:pPr>
            <a:r>
              <a:rPr lang="hu-HU" sz="1900" i="1" dirty="0">
                <a:latin typeface="PT Sans" panose="020B0503020203020204" pitchFamily="34" charset="-18"/>
                <a:cs typeface="Times New Roman" panose="02020603050405020304" pitchFamily="18" charset="0"/>
              </a:rPr>
              <a:t>„104. Miképp tüntette ki Isten az embert teremtésekor?</a:t>
            </a:r>
          </a:p>
          <a:p>
            <a:pPr marL="0" indent="0" algn="just">
              <a:lnSpc>
                <a:spcPct val="160000"/>
              </a:lnSpc>
              <a:spcBef>
                <a:spcPts val="0"/>
              </a:spcBef>
              <a:buNone/>
            </a:pPr>
            <a:r>
              <a:rPr lang="hu-HU" sz="1900" dirty="0">
                <a:latin typeface="PT Sans" panose="020B0503020203020204" pitchFamily="34" charset="-18"/>
                <a:cs typeface="Times New Roman" panose="02020603050405020304" pitchFamily="18" charset="0"/>
              </a:rPr>
              <a:t>  Isten </a:t>
            </a:r>
            <a:r>
              <a:rPr lang="hu-HU" sz="1900" b="1" dirty="0">
                <a:latin typeface="PT Sans" panose="020B0503020203020204" pitchFamily="34" charset="-18"/>
                <a:cs typeface="Times New Roman" panose="02020603050405020304" pitchFamily="18" charset="0"/>
              </a:rPr>
              <a:t>önmaga képére és hasonlatosságára</a:t>
            </a:r>
            <a:r>
              <a:rPr lang="hu-HU" sz="1900" dirty="0">
                <a:latin typeface="PT Sans" panose="020B0503020203020204" pitchFamily="34" charset="-18"/>
                <a:cs typeface="Times New Roman" panose="02020603050405020304" pitchFamily="18" charset="0"/>
              </a:rPr>
              <a:t> teremtette az embert.</a:t>
            </a:r>
          </a:p>
          <a:p>
            <a:pPr marL="0" indent="0" algn="just">
              <a:lnSpc>
                <a:spcPct val="160000"/>
              </a:lnSpc>
              <a:spcBef>
                <a:spcPts val="0"/>
              </a:spcBef>
              <a:buNone/>
            </a:pPr>
            <a:r>
              <a:rPr lang="hu-HU" sz="1900" i="1" dirty="0">
                <a:latin typeface="PT Sans" panose="020B0503020203020204" pitchFamily="34" charset="-18"/>
                <a:cs typeface="Times New Roman" panose="02020603050405020304" pitchFamily="18" charset="0"/>
              </a:rPr>
              <a:t>105. Miben áll ez a hasonlatosság? </a:t>
            </a:r>
          </a:p>
          <a:p>
            <a:pPr marL="0" indent="0" algn="just">
              <a:lnSpc>
                <a:spcPct val="160000"/>
              </a:lnSpc>
              <a:spcBef>
                <a:spcPts val="0"/>
              </a:spcBef>
              <a:buNone/>
            </a:pPr>
            <a:r>
              <a:rPr lang="hu-HU" sz="1900" dirty="0">
                <a:latin typeface="PT Sans" panose="020B0503020203020204" pitchFamily="34" charset="-18"/>
                <a:cs typeface="Times New Roman" panose="02020603050405020304" pitchFamily="18" charset="0"/>
              </a:rPr>
              <a:t>  Ez a hasonlatosság abban áll, hogy az </a:t>
            </a:r>
            <a:r>
              <a:rPr lang="hu-HU" sz="1900" b="1" dirty="0">
                <a:latin typeface="PT Sans" panose="020B0503020203020204" pitchFamily="34" charset="-18"/>
                <a:cs typeface="Times New Roman" panose="02020603050405020304" pitchFamily="18" charset="0"/>
              </a:rPr>
              <a:t>ember</a:t>
            </a:r>
            <a:r>
              <a:rPr lang="hu-HU" sz="1900" dirty="0">
                <a:latin typeface="PT Sans" panose="020B0503020203020204" pitchFamily="34" charset="-18"/>
                <a:cs typeface="Times New Roman" panose="02020603050405020304" pitchFamily="18" charset="0"/>
              </a:rPr>
              <a:t> lelke:   1.  </a:t>
            </a:r>
            <a:r>
              <a:rPr lang="hu-HU" sz="1900" b="1" dirty="0">
                <a:latin typeface="PT Sans" panose="020B0503020203020204" pitchFamily="34" charset="-18"/>
                <a:cs typeface="Times New Roman" panose="02020603050405020304" pitchFamily="18" charset="0"/>
              </a:rPr>
              <a:t>értelemmel</a:t>
            </a:r>
          </a:p>
          <a:p>
            <a:pPr marL="87313" indent="0" algn="just">
              <a:lnSpc>
                <a:spcPct val="160000"/>
              </a:lnSpc>
              <a:spcBef>
                <a:spcPts val="0"/>
              </a:spcBef>
              <a:buNone/>
            </a:pPr>
            <a:r>
              <a:rPr lang="hu-HU" sz="1900" b="1" dirty="0">
                <a:latin typeface="PT Sans" panose="020B0503020203020204" pitchFamily="34" charset="-18"/>
                <a:cs typeface="Times New Roman" panose="02020603050405020304" pitchFamily="18" charset="0"/>
              </a:rPr>
              <a:t>és szabad akarattal bír</a:t>
            </a:r>
            <a:r>
              <a:rPr lang="hu-HU" sz="1900" dirty="0">
                <a:latin typeface="PT Sans" panose="020B0503020203020204" pitchFamily="34" charset="-18"/>
                <a:cs typeface="Times New Roman" panose="02020603050405020304" pitchFamily="18" charset="0"/>
              </a:rPr>
              <a:t>; 2. halhatatlan.” </a:t>
            </a:r>
          </a:p>
          <a:p>
            <a:pPr marL="0" indent="0" algn="just">
              <a:lnSpc>
                <a:spcPct val="160000"/>
              </a:lnSpc>
              <a:spcBef>
                <a:spcPts val="0"/>
              </a:spcBef>
              <a:buNone/>
            </a:pPr>
            <a:r>
              <a:rPr lang="hu-HU" sz="1900" i="1" dirty="0">
                <a:latin typeface="PT Sans" panose="020B0503020203020204" pitchFamily="34" charset="-18"/>
                <a:cs typeface="Times New Roman" panose="02020603050405020304" pitchFamily="18" charset="0"/>
              </a:rPr>
              <a:t>„113. Melyek az eredeti bűn káros következményei, melyek vele együtt minden emberre </a:t>
            </a:r>
            <a:r>
              <a:rPr lang="hu-HU" sz="1900" i="1" dirty="0" err="1">
                <a:latin typeface="PT Sans" panose="020B0503020203020204" pitchFamily="34" charset="-18"/>
                <a:cs typeface="Times New Roman" panose="02020603050405020304" pitchFamily="18" charset="0"/>
              </a:rPr>
              <a:t>átszállottak</a:t>
            </a:r>
            <a:r>
              <a:rPr lang="hu-HU" sz="1900" i="1" dirty="0">
                <a:latin typeface="PT Sans" panose="020B0503020203020204" pitchFamily="34" charset="-18"/>
                <a:cs typeface="Times New Roman" panose="02020603050405020304" pitchFamily="18" charset="0"/>
              </a:rPr>
              <a:t>?</a:t>
            </a:r>
          </a:p>
          <a:p>
            <a:pPr marL="87313" indent="0" algn="just">
              <a:lnSpc>
                <a:spcPct val="160000"/>
              </a:lnSpc>
              <a:spcBef>
                <a:spcPts val="0"/>
              </a:spcBef>
              <a:spcAft>
                <a:spcPts val="600"/>
              </a:spcAft>
              <a:buNone/>
            </a:pPr>
            <a:r>
              <a:rPr lang="hu-HU" sz="1900" dirty="0">
                <a:latin typeface="PT Sans" panose="020B0503020203020204" pitchFamily="34" charset="-18"/>
                <a:cs typeface="Times New Roman" panose="02020603050405020304" pitchFamily="18" charset="0"/>
              </a:rPr>
              <a:t>[…] 1. az eredeti bűn által kiesett az ember Isten kegyelméből, mi által megszűnt Isten fia és a mennyország örököse lenni; 2. </a:t>
            </a:r>
            <a:r>
              <a:rPr lang="hu-HU" sz="1900" b="1" dirty="0">
                <a:latin typeface="PT Sans" panose="020B0503020203020204" pitchFamily="34" charset="-18"/>
                <a:cs typeface="Times New Roman" panose="02020603050405020304" pitchFamily="18" charset="0"/>
              </a:rPr>
              <a:t>értelme meghomályosodott és akarata a rosszra hajlandó lett</a:t>
            </a:r>
            <a:r>
              <a:rPr lang="hu-HU" sz="1900" dirty="0">
                <a:latin typeface="PT Sans" panose="020B0503020203020204" pitchFamily="34" charset="-18"/>
                <a:cs typeface="Times New Roman" panose="02020603050405020304" pitchFamily="18" charset="0"/>
              </a:rPr>
              <a:t>; 3. az eredeti bűnből származik minden nyomor, fájdalom, csapás és a halál is.”</a:t>
            </a:r>
            <a:endParaRPr lang="hu-HU" sz="1800" dirty="0">
              <a:latin typeface="PT Sans" panose="020B0503020203020204" pitchFamily="34" charset="-18"/>
              <a:cs typeface="Times New Roman" panose="02020603050405020304" pitchFamily="18" charset="0"/>
            </a:endParaRPr>
          </a:p>
          <a:p>
            <a:pPr marL="0" indent="0" algn="just">
              <a:lnSpc>
                <a:spcPct val="160000"/>
              </a:lnSpc>
              <a:spcBef>
                <a:spcPts val="0"/>
              </a:spcBef>
              <a:buNone/>
            </a:pPr>
            <a:r>
              <a:rPr lang="hu-HU" sz="1900" i="1" dirty="0">
                <a:latin typeface="PT Sans" panose="020B0503020203020204" pitchFamily="34" charset="-18"/>
                <a:cs typeface="Times New Roman" panose="02020603050405020304" pitchFamily="18" charset="0"/>
              </a:rPr>
              <a:t>„87. Kik tehát az angyalok? </a:t>
            </a:r>
          </a:p>
          <a:p>
            <a:pPr marL="87313" indent="0" algn="just">
              <a:lnSpc>
                <a:spcPct val="160000"/>
              </a:lnSpc>
              <a:spcBef>
                <a:spcPts val="0"/>
              </a:spcBef>
              <a:buNone/>
            </a:pPr>
            <a:r>
              <a:rPr lang="hu-HU" sz="1900" dirty="0">
                <a:latin typeface="PT Sans" panose="020B0503020203020204" pitchFamily="34" charset="-18"/>
                <a:cs typeface="Times New Roman" panose="02020603050405020304" pitchFamily="18" charset="0"/>
              </a:rPr>
              <a:t>Az angyalok tiszta </a:t>
            </a:r>
            <a:r>
              <a:rPr lang="hu-HU" sz="1900" b="1" dirty="0">
                <a:latin typeface="PT Sans" panose="020B0503020203020204" pitchFamily="34" charset="-18"/>
                <a:cs typeface="Times New Roman" panose="02020603050405020304" pitchFamily="18" charset="0"/>
              </a:rPr>
              <a:t>lelkek</a:t>
            </a:r>
            <a:r>
              <a:rPr lang="hu-HU" sz="1900" dirty="0">
                <a:latin typeface="PT Sans" panose="020B0503020203020204" pitchFamily="34" charset="-18"/>
                <a:cs typeface="Times New Roman" panose="02020603050405020304" pitchFamily="18" charset="0"/>
              </a:rPr>
              <a:t>, kiknek </a:t>
            </a:r>
            <a:r>
              <a:rPr lang="hu-HU" sz="1900" b="1" dirty="0" err="1">
                <a:latin typeface="PT Sans" panose="020B0503020203020204" pitchFamily="34" charset="-18"/>
                <a:cs typeface="Times New Roman" panose="02020603050405020304" pitchFamily="18" charset="0"/>
              </a:rPr>
              <a:t>értelmök</a:t>
            </a:r>
            <a:r>
              <a:rPr lang="hu-HU" sz="1900" dirty="0">
                <a:latin typeface="PT Sans" panose="020B0503020203020204" pitchFamily="34" charset="-18"/>
                <a:cs typeface="Times New Roman" panose="02020603050405020304" pitchFamily="18" charset="0"/>
              </a:rPr>
              <a:t> és </a:t>
            </a:r>
            <a:r>
              <a:rPr lang="hu-HU" sz="1900" b="1" dirty="0">
                <a:latin typeface="PT Sans" panose="020B0503020203020204" pitchFamily="34" charset="-18"/>
                <a:cs typeface="Times New Roman" panose="02020603050405020304" pitchFamily="18" charset="0"/>
              </a:rPr>
              <a:t>akaratuk</a:t>
            </a:r>
            <a:r>
              <a:rPr lang="hu-HU" sz="1900" dirty="0">
                <a:latin typeface="PT Sans" panose="020B0503020203020204" pitchFamily="34" charset="-18"/>
                <a:cs typeface="Times New Roman" panose="02020603050405020304" pitchFamily="18" charset="0"/>
              </a:rPr>
              <a:t> van, de </a:t>
            </a:r>
            <a:r>
              <a:rPr lang="hu-HU" sz="1900" dirty="0" err="1">
                <a:latin typeface="PT Sans" panose="020B0503020203020204" pitchFamily="34" charset="-18"/>
                <a:cs typeface="Times New Roman" panose="02020603050405020304" pitchFamily="18" charset="0"/>
              </a:rPr>
              <a:t>testök</a:t>
            </a:r>
            <a:r>
              <a:rPr lang="hu-HU" sz="1900" dirty="0">
                <a:latin typeface="PT Sans" panose="020B0503020203020204" pitchFamily="34" charset="-18"/>
                <a:cs typeface="Times New Roman" panose="02020603050405020304" pitchFamily="18" charset="0"/>
              </a:rPr>
              <a:t> nincs.” </a:t>
            </a: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7" name="Kép 6">
            <a:extLst>
              <a:ext uri="{FF2B5EF4-FFF2-40B4-BE49-F238E27FC236}">
                <a16:creationId xmlns:a16="http://schemas.microsoft.com/office/drawing/2014/main" id="{8BFC0B5D-36BF-3408-C91D-C16D8CC052BF}"/>
              </a:ext>
            </a:extLst>
          </p:cNvPr>
          <p:cNvPicPr>
            <a:picLocks noChangeAspect="1"/>
          </p:cNvPicPr>
          <p:nvPr/>
        </p:nvPicPr>
        <p:blipFill>
          <a:blip r:embed="rId2"/>
          <a:stretch>
            <a:fillRect/>
          </a:stretch>
        </p:blipFill>
        <p:spPr>
          <a:xfrm>
            <a:off x="548640" y="488853"/>
            <a:ext cx="4006354" cy="5880294"/>
          </a:xfrm>
          <a:prstGeom prst="rect">
            <a:avLst/>
          </a:prstGeom>
        </p:spPr>
      </p:pic>
      <p:sp>
        <p:nvSpPr>
          <p:cNvPr id="2" name="Dia számának helye 1">
            <a:extLst>
              <a:ext uri="{FF2B5EF4-FFF2-40B4-BE49-F238E27FC236}">
                <a16:creationId xmlns:a16="http://schemas.microsoft.com/office/drawing/2014/main" id="{11FE2FFE-4168-4327-CD29-B7A977277263}"/>
              </a:ext>
            </a:extLst>
          </p:cNvPr>
          <p:cNvSpPr>
            <a:spLocks noGrp="1"/>
          </p:cNvSpPr>
          <p:nvPr>
            <p:ph type="sldNum" sz="quarter" idx="12"/>
          </p:nvPr>
        </p:nvSpPr>
        <p:spPr/>
        <p:txBody>
          <a:bodyPr/>
          <a:lstStyle/>
          <a:p>
            <a:fld id="{0739D787-FDB3-4BA9-82F1-8411BA5940C1}" type="slidenum">
              <a:rPr lang="hu-HU" smtClean="0"/>
              <a:t>16</a:t>
            </a:fld>
            <a:endParaRPr lang="hu-HU"/>
          </a:p>
        </p:txBody>
      </p:sp>
    </p:spTree>
    <p:extLst>
      <p:ext uri="{BB962C8B-B14F-4D97-AF65-F5344CB8AC3E}">
        <p14:creationId xmlns:p14="http://schemas.microsoft.com/office/powerpoint/2010/main" val="334922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520504"/>
            <a:ext cx="11094721" cy="5880295"/>
          </a:xfrm>
        </p:spPr>
        <p:txBody>
          <a:bodyPr>
            <a:normAutofit/>
          </a:bodyPr>
          <a:lstStyle/>
          <a:p>
            <a:pPr marL="0" indent="0" algn="ctr">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Összegzés</a:t>
            </a:r>
            <a:r>
              <a:rPr lang="hu-HU" sz="1800" dirty="0">
                <a:solidFill>
                  <a:srgbClr val="000000"/>
                </a:solidFill>
                <a:latin typeface="PT Sans" panose="020B0503020203020204" pitchFamily="34" charset="-18"/>
                <a:ea typeface="Aptos" panose="020B0004020202020204" pitchFamily="34" charset="0"/>
              </a:rPr>
              <a:t> </a:t>
            </a:r>
          </a:p>
          <a:p>
            <a:pPr marL="0" indent="0" algn="ctr">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342900" indent="-342900" algn="just">
              <a:lnSpc>
                <a:spcPct val="150000"/>
              </a:lnSpc>
              <a:spcBef>
                <a:spcPts val="0"/>
              </a:spcBef>
              <a:buAutoNum type="arabicPeriod"/>
            </a:pPr>
            <a:r>
              <a:rPr lang="hu-HU" sz="1800" dirty="0">
                <a:solidFill>
                  <a:srgbClr val="000000"/>
                </a:solidFill>
                <a:latin typeface="PT Sans" panose="020B0503020203020204" pitchFamily="34" charset="-18"/>
                <a:ea typeface="Aptos" panose="020B0004020202020204" pitchFamily="34" charset="0"/>
              </a:rPr>
              <a:t>Az emberi méltóság a középkori keresztény filozófusok (de nem teológusok) szemében</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elsősorban a Ószövetségre alapozott metafizikai fogalom volt. Nem azzal függött össze, </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ami az emberben a fizikai világhoz tartozik (a testével), hanem a </a:t>
            </a:r>
            <a:r>
              <a:rPr lang="hu-HU" sz="1800" b="1" dirty="0">
                <a:solidFill>
                  <a:srgbClr val="000000"/>
                </a:solidFill>
                <a:latin typeface="PT Sans" panose="020B0503020203020204" pitchFamily="34" charset="-18"/>
                <a:ea typeface="Aptos" panose="020B0004020202020204" pitchFamily="34" charset="0"/>
              </a:rPr>
              <a:t>lelkével</a:t>
            </a:r>
            <a:r>
              <a:rPr lang="hu-HU" sz="1800" dirty="0">
                <a:solidFill>
                  <a:srgbClr val="000000"/>
                </a:solidFill>
                <a:latin typeface="PT Sans" panose="020B0503020203020204" pitchFamily="34" charset="-18"/>
                <a:ea typeface="Aptos" panose="020B0004020202020204" pitchFamily="34" charset="0"/>
              </a:rPr>
              <a:t>.</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2. Az ember méltósága az </a:t>
            </a:r>
            <a:r>
              <a:rPr lang="hu-HU" sz="1800" b="1" dirty="0" err="1">
                <a:solidFill>
                  <a:srgbClr val="000000"/>
                </a:solidFill>
                <a:latin typeface="PT Sans" panose="020B0503020203020204" pitchFamily="34" charset="-18"/>
                <a:ea typeface="Aptos" panose="020B0004020202020204" pitchFamily="34" charset="0"/>
              </a:rPr>
              <a:t>istenképűségéből</a:t>
            </a:r>
            <a:r>
              <a:rPr lang="hu-HU" sz="1800" dirty="0">
                <a:solidFill>
                  <a:srgbClr val="000000"/>
                </a:solidFill>
                <a:latin typeface="PT Sans" panose="020B0503020203020204" pitchFamily="34" charset="-18"/>
                <a:ea typeface="Aptos" panose="020B0004020202020204" pitchFamily="34" charset="0"/>
              </a:rPr>
              <a:t> fakadt.</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3. A középkorban </a:t>
            </a:r>
            <a:r>
              <a:rPr lang="hu-HU" sz="1800" b="1" dirty="0">
                <a:solidFill>
                  <a:srgbClr val="000000"/>
                </a:solidFill>
                <a:latin typeface="PT Sans" panose="020B0503020203020204" pitchFamily="34" charset="-18"/>
                <a:ea typeface="Aptos" panose="020B0004020202020204" pitchFamily="34" charset="0"/>
              </a:rPr>
              <a:t>Isten legfontosabb tulajdonságának a bölcsességét</a:t>
            </a:r>
            <a:r>
              <a:rPr lang="hu-HU" sz="1800" dirty="0">
                <a:solidFill>
                  <a:srgbClr val="000000"/>
                </a:solidFill>
                <a:latin typeface="PT Sans" panose="020B0503020203020204" pitchFamily="34" charset="-18"/>
                <a:ea typeface="Aptos" panose="020B0004020202020204" pitchFamily="34" charset="0"/>
              </a:rPr>
              <a:t>, az értelmes, eszes mivoltát tekintették, </a:t>
            </a:r>
            <a:r>
              <a:rPr lang="hu-HU" sz="1800" b="1" i="1" dirty="0">
                <a:solidFill>
                  <a:srgbClr val="000000"/>
                </a:solidFill>
                <a:latin typeface="PT Sans" panose="020B0503020203020204" pitchFamily="34" charset="-18"/>
                <a:ea typeface="Aptos" panose="020B0004020202020204" pitchFamily="34" charset="0"/>
              </a:rPr>
              <a:t>ezért</a:t>
            </a:r>
            <a:r>
              <a:rPr lang="hu-HU" sz="1800" dirty="0">
                <a:solidFill>
                  <a:srgbClr val="000000"/>
                </a:solidFill>
                <a:latin typeface="PT Sans" panose="020B0503020203020204" pitchFamily="34" charset="-18"/>
                <a:ea typeface="Aptos" panose="020B0004020202020204" pitchFamily="34" charset="0"/>
              </a:rPr>
              <a:t> </a:t>
            </a:r>
            <a:r>
              <a:rPr lang="hu-HU" sz="1800" b="1" dirty="0">
                <a:solidFill>
                  <a:srgbClr val="000000"/>
                </a:solidFill>
                <a:latin typeface="PT Sans" panose="020B0503020203020204" pitchFamily="34" charset="-18"/>
                <a:ea typeface="Aptos" panose="020B0004020202020204" pitchFamily="34" charset="0"/>
              </a:rPr>
              <a:t>az ember méltósága is abban állt, hogy ő egy eszes lény</a:t>
            </a:r>
            <a:r>
              <a:rPr lang="hu-HU" sz="1800" dirty="0">
                <a:solidFill>
                  <a:srgbClr val="000000"/>
                </a:solidFill>
                <a:latin typeface="PT Sans" panose="020B0503020203020204" pitchFamily="34" charset="-18"/>
                <a:ea typeface="Aptos" panose="020B0004020202020204" pitchFamily="34" charset="0"/>
              </a:rPr>
              <a:t>, „gondolkodó állat”. </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4. Az emberek méltóságban kisebbek, mint az angyalok. Azok ugyanis egyrészt eszesebbek, mint az ember, másrészt tisztán szellemi lények, az embernek viszont teste is van. </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5. A bűnbeesés megcsorbította az ember eredeti méltóságát. Az egyes emberek méltatlan élete személyes bűnökkel magyarázható.</a:t>
            </a:r>
          </a:p>
          <a:p>
            <a:pPr marL="0" indent="0" algn="ctr">
              <a:buNone/>
            </a:pPr>
            <a:endParaRPr lang="hu-HU" sz="2200" dirty="0">
              <a:latin typeface="Times New Roman" panose="02020603050405020304" pitchFamily="18" charset="0"/>
              <a:cs typeface="Times New Roman" panose="02020603050405020304" pitchFamily="18" charset="0"/>
            </a:endParaRPr>
          </a:p>
        </p:txBody>
      </p:sp>
      <p:pic>
        <p:nvPicPr>
          <p:cNvPr id="4" name="Kép 3" descr="A képen festmény, művészet, ruházat, Képzőművészet látható&#10;&#10;Automatikusan generált leírás">
            <a:extLst>
              <a:ext uri="{FF2B5EF4-FFF2-40B4-BE49-F238E27FC236}">
                <a16:creationId xmlns:a16="http://schemas.microsoft.com/office/drawing/2014/main" id="{1A18D86C-D9B6-5E03-A268-9863167D9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8491" y="520504"/>
            <a:ext cx="1704870" cy="2255648"/>
          </a:xfrm>
          <a:prstGeom prst="rect">
            <a:avLst/>
          </a:prstGeom>
        </p:spPr>
      </p:pic>
      <p:sp>
        <p:nvSpPr>
          <p:cNvPr id="2" name="Dia számának helye 1">
            <a:extLst>
              <a:ext uri="{FF2B5EF4-FFF2-40B4-BE49-F238E27FC236}">
                <a16:creationId xmlns:a16="http://schemas.microsoft.com/office/drawing/2014/main" id="{75D1A145-E069-2339-DD96-B74D49DE4D37}"/>
              </a:ext>
            </a:extLst>
          </p:cNvPr>
          <p:cNvSpPr>
            <a:spLocks noGrp="1"/>
          </p:cNvSpPr>
          <p:nvPr>
            <p:ph type="sldNum" sz="quarter" idx="12"/>
          </p:nvPr>
        </p:nvSpPr>
        <p:spPr/>
        <p:txBody>
          <a:bodyPr/>
          <a:lstStyle/>
          <a:p>
            <a:fld id="{0739D787-FDB3-4BA9-82F1-8411BA5940C1}" type="slidenum">
              <a:rPr lang="hu-HU" smtClean="0"/>
              <a:t>17</a:t>
            </a:fld>
            <a:endParaRPr lang="hu-HU"/>
          </a:p>
        </p:txBody>
      </p:sp>
    </p:spTree>
    <p:extLst>
      <p:ext uri="{BB962C8B-B14F-4D97-AF65-F5344CB8AC3E}">
        <p14:creationId xmlns:p14="http://schemas.microsoft.com/office/powerpoint/2010/main" val="209952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4"/>
            <a:ext cx="6084389" cy="5880295"/>
          </a:xfrm>
        </p:spPr>
        <p:txBody>
          <a:bodyPr>
            <a:normAutofit lnSpcReduction="10000"/>
          </a:bodyPr>
          <a:lstStyle/>
          <a:p>
            <a:pPr marL="0" indent="0" algn="ctr">
              <a:lnSpc>
                <a:spcPct val="150000"/>
              </a:lnSpc>
              <a:spcBef>
                <a:spcPts val="0"/>
              </a:spcBef>
              <a:buFont typeface="Arial" panose="020B0604020202020204" pitchFamily="34" charset="0"/>
              <a:buNone/>
            </a:pPr>
            <a:r>
              <a:rPr lang="hu-HU" sz="1800" b="1" kern="0" dirty="0">
                <a:solidFill>
                  <a:srgbClr val="000000"/>
                </a:solidFill>
                <a:effectLst/>
                <a:latin typeface="PT Sans" panose="020B0503020203020204" pitchFamily="34" charset="-18"/>
                <a:ea typeface="Aptos" panose="020B0004020202020204" pitchFamily="34" charset="0"/>
              </a:rPr>
              <a:t>A kései középkor új istenképe</a:t>
            </a:r>
          </a:p>
          <a:p>
            <a:pPr marL="0" indent="0" algn="just">
              <a:lnSpc>
                <a:spcPct val="150000"/>
              </a:lnSpc>
              <a:buNone/>
            </a:pPr>
            <a:r>
              <a:rPr lang="hu-HU" sz="1800" dirty="0">
                <a:effectLst/>
                <a:latin typeface="Times New Roman" panose="02020603050405020304" pitchFamily="18" charset="0"/>
                <a:ea typeface="Aptos" panose="020B0004020202020204" pitchFamily="34" charset="0"/>
              </a:rPr>
              <a:t>Isten csodákat tesz és bűnöket bocsát meg, tehát közvetlen és aktuális kapcsolata van az egyes dolgokkal, nem az általános és szükségszerű törvényeken keresztül kormányozza őket.</a:t>
            </a:r>
          </a:p>
          <a:p>
            <a:pPr marL="0" indent="0" algn="just">
              <a:lnSpc>
                <a:spcPct val="150000"/>
              </a:lnSpc>
              <a:buNone/>
            </a:pPr>
            <a:r>
              <a:rPr lang="hu-HU" sz="1800" dirty="0">
                <a:effectLst/>
                <a:latin typeface="Times New Roman" panose="02020603050405020304" pitchFamily="18" charset="0"/>
                <a:ea typeface="Aptos" panose="020B0004020202020204" pitchFamily="34" charset="0"/>
              </a:rPr>
              <a:t>Istent nem köti semmiféle általános törvény. Szamár képében is megtestesülhetett volna, és a lopást is megparancsolhatta volna. </a:t>
            </a:r>
          </a:p>
          <a:p>
            <a:pPr marL="0" indent="0" algn="just">
              <a:lnSpc>
                <a:spcPct val="150000"/>
              </a:lnSpc>
              <a:buNone/>
            </a:pPr>
            <a:r>
              <a:rPr lang="hu-HU" sz="1800" dirty="0">
                <a:latin typeface="Times New Roman" panose="02020603050405020304" pitchFamily="18" charset="0"/>
                <a:ea typeface="Aptos" panose="020B0004020202020204" pitchFamily="34" charset="0"/>
              </a:rPr>
              <a:t>I</a:t>
            </a:r>
            <a:r>
              <a:rPr lang="hu-HU" sz="1800" dirty="0">
                <a:effectLst/>
                <a:latin typeface="Times New Roman" panose="02020603050405020304" pitchFamily="18" charset="0"/>
                <a:ea typeface="Aptos" panose="020B0004020202020204" pitchFamily="34" charset="0"/>
              </a:rPr>
              <a:t>sten már a teremtéskor is </a:t>
            </a:r>
            <a:r>
              <a:rPr lang="hu-HU" sz="1800" dirty="0" err="1">
                <a:effectLst/>
                <a:latin typeface="Times New Roman" panose="02020603050405020304" pitchFamily="18" charset="0"/>
                <a:ea typeface="Aptos" panose="020B0004020202020204" pitchFamily="34" charset="0"/>
              </a:rPr>
              <a:t>indivduumokat</a:t>
            </a:r>
            <a:r>
              <a:rPr lang="hu-HU" sz="1800" dirty="0">
                <a:effectLst/>
                <a:latin typeface="Times New Roman" panose="02020603050405020304" pitchFamily="18" charset="0"/>
                <a:ea typeface="Aptos" panose="020B0004020202020204" pitchFamily="34" charset="0"/>
              </a:rPr>
              <a:t>, és nem általános fogalmaknak megfelelő fajokat teremtett. </a:t>
            </a:r>
          </a:p>
          <a:p>
            <a:pPr marL="0" indent="0" algn="just">
              <a:lnSpc>
                <a:spcPct val="150000"/>
              </a:lnSpc>
              <a:buNone/>
            </a:pPr>
            <a:r>
              <a:rPr lang="hu-HU" sz="1800" dirty="0">
                <a:latin typeface="Times New Roman" panose="02020603050405020304" pitchFamily="18" charset="0"/>
                <a:ea typeface="Aptos" panose="020B0004020202020204" pitchFamily="34" charset="0"/>
              </a:rPr>
              <a:t>A fogalmak nem mondanak ki a dolgokról semmi lényegeset, puszta konvenciók (nominalizmus). </a:t>
            </a:r>
          </a:p>
          <a:p>
            <a:pPr marL="0" indent="0" algn="just">
              <a:lnSpc>
                <a:spcPct val="150000"/>
              </a:lnSpc>
              <a:buNone/>
            </a:pPr>
            <a:r>
              <a:rPr lang="hu-HU" sz="1800" dirty="0">
                <a:latin typeface="Times New Roman" panose="02020603050405020304" pitchFamily="18" charset="0"/>
                <a:ea typeface="Aptos" panose="020B0004020202020204" pitchFamily="34" charset="0"/>
              </a:rPr>
              <a:t>Az </a:t>
            </a:r>
            <a:r>
              <a:rPr lang="hu-HU" sz="1800" dirty="0">
                <a:effectLst/>
                <a:latin typeface="Times New Roman" panose="02020603050405020304" pitchFamily="18" charset="0"/>
                <a:ea typeface="Aptos" panose="020B0004020202020204" pitchFamily="34" charset="0"/>
              </a:rPr>
              <a:t>egyes dolgok sokasága rendező elvek nélkül marad. Az ember a tények kuszaságában találja magát, ahol neki magának kellene rendet tennie.</a:t>
            </a: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F2684830-E422-F73F-1260-C9E7D0AECBA6}"/>
              </a:ext>
            </a:extLst>
          </p:cNvPr>
          <p:cNvSpPr>
            <a:spLocks noGrp="1"/>
          </p:cNvSpPr>
          <p:nvPr>
            <p:ph type="sldNum" sz="quarter" idx="12"/>
          </p:nvPr>
        </p:nvSpPr>
        <p:spPr/>
        <p:txBody>
          <a:bodyPr/>
          <a:lstStyle/>
          <a:p>
            <a:fld id="{0739D787-FDB3-4BA9-82F1-8411BA5940C1}" type="slidenum">
              <a:rPr lang="hu-HU" smtClean="0"/>
              <a:t>18</a:t>
            </a:fld>
            <a:endParaRPr lang="hu-HU"/>
          </a:p>
        </p:txBody>
      </p:sp>
      <p:pic>
        <p:nvPicPr>
          <p:cNvPr id="7" name="Kép 6" descr="A képen vázlat, Vonalas grafika, illusztráció, Gyermekrajz látható&#10;&#10;Automatikusan generált leírás">
            <a:extLst>
              <a:ext uri="{FF2B5EF4-FFF2-40B4-BE49-F238E27FC236}">
                <a16:creationId xmlns:a16="http://schemas.microsoft.com/office/drawing/2014/main" id="{3B1A0A86-5762-70EC-7546-6E9013B95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365" y="520504"/>
            <a:ext cx="4787283" cy="5226995"/>
          </a:xfrm>
          <a:prstGeom prst="rect">
            <a:avLst/>
          </a:prstGeom>
        </p:spPr>
      </p:pic>
      <p:sp>
        <p:nvSpPr>
          <p:cNvPr id="8" name="Tartalom helye 2">
            <a:extLst>
              <a:ext uri="{FF2B5EF4-FFF2-40B4-BE49-F238E27FC236}">
                <a16:creationId xmlns:a16="http://schemas.microsoft.com/office/drawing/2014/main" id="{0D737E2B-B405-10A3-6EAE-17F8BA908F0B}"/>
              </a:ext>
            </a:extLst>
          </p:cNvPr>
          <p:cNvSpPr txBox="1">
            <a:spLocks/>
          </p:cNvSpPr>
          <p:nvPr/>
        </p:nvSpPr>
        <p:spPr>
          <a:xfrm>
            <a:off x="7750629" y="5849257"/>
            <a:ext cx="3280227" cy="941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1800" kern="0" dirty="0">
                <a:effectLst/>
                <a:latin typeface="Times New Roman" panose="02020603050405020304" pitchFamily="18" charset="0"/>
                <a:ea typeface="Aptos" panose="020B0004020202020204" pitchFamily="34" charset="0"/>
              </a:rPr>
              <a:t>William </a:t>
            </a:r>
            <a:r>
              <a:rPr lang="hu-HU" sz="1800" kern="0" dirty="0" err="1">
                <a:effectLst/>
                <a:latin typeface="Times New Roman" panose="02020603050405020304" pitchFamily="18" charset="0"/>
                <a:ea typeface="Aptos" panose="020B0004020202020204" pitchFamily="34" charset="0"/>
              </a:rPr>
              <a:t>Ockham</a:t>
            </a:r>
            <a:r>
              <a:rPr lang="hu-HU" sz="1800" kern="0" dirty="0">
                <a:effectLst/>
                <a:latin typeface="Times New Roman" panose="02020603050405020304" pitchFamily="18" charset="0"/>
                <a:ea typeface="Aptos" panose="020B0004020202020204" pitchFamily="34" charset="0"/>
              </a:rPr>
              <a:t> (1287–1347)</a:t>
            </a:r>
            <a:endParaRPr lang="hu-H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960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4"/>
            <a:ext cx="6084389" cy="5880295"/>
          </a:xfrm>
        </p:spPr>
        <p:txBody>
          <a:bodyPr>
            <a:normAutofit/>
          </a:bodyPr>
          <a:lstStyle/>
          <a:p>
            <a:pPr marL="0" indent="0" algn="ctr">
              <a:lnSpc>
                <a:spcPct val="150000"/>
              </a:lnSpc>
              <a:spcBef>
                <a:spcPts val="0"/>
              </a:spcBef>
              <a:buFont typeface="Arial" panose="020B0604020202020204" pitchFamily="34" charset="0"/>
              <a:buNone/>
            </a:pPr>
            <a:r>
              <a:rPr lang="it-IT" sz="1800" b="1" kern="0" dirty="0">
                <a:solidFill>
                  <a:srgbClr val="000000"/>
                </a:solidFill>
                <a:effectLst/>
                <a:latin typeface="PT Sans" panose="020B0503020203020204" pitchFamily="34" charset="-18"/>
                <a:ea typeface="Aptos" panose="020B0004020202020204" pitchFamily="34" charset="0"/>
              </a:rPr>
              <a:t>Giovanni Pico della Mirandola (1463</a:t>
            </a:r>
            <a:r>
              <a:rPr lang="hu-HU" sz="1800" b="1" kern="0" dirty="0">
                <a:solidFill>
                  <a:srgbClr val="000000"/>
                </a:solidFill>
                <a:effectLst/>
                <a:latin typeface="PT Sans" panose="020B0503020203020204" pitchFamily="34" charset="-18"/>
                <a:ea typeface="Aptos" panose="020B0004020202020204" pitchFamily="34" charset="0"/>
              </a:rPr>
              <a:t>-</a:t>
            </a:r>
            <a:r>
              <a:rPr lang="it-IT" sz="1800" b="1" kern="0" dirty="0">
                <a:solidFill>
                  <a:srgbClr val="000000"/>
                </a:solidFill>
                <a:effectLst/>
                <a:latin typeface="PT Sans" panose="020B0503020203020204" pitchFamily="34" charset="-18"/>
                <a:ea typeface="Aptos" panose="020B0004020202020204" pitchFamily="34" charset="0"/>
              </a:rPr>
              <a:t>1494</a:t>
            </a:r>
            <a:r>
              <a:rPr lang="hu-HU" sz="1800" b="1" kern="0" dirty="0">
                <a:solidFill>
                  <a:srgbClr val="000000"/>
                </a:solidFill>
                <a:effectLst/>
                <a:latin typeface="PT Sans" panose="020B0503020203020204" pitchFamily="34" charset="-18"/>
                <a:ea typeface="Aptos" panose="020B0004020202020204" pitchFamily="34" charset="0"/>
              </a:rPr>
              <a:t>)</a:t>
            </a:r>
          </a:p>
          <a:p>
            <a:pPr marL="0" indent="0" algn="just">
              <a:lnSpc>
                <a:spcPct val="150000"/>
              </a:lnSpc>
              <a:spcBef>
                <a:spcPts val="0"/>
              </a:spcBef>
              <a:buNone/>
            </a:pPr>
            <a:r>
              <a:rPr lang="hu-HU" sz="1800" dirty="0">
                <a:solidFill>
                  <a:srgbClr val="000000"/>
                </a:solidFill>
                <a:latin typeface="PT Sans" panose="020B0503020203020204" pitchFamily="34" charset="-18"/>
              </a:rPr>
              <a:t>„Arab könyvekben olvastam, hogy megkérdezték Abdalát, a szaracént, mi a legcsodálatraméltóbb a világnak eme </a:t>
            </a:r>
            <a:r>
              <a:rPr lang="hu-HU" sz="1800" dirty="0" err="1">
                <a:solidFill>
                  <a:srgbClr val="000000"/>
                </a:solidFill>
                <a:latin typeface="PT Sans" panose="020B0503020203020204" pitchFamily="34" charset="-18"/>
              </a:rPr>
              <a:t>színpadán</a:t>
            </a:r>
            <a:r>
              <a:rPr lang="hu-HU" sz="1800" dirty="0">
                <a:solidFill>
                  <a:srgbClr val="000000"/>
                </a:solidFill>
                <a:latin typeface="PT Sans" panose="020B0503020203020204" pitchFamily="34" charset="-18"/>
              </a:rPr>
              <a:t>? Azt felelte</a:t>
            </a:r>
            <a:r>
              <a:rPr lang="hu-HU" sz="1800" b="1" dirty="0">
                <a:solidFill>
                  <a:srgbClr val="000000"/>
                </a:solidFill>
                <a:latin typeface="PT Sans" panose="020B0503020203020204" pitchFamily="34" charset="-18"/>
              </a:rPr>
              <a:t>, semmi sincs, ami csodálatosabb lenne, mint az ember.</a:t>
            </a:r>
            <a:r>
              <a:rPr lang="hu-HU" sz="1800" dirty="0">
                <a:solidFill>
                  <a:srgbClr val="000000"/>
                </a:solidFill>
                <a:latin typeface="PT Sans" panose="020B0503020203020204" pitchFamily="34" charset="-18"/>
              </a:rPr>
              <a:t> […]</a:t>
            </a:r>
          </a:p>
          <a:p>
            <a:pPr marL="0" indent="0" algn="just">
              <a:lnSpc>
                <a:spcPct val="150000"/>
              </a:lnSpc>
              <a:spcBef>
                <a:spcPts val="0"/>
              </a:spcBef>
              <a:buFont typeface="Arial" panose="020B0604020202020204" pitchFamily="34" charset="0"/>
              <a:buNone/>
            </a:pPr>
            <a:r>
              <a:rPr lang="hu-HU" sz="1800" dirty="0">
                <a:solidFill>
                  <a:srgbClr val="000000"/>
                </a:solidFill>
                <a:latin typeface="PT Sans" panose="020B0503020203020204" pitchFamily="34" charset="-18"/>
              </a:rPr>
              <a:t>Mikor elgondolkoztam e szavak értelmén, nem elégített ki az a sok dicső dolog, amit sokan az emberi természetről állítottak: hogy az ember a teremtmények közbenjárója, az égiekkel otthonos s az alantiak uralkodója; hogy éles érzékeivel, kutató elméjével, világos értelmével a természet tolmácsa […]. Vagy ahogy Dávid mondja, alig kisebb az angyaloknál. </a:t>
            </a:r>
          </a:p>
          <a:p>
            <a:pPr marL="0" indent="0" algn="just">
              <a:lnSpc>
                <a:spcPct val="150000"/>
              </a:lnSpc>
              <a:spcBef>
                <a:spcPts val="0"/>
              </a:spcBef>
              <a:buFont typeface="Arial" panose="020B0604020202020204" pitchFamily="34" charset="0"/>
              <a:buNone/>
            </a:pPr>
            <a:r>
              <a:rPr lang="hu-HU" sz="1800" dirty="0">
                <a:solidFill>
                  <a:srgbClr val="000000"/>
                </a:solidFill>
                <a:latin typeface="PT Sans" panose="020B0503020203020204" pitchFamily="34" charset="-18"/>
              </a:rPr>
              <a:t>Mindez sokat mondó, de nem alapvető […]. Akkor már </a:t>
            </a:r>
            <a:r>
              <a:rPr lang="hu-HU" sz="1800" b="1" dirty="0">
                <a:solidFill>
                  <a:srgbClr val="000000"/>
                </a:solidFill>
                <a:latin typeface="PT Sans" panose="020B0503020203020204" pitchFamily="34" charset="-18"/>
              </a:rPr>
              <a:t>miért nem csodáljuk jobban az angyalokat</a:t>
            </a:r>
            <a:r>
              <a:rPr lang="hu-HU" sz="1800" dirty="0">
                <a:solidFill>
                  <a:srgbClr val="000000"/>
                </a:solidFill>
                <a:latin typeface="PT Sans" panose="020B0503020203020204" pitchFamily="34" charset="-18"/>
              </a:rPr>
              <a:t>? ”</a:t>
            </a:r>
            <a:endParaRPr lang="hu-HU" sz="1800" dirty="0">
              <a:effectLst/>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6" name="Kép 5" descr="A képen festmény, portré, Emberi arc, ruházat látható&#10;&#10;Automatikusan generált leírás">
            <a:extLst>
              <a:ext uri="{FF2B5EF4-FFF2-40B4-BE49-F238E27FC236}">
                <a16:creationId xmlns:a16="http://schemas.microsoft.com/office/drawing/2014/main" id="{5CFBFB17-9570-C81A-F91E-572B9998B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371" y="520504"/>
            <a:ext cx="4661989" cy="5891799"/>
          </a:xfrm>
          <a:prstGeom prst="rect">
            <a:avLst/>
          </a:prstGeom>
        </p:spPr>
      </p:pic>
      <p:sp>
        <p:nvSpPr>
          <p:cNvPr id="2" name="Dia számának helye 1">
            <a:extLst>
              <a:ext uri="{FF2B5EF4-FFF2-40B4-BE49-F238E27FC236}">
                <a16:creationId xmlns:a16="http://schemas.microsoft.com/office/drawing/2014/main" id="{F2684830-E422-F73F-1260-C9E7D0AECBA6}"/>
              </a:ext>
            </a:extLst>
          </p:cNvPr>
          <p:cNvSpPr>
            <a:spLocks noGrp="1"/>
          </p:cNvSpPr>
          <p:nvPr>
            <p:ph type="sldNum" sz="quarter" idx="12"/>
          </p:nvPr>
        </p:nvSpPr>
        <p:spPr/>
        <p:txBody>
          <a:bodyPr/>
          <a:lstStyle/>
          <a:p>
            <a:fld id="{0739D787-FDB3-4BA9-82F1-8411BA5940C1}" type="slidenum">
              <a:rPr lang="hu-HU" smtClean="0"/>
              <a:t>19</a:t>
            </a:fld>
            <a:endParaRPr lang="hu-HU"/>
          </a:p>
        </p:txBody>
      </p:sp>
    </p:spTree>
    <p:extLst>
      <p:ext uri="{BB962C8B-B14F-4D97-AF65-F5344CB8AC3E}">
        <p14:creationId xmlns:p14="http://schemas.microsoft.com/office/powerpoint/2010/main" val="73589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520504"/>
            <a:ext cx="11127545" cy="5880295"/>
          </a:xfrm>
        </p:spPr>
        <p:txBody>
          <a:bodyPr>
            <a:normAutofit lnSpcReduction="10000"/>
          </a:bodyPr>
          <a:lstStyle/>
          <a:p>
            <a:pPr marL="0" indent="0" algn="ctr">
              <a:lnSpc>
                <a:spcPct val="150000"/>
              </a:lnSpc>
              <a:spcBef>
                <a:spcPts val="0"/>
              </a:spcBef>
              <a:buNone/>
            </a:pPr>
            <a:r>
              <a:rPr lang="hu-HU" sz="1800" b="1" dirty="0">
                <a:solidFill>
                  <a:srgbClr val="000000"/>
                </a:solidFill>
                <a:effectLst/>
                <a:latin typeface="PT Sans" panose="020B0503020203020204" pitchFamily="34" charset="-18"/>
                <a:ea typeface="Aptos" panose="020B0004020202020204" pitchFamily="34" charset="0"/>
              </a:rPr>
              <a:t>Nagy tekintélyű nyilatkozatok tanúsága az emberi méltóságról</a:t>
            </a:r>
          </a:p>
          <a:p>
            <a:pPr marL="0" indent="0" algn="just">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„Valljuk, hogy </a:t>
            </a:r>
            <a:r>
              <a:rPr lang="hu-HU" sz="1800" b="1" dirty="0">
                <a:solidFill>
                  <a:srgbClr val="000000"/>
                </a:solidFill>
                <a:effectLst/>
                <a:latin typeface="PT Sans" panose="020B0503020203020204" pitchFamily="34" charset="-18"/>
                <a:ea typeface="Aptos" panose="020B0004020202020204" pitchFamily="34" charset="0"/>
              </a:rPr>
              <a:t>az emberi lét alapja</a:t>
            </a:r>
            <a:r>
              <a:rPr lang="hu-HU" sz="1800" dirty="0">
                <a:solidFill>
                  <a:srgbClr val="000000"/>
                </a:solidFill>
                <a:effectLst/>
                <a:latin typeface="PT Sans" panose="020B0503020203020204" pitchFamily="34" charset="-18"/>
                <a:ea typeface="Aptos" panose="020B0004020202020204" pitchFamily="34" charset="0"/>
              </a:rPr>
              <a:t> az emberi </a:t>
            </a:r>
            <a:r>
              <a:rPr lang="hu-HU" sz="1800" b="1" dirty="0">
                <a:solidFill>
                  <a:srgbClr val="000000"/>
                </a:solidFill>
                <a:effectLst/>
                <a:latin typeface="PT Sans" panose="020B0503020203020204" pitchFamily="34" charset="-18"/>
                <a:ea typeface="Aptos" panose="020B0004020202020204" pitchFamily="34" charset="0"/>
              </a:rPr>
              <a:t>méltóság</a:t>
            </a:r>
            <a:r>
              <a:rPr lang="hu-HU" sz="1800" dirty="0">
                <a:solidFill>
                  <a:srgbClr val="000000"/>
                </a:solidFill>
                <a:effectLst/>
                <a:latin typeface="PT Sans" panose="020B0503020203020204" pitchFamily="34" charset="-18"/>
                <a:ea typeface="Aptos" panose="020B0004020202020204" pitchFamily="34" charset="0"/>
              </a:rPr>
              <a:t>.”</a:t>
            </a:r>
            <a:endParaRPr lang="hu-HU" sz="1800" dirty="0">
              <a:latin typeface="PT Sans" panose="020B0503020203020204" pitchFamily="34" charset="-18"/>
              <a:ea typeface="Aptos" panose="020B0004020202020204" pitchFamily="34" charset="0"/>
            </a:endParaRPr>
          </a:p>
          <a:p>
            <a:pPr marL="0" indent="0" algn="just">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„Az emberi méltóság </a:t>
            </a:r>
            <a:r>
              <a:rPr lang="hu-HU" sz="1800" b="1" dirty="0">
                <a:solidFill>
                  <a:srgbClr val="000000"/>
                </a:solidFill>
                <a:effectLst/>
                <a:latin typeface="PT Sans" panose="020B0503020203020204" pitchFamily="34" charset="-18"/>
                <a:ea typeface="Aptos" panose="020B0004020202020204" pitchFamily="34" charset="0"/>
              </a:rPr>
              <a:t>sérthetetlen</a:t>
            </a:r>
            <a:r>
              <a:rPr lang="hu-HU" sz="1800" dirty="0">
                <a:solidFill>
                  <a:srgbClr val="000000"/>
                </a:solidFill>
                <a:effectLst/>
                <a:latin typeface="PT Sans" panose="020B0503020203020204" pitchFamily="34" charset="-18"/>
                <a:ea typeface="Aptos" panose="020B0004020202020204" pitchFamily="34" charset="0"/>
              </a:rPr>
              <a:t>. Minden embernek </a:t>
            </a:r>
            <a:r>
              <a:rPr lang="hu-HU" sz="1800" b="1" dirty="0">
                <a:solidFill>
                  <a:srgbClr val="000000"/>
                </a:solidFill>
                <a:effectLst/>
                <a:latin typeface="PT Sans" panose="020B0503020203020204" pitchFamily="34" charset="-18"/>
                <a:ea typeface="Aptos" panose="020B0004020202020204" pitchFamily="34" charset="0"/>
              </a:rPr>
              <a:t>joga van</a:t>
            </a:r>
            <a:r>
              <a:rPr lang="hu-HU" sz="1800" dirty="0">
                <a:solidFill>
                  <a:srgbClr val="000000"/>
                </a:solidFill>
                <a:effectLst/>
                <a:latin typeface="PT Sans" panose="020B0503020203020204" pitchFamily="34" charset="-18"/>
                <a:ea typeface="Aptos" panose="020B0004020202020204" pitchFamily="34" charset="0"/>
              </a:rPr>
              <a:t> az élethez és az emberi méltósághoz.”</a:t>
            </a:r>
          </a:p>
          <a:p>
            <a:pPr marL="0" indent="0" algn="r">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 (</a:t>
            </a:r>
            <a:r>
              <a:rPr lang="hu-HU" sz="1800" i="1" dirty="0">
                <a:solidFill>
                  <a:srgbClr val="000000"/>
                </a:solidFill>
                <a:effectLst/>
                <a:latin typeface="PT Sans" panose="020B0503020203020204" pitchFamily="34" charset="-18"/>
                <a:ea typeface="Aptos" panose="020B0004020202020204" pitchFamily="34" charset="0"/>
              </a:rPr>
              <a:t>Magyarország Alaptörvénye)</a:t>
            </a:r>
          </a:p>
          <a:p>
            <a:pPr marL="0" indent="0" algn="r">
              <a:lnSpc>
                <a:spcPct val="150000"/>
              </a:lnSpc>
              <a:spcBef>
                <a:spcPts val="0"/>
              </a:spcBef>
              <a:buNone/>
            </a:pPr>
            <a:endParaRPr lang="hu-HU" sz="1800" dirty="0">
              <a:effectLst/>
              <a:latin typeface="PT Sans" panose="020B0503020203020204" pitchFamily="34" charset="-18"/>
              <a:ea typeface="Aptos" panose="020B0004020202020204" pitchFamily="34" charset="0"/>
            </a:endParaRPr>
          </a:p>
          <a:p>
            <a:pPr marL="0" indent="0" algn="just">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„(1) Az emberi </a:t>
            </a:r>
            <a:r>
              <a:rPr lang="hu-HU" sz="1800" b="1" dirty="0">
                <a:solidFill>
                  <a:srgbClr val="000000"/>
                </a:solidFill>
                <a:effectLst/>
                <a:latin typeface="PT Sans" panose="020B0503020203020204" pitchFamily="34" charset="-18"/>
                <a:ea typeface="Aptos" panose="020B0004020202020204" pitchFamily="34" charset="0"/>
              </a:rPr>
              <a:t>méltóság</a:t>
            </a:r>
            <a:r>
              <a:rPr lang="hu-HU" sz="1800" dirty="0">
                <a:solidFill>
                  <a:srgbClr val="000000"/>
                </a:solidFill>
                <a:effectLst/>
                <a:latin typeface="PT Sans" panose="020B0503020203020204" pitchFamily="34" charset="-18"/>
                <a:ea typeface="Aptos" panose="020B0004020202020204" pitchFamily="34" charset="0"/>
              </a:rPr>
              <a:t> sérthetetlen. Annak tisztelete és védelmezése kötelező minden állami hatalom számára.</a:t>
            </a:r>
            <a:endParaRPr lang="hu-HU" sz="1800" dirty="0">
              <a:effectLst/>
              <a:latin typeface="PT Sans" panose="020B0503020203020204" pitchFamily="34" charset="-18"/>
              <a:ea typeface="Aptos" panose="020B0004020202020204" pitchFamily="34" charset="0"/>
            </a:endParaRPr>
          </a:p>
          <a:p>
            <a:pPr marL="0" indent="0" algn="just">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(2) A német nép </a:t>
            </a:r>
            <a:r>
              <a:rPr lang="hu-HU" sz="1800" b="1" dirty="0">
                <a:solidFill>
                  <a:srgbClr val="000000"/>
                </a:solidFill>
                <a:effectLst/>
                <a:latin typeface="PT Sans" panose="020B0503020203020204" pitchFamily="34" charset="-18"/>
                <a:ea typeface="Aptos" panose="020B0004020202020204" pitchFamily="34" charset="0"/>
              </a:rPr>
              <a:t>ezért</a:t>
            </a:r>
            <a:r>
              <a:rPr lang="hu-HU" sz="1800" dirty="0">
                <a:solidFill>
                  <a:srgbClr val="000000"/>
                </a:solidFill>
                <a:effectLst/>
                <a:latin typeface="PT Sans" panose="020B0503020203020204" pitchFamily="34" charset="-18"/>
                <a:ea typeface="Aptos" panose="020B0004020202020204" pitchFamily="34" charset="0"/>
              </a:rPr>
              <a:t> elismeri, hogy a sérthetetlen és elidegeníthetetlen </a:t>
            </a:r>
            <a:r>
              <a:rPr lang="hu-HU" sz="1800" b="1" dirty="0">
                <a:solidFill>
                  <a:srgbClr val="000000"/>
                </a:solidFill>
                <a:effectLst/>
                <a:latin typeface="PT Sans" panose="020B0503020203020204" pitchFamily="34" charset="-18"/>
                <a:ea typeface="Aptos" panose="020B0004020202020204" pitchFamily="34" charset="0"/>
              </a:rPr>
              <a:t>emberi jogok</a:t>
            </a:r>
            <a:r>
              <a:rPr lang="hu-HU" sz="1800" dirty="0">
                <a:solidFill>
                  <a:srgbClr val="000000"/>
                </a:solidFill>
                <a:effectLst/>
                <a:latin typeface="PT Sans" panose="020B0503020203020204" pitchFamily="34" charset="-18"/>
                <a:ea typeface="Aptos" panose="020B0004020202020204" pitchFamily="34" charset="0"/>
              </a:rPr>
              <a:t> képezik az alapját a világon minden emberi </a:t>
            </a:r>
            <a:r>
              <a:rPr lang="hu-HU" sz="1800" b="1" dirty="0">
                <a:solidFill>
                  <a:srgbClr val="000000"/>
                </a:solidFill>
                <a:effectLst/>
                <a:latin typeface="PT Sans" panose="020B0503020203020204" pitchFamily="34" charset="-18"/>
                <a:ea typeface="Aptos" panose="020B0004020202020204" pitchFamily="34" charset="0"/>
              </a:rPr>
              <a:t>közösségnek, békének és igazságosságnak</a:t>
            </a:r>
            <a:r>
              <a:rPr lang="hu-HU" sz="1800" dirty="0">
                <a:solidFill>
                  <a:srgbClr val="000000"/>
                </a:solidFill>
                <a:effectLst/>
                <a:latin typeface="PT Sans" panose="020B0503020203020204" pitchFamily="34" charset="-18"/>
                <a:ea typeface="Aptos" panose="020B0004020202020204" pitchFamily="34" charset="0"/>
              </a:rPr>
              <a:t>.” </a:t>
            </a:r>
          </a:p>
          <a:p>
            <a:pPr marL="0" indent="0" algn="r">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a:t>
            </a:r>
            <a:r>
              <a:rPr lang="hu-HU" sz="1800" i="1" dirty="0">
                <a:solidFill>
                  <a:srgbClr val="000000"/>
                </a:solidFill>
                <a:effectLst/>
                <a:latin typeface="PT Sans" panose="020B0503020203020204" pitchFamily="34" charset="-18"/>
                <a:ea typeface="Aptos" panose="020B0004020202020204" pitchFamily="34" charset="0"/>
              </a:rPr>
              <a:t>A Német Szövetségi Köztársaság Alaptörvénye</a:t>
            </a:r>
            <a:r>
              <a:rPr lang="hu-HU" sz="1800" dirty="0">
                <a:solidFill>
                  <a:srgbClr val="000000"/>
                </a:solidFill>
                <a:effectLst/>
                <a:latin typeface="PT Sans" panose="020B0503020203020204" pitchFamily="34" charset="-18"/>
                <a:ea typeface="Aptos" panose="020B0004020202020204" pitchFamily="34" charset="0"/>
              </a:rPr>
              <a:t>)</a:t>
            </a:r>
          </a:p>
          <a:p>
            <a:pPr marL="0" indent="0" algn="r">
              <a:lnSpc>
                <a:spcPct val="150000"/>
              </a:lnSpc>
              <a:spcBef>
                <a:spcPts val="0"/>
              </a:spcBef>
              <a:buNone/>
            </a:pPr>
            <a:endParaRPr lang="hu-HU" sz="1800" dirty="0">
              <a:solidFill>
                <a:srgbClr val="000000"/>
              </a:solidFill>
              <a:effectLst/>
              <a:latin typeface="PT Sans" panose="020B0503020203020204" pitchFamily="34" charset="-18"/>
              <a:ea typeface="Aptos" panose="020B0004020202020204" pitchFamily="34" charset="0"/>
            </a:endParaRPr>
          </a:p>
          <a:p>
            <a:pPr marL="0" indent="0" algn="just">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„Tekintettel arra, hogy az emberiség családja minden egyes tagja </a:t>
            </a:r>
            <a:r>
              <a:rPr lang="hu-HU" sz="1800" b="1" dirty="0">
                <a:solidFill>
                  <a:srgbClr val="000000"/>
                </a:solidFill>
                <a:effectLst/>
                <a:latin typeface="PT Sans" panose="020B0503020203020204" pitchFamily="34" charset="-18"/>
                <a:ea typeface="Aptos" panose="020B0004020202020204" pitchFamily="34" charset="0"/>
              </a:rPr>
              <a:t>méltóságának</a:t>
            </a:r>
            <a:r>
              <a:rPr lang="hu-HU" sz="1800" dirty="0">
                <a:solidFill>
                  <a:srgbClr val="000000"/>
                </a:solidFill>
                <a:effectLst/>
                <a:latin typeface="PT Sans" panose="020B0503020203020204" pitchFamily="34" charset="-18"/>
                <a:ea typeface="Aptos" panose="020B0004020202020204" pitchFamily="34" charset="0"/>
              </a:rPr>
              <a:t>, valamint egyenlő és elidegeníthetetlen </a:t>
            </a:r>
            <a:r>
              <a:rPr lang="hu-HU" sz="1800" b="1" dirty="0">
                <a:solidFill>
                  <a:srgbClr val="000000"/>
                </a:solidFill>
                <a:effectLst/>
                <a:latin typeface="PT Sans" panose="020B0503020203020204" pitchFamily="34" charset="-18"/>
                <a:ea typeface="Aptos" panose="020B0004020202020204" pitchFamily="34" charset="0"/>
              </a:rPr>
              <a:t>jogainak</a:t>
            </a:r>
            <a:r>
              <a:rPr lang="hu-HU" sz="1800" dirty="0">
                <a:solidFill>
                  <a:srgbClr val="000000"/>
                </a:solidFill>
                <a:effectLst/>
                <a:latin typeface="PT Sans" panose="020B0503020203020204" pitchFamily="34" charset="-18"/>
                <a:ea typeface="Aptos" panose="020B0004020202020204" pitchFamily="34" charset="0"/>
              </a:rPr>
              <a:t> elismerése alkotja </a:t>
            </a:r>
            <a:r>
              <a:rPr lang="hu-HU" sz="1800" b="1" dirty="0">
                <a:solidFill>
                  <a:srgbClr val="000000"/>
                </a:solidFill>
                <a:effectLst/>
                <a:latin typeface="PT Sans" panose="020B0503020203020204" pitchFamily="34" charset="-18"/>
                <a:ea typeface="Aptos" panose="020B0004020202020204" pitchFamily="34" charset="0"/>
              </a:rPr>
              <a:t>a szabadság, az igazság és a béke alapját</a:t>
            </a:r>
            <a:r>
              <a:rPr lang="hu-HU" sz="1800" dirty="0">
                <a:solidFill>
                  <a:srgbClr val="000000"/>
                </a:solidFill>
                <a:effectLst/>
                <a:latin typeface="PT Sans" panose="020B0503020203020204" pitchFamily="34" charset="-18"/>
                <a:ea typeface="Aptos" panose="020B0004020202020204" pitchFamily="34" charset="0"/>
              </a:rPr>
              <a:t> a világon […] a közgyűlés kinyilvánítja az emberi jogok egyetemleges nyilatkozatát.</a:t>
            </a:r>
            <a:endParaRPr lang="hu-HU" sz="1800" dirty="0">
              <a:effectLst/>
              <a:latin typeface="PT Sans" panose="020B0503020203020204" pitchFamily="34" charset="-18"/>
              <a:ea typeface="Aptos" panose="020B0004020202020204" pitchFamily="34" charset="0"/>
            </a:endParaRPr>
          </a:p>
          <a:p>
            <a:pPr marL="0" indent="0" algn="just">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(1</a:t>
            </a:r>
            <a:r>
              <a:rPr lang="hu-HU" sz="1800" dirty="0">
                <a:solidFill>
                  <a:srgbClr val="000000"/>
                </a:solidFill>
                <a:latin typeface="PT Sans" panose="020B0503020203020204" pitchFamily="34" charset="-18"/>
                <a:ea typeface="Aptos" panose="020B0004020202020204" pitchFamily="34" charset="0"/>
              </a:rPr>
              <a:t>)</a:t>
            </a:r>
            <a:r>
              <a:rPr lang="hu-HU" sz="1800" dirty="0">
                <a:solidFill>
                  <a:srgbClr val="000000"/>
                </a:solidFill>
                <a:effectLst/>
                <a:latin typeface="PT Sans" panose="020B0503020203020204" pitchFamily="34" charset="-18"/>
                <a:ea typeface="Aptos" panose="020B0004020202020204" pitchFamily="34" charset="0"/>
              </a:rPr>
              <a:t> Minden emberi lény szabadon születik és </a:t>
            </a:r>
            <a:r>
              <a:rPr lang="hu-HU" sz="1800" b="1" dirty="0">
                <a:solidFill>
                  <a:srgbClr val="000000"/>
                </a:solidFill>
                <a:effectLst/>
                <a:latin typeface="PT Sans" panose="020B0503020203020204" pitchFamily="34" charset="-18"/>
                <a:ea typeface="Aptos" panose="020B0004020202020204" pitchFamily="34" charset="0"/>
              </a:rPr>
              <a:t>egyenlő méltósága</a:t>
            </a:r>
            <a:r>
              <a:rPr lang="hu-HU" sz="1800" dirty="0">
                <a:solidFill>
                  <a:srgbClr val="000000"/>
                </a:solidFill>
                <a:effectLst/>
                <a:latin typeface="PT Sans" panose="020B0503020203020204" pitchFamily="34" charset="-18"/>
                <a:ea typeface="Aptos" panose="020B0004020202020204" pitchFamily="34" charset="0"/>
              </a:rPr>
              <a:t> és joga van.”</a:t>
            </a:r>
            <a:endParaRPr lang="hu-HU" sz="1800" dirty="0">
              <a:effectLst/>
              <a:latin typeface="PT Sans" panose="020B0503020203020204" pitchFamily="34" charset="-18"/>
              <a:ea typeface="Aptos" panose="020B0004020202020204" pitchFamily="34" charset="0"/>
            </a:endParaRPr>
          </a:p>
          <a:p>
            <a:pPr marL="0" indent="0" algn="r">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t>
            </a:r>
            <a:r>
              <a:rPr lang="hu-HU" sz="1800" i="1" dirty="0">
                <a:solidFill>
                  <a:srgbClr val="000000"/>
                </a:solidFill>
                <a:latin typeface="PT Sans" panose="020B0503020203020204" pitchFamily="34" charset="-18"/>
                <a:ea typeface="Aptos" panose="020B0004020202020204" pitchFamily="34" charset="0"/>
              </a:rPr>
              <a:t>Az Emberi Jogok Egyetemes Nyilatkozata</a:t>
            </a:r>
            <a:r>
              <a:rPr lang="hu-HU" sz="1800" dirty="0">
                <a:solidFill>
                  <a:srgbClr val="000000"/>
                </a:solidFill>
                <a:latin typeface="PT Sans" panose="020B0503020203020204" pitchFamily="34" charset="-18"/>
                <a:ea typeface="Aptos" panose="020B0004020202020204" pitchFamily="34" charset="0"/>
              </a:rPr>
              <a:t>)</a:t>
            </a:r>
            <a:endParaRPr lang="hu-HU" sz="1800" dirty="0">
              <a:latin typeface="PT Sans" panose="020B0503020203020204" pitchFamily="34" charset="-18"/>
              <a:ea typeface="Aptos" panose="020B0004020202020204" pitchFamily="34" charset="0"/>
            </a:endParaRPr>
          </a:p>
          <a:p>
            <a:pPr marL="0" indent="0" algn="just">
              <a:lnSpc>
                <a:spcPct val="150000"/>
              </a:lnSpc>
              <a:spcBef>
                <a:spcPts val="0"/>
              </a:spcBef>
              <a:buNone/>
            </a:pPr>
            <a:endParaRPr lang="hu-HU" sz="1800" dirty="0">
              <a:effectLst/>
              <a:latin typeface="Times New Roman" panose="02020603050405020304" pitchFamily="18" charset="0"/>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213A1B5D-C507-5BB6-DE02-F17AA01CDDB3}"/>
              </a:ext>
            </a:extLst>
          </p:cNvPr>
          <p:cNvSpPr>
            <a:spLocks noGrp="1"/>
          </p:cNvSpPr>
          <p:nvPr>
            <p:ph type="sldNum" sz="quarter" idx="12"/>
          </p:nvPr>
        </p:nvSpPr>
        <p:spPr/>
        <p:txBody>
          <a:bodyPr/>
          <a:lstStyle/>
          <a:p>
            <a:fld id="{0739D787-FDB3-4BA9-82F1-8411BA5940C1}" type="slidenum">
              <a:rPr lang="hu-HU" smtClean="0"/>
              <a:t>2</a:t>
            </a:fld>
            <a:endParaRPr lang="hu-HU"/>
          </a:p>
        </p:txBody>
      </p:sp>
    </p:spTree>
    <p:extLst>
      <p:ext uri="{BB962C8B-B14F-4D97-AF65-F5344CB8AC3E}">
        <p14:creationId xmlns:p14="http://schemas.microsoft.com/office/powerpoint/2010/main" val="161224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72332" y="520504"/>
            <a:ext cx="6171027" cy="5880295"/>
          </a:xfrm>
        </p:spPr>
        <p:txBody>
          <a:bodyPr>
            <a:normAutofit/>
          </a:bodyPr>
          <a:lstStyle/>
          <a:p>
            <a:pPr marL="0" indent="0" algn="just">
              <a:lnSpc>
                <a:spcPct val="150000"/>
              </a:lnSpc>
              <a:spcBef>
                <a:spcPts val="0"/>
              </a:spcBef>
              <a:buFont typeface="Arial" panose="020B0604020202020204" pitchFamily="34" charset="0"/>
              <a:buNone/>
            </a:pPr>
            <a:r>
              <a:rPr lang="hu-HU" sz="1800" dirty="0">
                <a:solidFill>
                  <a:srgbClr val="000000"/>
                </a:solidFill>
                <a:latin typeface="PT Sans" panose="020B0503020203020204" pitchFamily="34" charset="-18"/>
              </a:rPr>
              <a:t>„</a:t>
            </a:r>
            <a:r>
              <a:rPr lang="hu-HU" sz="1800" b="1" dirty="0">
                <a:solidFill>
                  <a:srgbClr val="000000"/>
                </a:solidFill>
                <a:latin typeface="PT Sans" panose="020B0503020203020204" pitchFamily="34" charset="-18"/>
              </a:rPr>
              <a:t>Sem biztos helyet, sem sajátos arcot, sem pedig semmiféle csak téged illető szerepkört nem adtunk neked</a:t>
            </a:r>
            <a:r>
              <a:rPr lang="hu-HU" sz="1800" dirty="0">
                <a:solidFill>
                  <a:srgbClr val="000000"/>
                </a:solidFill>
                <a:latin typeface="PT Sans" panose="020B0503020203020204" pitchFamily="34" charset="-18"/>
              </a:rPr>
              <a:t>, Ádám, hogy amely helyet, amely szerepkört óhajtasz, azt birtokold kívánságodnak megfelelően. </a:t>
            </a:r>
            <a:r>
              <a:rPr lang="hu-HU" sz="1800" b="1" dirty="0">
                <a:solidFill>
                  <a:srgbClr val="000000"/>
                </a:solidFill>
                <a:latin typeface="PT Sans" panose="020B0503020203020204" pitchFamily="34" charset="-18"/>
              </a:rPr>
              <a:t>A többi teremtmény </a:t>
            </a:r>
            <a:r>
              <a:rPr lang="hu-HU" sz="1800" dirty="0">
                <a:solidFill>
                  <a:srgbClr val="000000"/>
                </a:solidFill>
                <a:latin typeface="PT Sans" panose="020B0503020203020204" pitchFamily="34" charset="-18"/>
              </a:rPr>
              <a:t>a maga meghatározott természete folytán az általunk előírt törvények közé kényszerül, örökre meghatározva. Téged nem fékez semmi kényszer, </a:t>
            </a:r>
            <a:r>
              <a:rPr lang="hu-HU" sz="1800" b="1" dirty="0">
                <a:solidFill>
                  <a:srgbClr val="000000"/>
                </a:solidFill>
                <a:latin typeface="PT Sans" panose="020B0503020203020204" pitchFamily="34" charset="-18"/>
              </a:rPr>
              <a:t>téged szabad akaratodra bízlak, az fogja természetedet megformálni.</a:t>
            </a:r>
            <a:r>
              <a:rPr lang="hu-HU" sz="1800" dirty="0">
                <a:solidFill>
                  <a:srgbClr val="000000"/>
                </a:solidFill>
                <a:latin typeface="PT Sans" panose="020B0503020203020204" pitchFamily="34" charset="-18"/>
              </a:rPr>
              <a:t> […] Nem alkottunk sem éginek, sem földinek, sem halandónak, sem halhatatlannak, hogy </a:t>
            </a:r>
            <a:r>
              <a:rPr lang="hu-HU" sz="1800" b="1" dirty="0">
                <a:solidFill>
                  <a:srgbClr val="000000"/>
                </a:solidFill>
                <a:latin typeface="PT Sans" panose="020B0503020203020204" pitchFamily="34" charset="-18"/>
              </a:rPr>
              <a:t>önmagadat</a:t>
            </a:r>
            <a:r>
              <a:rPr lang="hu-HU" sz="1800" dirty="0">
                <a:solidFill>
                  <a:srgbClr val="000000"/>
                </a:solidFill>
                <a:latin typeface="PT Sans" panose="020B0503020203020204" pitchFamily="34" charset="-18"/>
              </a:rPr>
              <a:t>, amilyennek csak akarod, döntésed és rangod értelmében magad alakítsd ki, s mint a fazekas, abba a formába gyúrd át, amelyik inkább tetszik. </a:t>
            </a:r>
            <a:r>
              <a:rPr lang="hu-HU" sz="1800" b="1" dirty="0">
                <a:solidFill>
                  <a:srgbClr val="000000"/>
                </a:solidFill>
                <a:latin typeface="PT Sans" panose="020B0503020203020204" pitchFamily="34" charset="-18"/>
              </a:rPr>
              <a:t>Lelked végzéséből lesüllyedhetsz az alacsony, állati világba, és újjászülethetsz a felsőbb, az Isten világába.</a:t>
            </a:r>
            <a:r>
              <a:rPr lang="hu-HU" sz="1800" dirty="0">
                <a:solidFill>
                  <a:srgbClr val="000000"/>
                </a:solidFill>
                <a:latin typeface="PT Sans" panose="020B0503020203020204" pitchFamily="34" charset="-18"/>
              </a:rPr>
              <a:t>”</a:t>
            </a:r>
            <a:endParaRPr lang="hu-HU" sz="1800" dirty="0">
              <a:effectLst/>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4" name="Dia számának helye 3">
            <a:extLst>
              <a:ext uri="{FF2B5EF4-FFF2-40B4-BE49-F238E27FC236}">
                <a16:creationId xmlns:a16="http://schemas.microsoft.com/office/drawing/2014/main" id="{FAFE4BAE-0943-808D-EEDF-17190F17D8D6}"/>
              </a:ext>
            </a:extLst>
          </p:cNvPr>
          <p:cNvSpPr>
            <a:spLocks noGrp="1"/>
          </p:cNvSpPr>
          <p:nvPr>
            <p:ph type="sldNum" sz="quarter" idx="12"/>
          </p:nvPr>
        </p:nvSpPr>
        <p:spPr/>
        <p:txBody>
          <a:bodyPr/>
          <a:lstStyle/>
          <a:p>
            <a:fld id="{0739D787-FDB3-4BA9-82F1-8411BA5940C1}" type="slidenum">
              <a:rPr lang="hu-HU" smtClean="0"/>
              <a:t>20</a:t>
            </a:fld>
            <a:endParaRPr lang="hu-HU"/>
          </a:p>
        </p:txBody>
      </p:sp>
      <p:pic>
        <p:nvPicPr>
          <p:cNvPr id="7" name="Kép 6" descr="A képen Emberi arc, festmény, portré, Képzőművészet látható&#10;&#10;Automatikusan generált leírás">
            <a:extLst>
              <a:ext uri="{FF2B5EF4-FFF2-40B4-BE49-F238E27FC236}">
                <a16:creationId xmlns:a16="http://schemas.microsoft.com/office/drawing/2014/main" id="{CD8D8ADE-8AB0-961F-4E44-FB22F3408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91" y="607312"/>
            <a:ext cx="4577137" cy="5749038"/>
          </a:xfrm>
          <a:prstGeom prst="rect">
            <a:avLst/>
          </a:prstGeom>
        </p:spPr>
      </p:pic>
    </p:spTree>
    <p:extLst>
      <p:ext uri="{BB962C8B-B14F-4D97-AF65-F5344CB8AC3E}">
        <p14:creationId xmlns:p14="http://schemas.microsoft.com/office/powerpoint/2010/main" val="3480895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366651" y="458929"/>
            <a:ext cx="6312824" cy="6200971"/>
          </a:xfrm>
        </p:spPr>
        <p:txBody>
          <a:bodyPr>
            <a:normAutofit/>
          </a:bodyPr>
          <a:lstStyle/>
          <a:p>
            <a:pPr marL="0" indent="0" algn="r">
              <a:lnSpc>
                <a:spcPct val="150000"/>
              </a:lnSpc>
              <a:spcBef>
                <a:spcPts val="0"/>
              </a:spcBef>
              <a:buFont typeface="Arial" panose="020B0604020202020204" pitchFamily="34" charset="0"/>
              <a:buNone/>
            </a:pPr>
            <a:r>
              <a:rPr lang="hu-HU" sz="2100" dirty="0">
                <a:solidFill>
                  <a:srgbClr val="000000"/>
                </a:solidFill>
                <a:latin typeface="PT Sans" panose="020B0503020203020204" pitchFamily="34" charset="-18"/>
              </a:rPr>
              <a:t> </a:t>
            </a:r>
            <a:endParaRPr lang="hu-HU" sz="2100" dirty="0">
              <a:effectLst/>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842770C2-93CD-57CB-0B68-F9210ABA9FE9}"/>
              </a:ext>
            </a:extLst>
          </p:cNvPr>
          <p:cNvSpPr>
            <a:spLocks noGrp="1"/>
          </p:cNvSpPr>
          <p:nvPr>
            <p:ph type="sldNum" sz="quarter" idx="12"/>
          </p:nvPr>
        </p:nvSpPr>
        <p:spPr/>
        <p:txBody>
          <a:bodyPr/>
          <a:lstStyle/>
          <a:p>
            <a:fld id="{0739D787-FDB3-4BA9-82F1-8411BA5940C1}" type="slidenum">
              <a:rPr lang="hu-HU" smtClean="0"/>
              <a:t>21</a:t>
            </a:fld>
            <a:endParaRPr lang="hu-HU"/>
          </a:p>
        </p:txBody>
      </p:sp>
      <p:pic>
        <p:nvPicPr>
          <p:cNvPr id="6" name="Kép 5" descr="A képen festmény, Emberi arc, portré, ruházat látható&#10;&#10;Automatikusan generált leírás">
            <a:extLst>
              <a:ext uri="{FF2B5EF4-FFF2-40B4-BE49-F238E27FC236}">
                <a16:creationId xmlns:a16="http://schemas.microsoft.com/office/drawing/2014/main" id="{A2DF7FFE-0F62-F697-6866-19726617F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989" y="458127"/>
            <a:ext cx="4531360" cy="5941746"/>
          </a:xfrm>
          <a:prstGeom prst="rect">
            <a:avLst/>
          </a:prstGeom>
        </p:spPr>
      </p:pic>
      <p:sp>
        <p:nvSpPr>
          <p:cNvPr id="7" name="Szövegdoboz 6">
            <a:extLst>
              <a:ext uri="{FF2B5EF4-FFF2-40B4-BE49-F238E27FC236}">
                <a16:creationId xmlns:a16="http://schemas.microsoft.com/office/drawing/2014/main" id="{E0A87A66-5739-521A-5FBB-6B00997FBE13}"/>
              </a:ext>
            </a:extLst>
          </p:cNvPr>
          <p:cNvSpPr txBox="1"/>
          <p:nvPr/>
        </p:nvSpPr>
        <p:spPr>
          <a:xfrm>
            <a:off x="366651" y="520503"/>
            <a:ext cx="6585692" cy="5865965"/>
          </a:xfrm>
          <a:prstGeom prst="rect">
            <a:avLst/>
          </a:prstGeom>
          <a:noFill/>
        </p:spPr>
        <p:txBody>
          <a:bodyPr wrap="square">
            <a:spAutoFit/>
          </a:bodyPr>
          <a:lstStyle/>
          <a:p>
            <a:pPr>
              <a:lnSpc>
                <a:spcPct val="150000"/>
              </a:lnSpc>
            </a:pPr>
            <a:r>
              <a:rPr lang="hu-HU" sz="1800" kern="0" dirty="0">
                <a:solidFill>
                  <a:srgbClr val="000000"/>
                </a:solidFill>
                <a:effectLst/>
                <a:latin typeface="PT Sans" panose="020B0503020203020204" pitchFamily="34" charset="-18"/>
                <a:ea typeface="Aptos" panose="020B0004020202020204" pitchFamily="34" charset="0"/>
              </a:rPr>
              <a:t>„Megadatott néki, hogy </a:t>
            </a:r>
            <a:r>
              <a:rPr lang="hu-HU" sz="1800" b="1" kern="0" dirty="0">
                <a:solidFill>
                  <a:srgbClr val="000000"/>
                </a:solidFill>
                <a:effectLst/>
                <a:latin typeface="PT Sans" panose="020B0503020203020204" pitchFamily="34" charset="-18"/>
                <a:ea typeface="Aptos" panose="020B0004020202020204" pitchFamily="34" charset="0"/>
              </a:rPr>
              <a:t>azzá legyen, amivé akar</a:t>
            </a:r>
            <a:r>
              <a:rPr lang="hu-HU" sz="1800" kern="0" dirty="0">
                <a:solidFill>
                  <a:srgbClr val="000000"/>
                </a:solidFill>
                <a:effectLst/>
                <a:latin typeface="PT Sans" panose="020B0503020203020204" pitchFamily="34" charset="-18"/>
                <a:ea typeface="Aptos" panose="020B0004020202020204" pitchFamily="34" charset="0"/>
              </a:rPr>
              <a:t>. Az állatok amint megszülettek, már magukkal hozzák leendő tulajdonságaikat. A lemagasabb szellemek kezdettől fogva már olyanok voltak, amilyenek lesznek az örökkévalóságon keresztül. A születő emberbe azonban az Atya belerejtett mindenféle magot, az élet minden csíráját. Ki mit ápol, az növekszik fel, az hozza meg gyümölcsét benne. Ha vegetatív dolgokat, </a:t>
            </a:r>
            <a:r>
              <a:rPr lang="hu-HU" sz="1800" b="1" kern="0" dirty="0">
                <a:solidFill>
                  <a:srgbClr val="000000"/>
                </a:solidFill>
                <a:effectLst/>
                <a:latin typeface="PT Sans" panose="020B0503020203020204" pitchFamily="34" charset="-18"/>
                <a:ea typeface="Aptos" panose="020B0004020202020204" pitchFamily="34" charset="0"/>
              </a:rPr>
              <a:t>növénnyé</a:t>
            </a:r>
            <a:r>
              <a:rPr lang="hu-HU" sz="1800" kern="0" dirty="0">
                <a:solidFill>
                  <a:srgbClr val="000000"/>
                </a:solidFill>
                <a:effectLst/>
                <a:latin typeface="PT Sans" panose="020B0503020203020204" pitchFamily="34" charset="-18"/>
                <a:ea typeface="Aptos" panose="020B0004020202020204" pitchFamily="34" charset="0"/>
              </a:rPr>
              <a:t> lesz, ha az érzékieket, </a:t>
            </a:r>
            <a:r>
              <a:rPr lang="hu-HU" sz="1800" b="1" kern="0" dirty="0">
                <a:solidFill>
                  <a:srgbClr val="000000"/>
                </a:solidFill>
                <a:effectLst/>
                <a:latin typeface="PT Sans" panose="020B0503020203020204" pitchFamily="34" charset="-18"/>
                <a:ea typeface="Aptos" panose="020B0004020202020204" pitchFamily="34" charset="0"/>
              </a:rPr>
              <a:t>állattá</a:t>
            </a:r>
            <a:r>
              <a:rPr lang="hu-HU" sz="1800" kern="0" dirty="0">
                <a:solidFill>
                  <a:srgbClr val="000000"/>
                </a:solidFill>
                <a:effectLst/>
                <a:latin typeface="PT Sans" panose="020B0503020203020204" pitchFamily="34" charset="-18"/>
                <a:ea typeface="Aptos" panose="020B0004020202020204" pitchFamily="34" charset="0"/>
              </a:rPr>
              <a:t>, ha az ész dolgait, égi lény, ha szellem dolgait, </a:t>
            </a:r>
            <a:r>
              <a:rPr lang="hu-HU" sz="1800" b="1" kern="0" dirty="0">
                <a:solidFill>
                  <a:srgbClr val="000000"/>
                </a:solidFill>
                <a:effectLst/>
                <a:latin typeface="PT Sans" panose="020B0503020203020204" pitchFamily="34" charset="-18"/>
                <a:ea typeface="Aptos" panose="020B0004020202020204" pitchFamily="34" charset="0"/>
              </a:rPr>
              <a:t>angyal lesz és Isten fia</a:t>
            </a:r>
            <a:r>
              <a:rPr lang="hu-HU" sz="1800" kern="0" dirty="0">
                <a:solidFill>
                  <a:srgbClr val="000000"/>
                </a:solidFill>
                <a:effectLst/>
                <a:latin typeface="PT Sans" panose="020B0503020203020204" pitchFamily="34" charset="-18"/>
                <a:ea typeface="Aptos" panose="020B0004020202020204" pitchFamily="34" charset="0"/>
              </a:rPr>
              <a:t>. Ha pedig semmilyen teremtett lény sorsával be nem érve, önmaga centrumába vonul vissza, és szelleme eggyé válik az Istennel […]. Ki ne csodálná eme színpompánkat [ezt a kaméleont]! Vagy mi mást lehet inkább csodálni? […] ennek a bőrét váltogató, </a:t>
            </a:r>
            <a:r>
              <a:rPr lang="hu-HU" sz="1800" b="1" kern="0" dirty="0">
                <a:solidFill>
                  <a:srgbClr val="000000"/>
                </a:solidFill>
                <a:effectLst/>
                <a:latin typeface="PT Sans" panose="020B0503020203020204" pitchFamily="34" charset="-18"/>
                <a:ea typeface="Aptos" panose="020B0004020202020204" pitchFamily="34" charset="0"/>
              </a:rPr>
              <a:t>önmagát átformáló természetnek</a:t>
            </a:r>
            <a:r>
              <a:rPr lang="hu-HU" sz="1800" kern="0" dirty="0">
                <a:solidFill>
                  <a:srgbClr val="000000"/>
                </a:solidFill>
                <a:effectLst/>
                <a:latin typeface="PT Sans" panose="020B0503020203020204" pitchFamily="34" charset="-18"/>
                <a:ea typeface="Aptos" panose="020B0004020202020204" pitchFamily="34" charset="0"/>
              </a:rPr>
              <a:t> a misztériumokban Próteusz a megfelelője.” </a:t>
            </a:r>
            <a:endParaRPr lang="hu-HU" dirty="0"/>
          </a:p>
        </p:txBody>
      </p:sp>
    </p:spTree>
    <p:extLst>
      <p:ext uri="{BB962C8B-B14F-4D97-AF65-F5344CB8AC3E}">
        <p14:creationId xmlns:p14="http://schemas.microsoft.com/office/powerpoint/2010/main" val="1133516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6419850" y="458929"/>
            <a:ext cx="5223509" cy="6200971"/>
          </a:xfrm>
        </p:spPr>
        <p:txBody>
          <a:bodyPr>
            <a:normAutofit fontScale="85000" lnSpcReduction="20000"/>
          </a:bodyPr>
          <a:lstStyle/>
          <a:p>
            <a:pPr marL="0" indent="0" algn="just">
              <a:lnSpc>
                <a:spcPct val="150000"/>
              </a:lnSpc>
              <a:spcBef>
                <a:spcPts val="0"/>
              </a:spcBef>
              <a:buFont typeface="Arial" panose="020B0604020202020204" pitchFamily="34" charset="0"/>
              <a:buNone/>
            </a:pPr>
            <a:r>
              <a:rPr lang="hu-HU" sz="2300" kern="0" dirty="0">
                <a:solidFill>
                  <a:srgbClr val="000000"/>
                </a:solidFill>
                <a:effectLst/>
                <a:latin typeface="PT Sans" panose="020B0503020203020204" pitchFamily="34" charset="-18"/>
                <a:ea typeface="Aptos" panose="020B0004020202020204" pitchFamily="34" charset="0"/>
              </a:rPr>
              <a:t>„nem a kéreg teszi a fát, hanem a tompa, semmit fel nem fogó természet, nem a bőr teszi a barmot, hanem az állati, csak érzékiekben élő lélek, […] és az angyalt sem a test hiánya, hanem a szellemi értelem. Ha olyan embert látsz, aki csak a hasának él, […] cserjét látsz, nem embert! „</a:t>
            </a:r>
          </a:p>
          <a:p>
            <a:pPr marL="0" indent="0" algn="just">
              <a:lnSpc>
                <a:spcPct val="150000"/>
              </a:lnSpc>
              <a:spcBef>
                <a:spcPts val="0"/>
              </a:spcBef>
              <a:buNone/>
            </a:pPr>
            <a:r>
              <a:rPr lang="hu-HU" sz="2300" dirty="0">
                <a:solidFill>
                  <a:srgbClr val="000000"/>
                </a:solidFill>
                <a:latin typeface="PT Sans" panose="020B0503020203020204" pitchFamily="34" charset="-18"/>
              </a:rPr>
              <a:t>„</a:t>
            </a:r>
            <a:r>
              <a:rPr lang="pt-BR" sz="2300" dirty="0">
                <a:solidFill>
                  <a:srgbClr val="000000"/>
                </a:solidFill>
                <a:latin typeface="PT Sans" panose="020B0503020203020204" pitchFamily="34" charset="-18"/>
              </a:rPr>
              <a:t>Hát ki nem csodálja az embert, </a:t>
            </a:r>
            <a:r>
              <a:rPr lang="hu-HU" sz="2300" kern="0" dirty="0">
                <a:solidFill>
                  <a:srgbClr val="000000"/>
                </a:solidFill>
                <a:latin typeface="PT Sans" panose="020B0503020203020204" pitchFamily="34" charset="-18"/>
                <a:ea typeface="Aptos" panose="020B0004020202020204" pitchFamily="34" charset="0"/>
              </a:rPr>
              <a:t>[…] </a:t>
            </a:r>
            <a:r>
              <a:rPr lang="pt-BR" sz="2300" dirty="0">
                <a:solidFill>
                  <a:srgbClr val="000000"/>
                </a:solidFill>
                <a:latin typeface="PT Sans" panose="020B0503020203020204" pitchFamily="34" charset="-18"/>
              </a:rPr>
              <a:t>mivel önmagát minden test képére, minden teremtmény természetére átalakítja, megmunkálja és átformálja. </a:t>
            </a:r>
            <a:r>
              <a:rPr lang="hu-HU" sz="2300" kern="0" dirty="0">
                <a:solidFill>
                  <a:srgbClr val="000000"/>
                </a:solidFill>
                <a:latin typeface="PT Sans" panose="020B0503020203020204" pitchFamily="34" charset="-18"/>
                <a:ea typeface="Aptos" panose="020B0004020202020204" pitchFamily="34" charset="0"/>
              </a:rPr>
              <a:t>[…] </a:t>
            </a:r>
            <a:r>
              <a:rPr lang="pt-BR" sz="2300" dirty="0">
                <a:solidFill>
                  <a:srgbClr val="000000"/>
                </a:solidFill>
                <a:latin typeface="PT Sans" panose="020B0503020203020204" pitchFamily="34" charset="-18"/>
              </a:rPr>
              <a:t>nincs az embernek semmilyen sajátos vele született képe, hanem számos külsőleges szerzett képe van. </a:t>
            </a:r>
            <a:r>
              <a:rPr lang="hu-HU" sz="2300" dirty="0">
                <a:solidFill>
                  <a:srgbClr val="000000"/>
                </a:solidFill>
                <a:latin typeface="PT Sans" panose="020B0503020203020204" pitchFamily="34" charset="-18"/>
              </a:rPr>
              <a:t>” </a:t>
            </a:r>
          </a:p>
          <a:p>
            <a:pPr marL="0" indent="0" algn="r">
              <a:lnSpc>
                <a:spcPct val="150000"/>
              </a:lnSpc>
              <a:spcBef>
                <a:spcPts val="0"/>
              </a:spcBef>
              <a:buFont typeface="Arial" panose="020B0604020202020204" pitchFamily="34" charset="0"/>
              <a:buNone/>
            </a:pPr>
            <a:r>
              <a:rPr lang="hu-HU" sz="2100" dirty="0">
                <a:solidFill>
                  <a:srgbClr val="000000"/>
                </a:solidFill>
                <a:latin typeface="PT Sans" panose="020B0503020203020204" pitchFamily="34" charset="-18"/>
              </a:rPr>
              <a:t> </a:t>
            </a:r>
            <a:endParaRPr lang="hu-HU" sz="2100" dirty="0">
              <a:effectLst/>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842770C2-93CD-57CB-0B68-F9210ABA9FE9}"/>
              </a:ext>
            </a:extLst>
          </p:cNvPr>
          <p:cNvSpPr>
            <a:spLocks noGrp="1"/>
          </p:cNvSpPr>
          <p:nvPr>
            <p:ph type="sldNum" sz="quarter" idx="12"/>
          </p:nvPr>
        </p:nvSpPr>
        <p:spPr/>
        <p:txBody>
          <a:bodyPr/>
          <a:lstStyle/>
          <a:p>
            <a:fld id="{0739D787-FDB3-4BA9-82F1-8411BA5940C1}" type="slidenum">
              <a:rPr lang="hu-HU" smtClean="0"/>
              <a:t>22</a:t>
            </a:fld>
            <a:endParaRPr lang="hu-HU"/>
          </a:p>
        </p:txBody>
      </p:sp>
      <p:pic>
        <p:nvPicPr>
          <p:cNvPr id="7" name="Kép 6" descr="A képen Tárgyi lelet, bronz, fém, érme látható&#10;&#10;Automatikusan generált leírás">
            <a:extLst>
              <a:ext uri="{FF2B5EF4-FFF2-40B4-BE49-F238E27FC236}">
                <a16:creationId xmlns:a16="http://schemas.microsoft.com/office/drawing/2014/main" id="{BF18EDF7-52CE-4335-DF12-058C87776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401779"/>
            <a:ext cx="5445315" cy="5835846"/>
          </a:xfrm>
          <a:prstGeom prst="rect">
            <a:avLst/>
          </a:prstGeom>
        </p:spPr>
      </p:pic>
    </p:spTree>
    <p:extLst>
      <p:ext uri="{BB962C8B-B14F-4D97-AF65-F5344CB8AC3E}">
        <p14:creationId xmlns:p14="http://schemas.microsoft.com/office/powerpoint/2010/main" val="3263206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4"/>
            <a:ext cx="6737532" cy="5880295"/>
          </a:xfrm>
        </p:spPr>
        <p:txBody>
          <a:bodyPr>
            <a:normAutofit lnSpcReduction="10000"/>
          </a:bodyPr>
          <a:lstStyle/>
          <a:p>
            <a:pPr marL="0" indent="0" algn="ctr">
              <a:lnSpc>
                <a:spcPct val="150000"/>
              </a:lnSpc>
              <a:spcBef>
                <a:spcPts val="0"/>
              </a:spcBef>
              <a:buNone/>
            </a:pPr>
            <a:r>
              <a:rPr lang="hu-HU" sz="1800" b="1" dirty="0">
                <a:solidFill>
                  <a:srgbClr val="000000"/>
                </a:solidFill>
                <a:latin typeface="PT Sans" panose="020B0503020203020204" pitchFamily="34" charset="-18"/>
                <a:cs typeface="Times New Roman" panose="02020603050405020304" pitchFamily="18" charset="0"/>
              </a:rPr>
              <a:t>A szabadság mértéktartóbb fogalma a Bibliában </a:t>
            </a:r>
            <a:r>
              <a:rPr lang="hu-HU" sz="1800" dirty="0">
                <a:solidFill>
                  <a:srgbClr val="000000"/>
                </a:solidFill>
                <a:latin typeface="PT Sans" panose="020B0503020203020204" pitchFamily="34" charset="-18"/>
                <a:cs typeface="Times New Roman" panose="02020603050405020304" pitchFamily="18" charset="0"/>
              </a:rPr>
              <a:t>(Kr. e. 2. sz)</a:t>
            </a:r>
          </a:p>
          <a:p>
            <a:pPr marL="0" indent="0" algn="just">
              <a:lnSpc>
                <a:spcPct val="150000"/>
              </a:lnSpc>
              <a:spcBef>
                <a:spcPts val="0"/>
              </a:spcBef>
              <a:buNone/>
            </a:pPr>
            <a:endParaRPr lang="hu-HU" sz="1800" dirty="0">
              <a:solidFill>
                <a:srgbClr val="000000"/>
              </a:solidFill>
              <a:latin typeface="PT Sans" panose="020B0503020203020204" pitchFamily="34" charset="-18"/>
              <a:cs typeface="Times New Roman" panose="02020603050405020304" pitchFamily="18" charset="0"/>
            </a:endParaRPr>
          </a:p>
          <a:p>
            <a:pPr marL="0" indent="0" algn="just">
              <a:lnSpc>
                <a:spcPct val="150000"/>
              </a:lnSpc>
              <a:spcBef>
                <a:spcPts val="0"/>
              </a:spcBef>
              <a:buNone/>
            </a:pPr>
            <a:r>
              <a:rPr lang="hu-HU" sz="1800" dirty="0">
                <a:solidFill>
                  <a:srgbClr val="000000"/>
                </a:solidFill>
                <a:latin typeface="PT Sans" panose="020B0503020203020204" pitchFamily="34" charset="-18"/>
                <a:cs typeface="Times New Roman" panose="02020603050405020304" pitchFamily="18" charset="0"/>
              </a:rPr>
              <a:t>„Ne mondd: </a:t>
            </a:r>
            <a:r>
              <a:rPr lang="hu-HU" sz="1800" dirty="0">
                <a:effectLst/>
                <a:latin typeface="Times New Roman" panose="02020603050405020304" pitchFamily="18" charset="0"/>
                <a:ea typeface="Times New Roman" panose="02020603050405020304" pitchFamily="18" charset="0"/>
              </a:rPr>
              <a:t>»</a:t>
            </a:r>
            <a:r>
              <a:rPr lang="hu-HU" sz="1800" dirty="0">
                <a:solidFill>
                  <a:srgbClr val="000000"/>
                </a:solidFill>
                <a:latin typeface="PT Sans" panose="020B0503020203020204" pitchFamily="34" charset="-18"/>
                <a:cs typeface="Times New Roman" panose="02020603050405020304" pitchFamily="18" charset="0"/>
              </a:rPr>
              <a:t>A bűnöm az Úrtól származik</a:t>
            </a:r>
            <a:r>
              <a:rPr lang="hu-HU" sz="1800" dirty="0">
                <a:effectLst/>
                <a:latin typeface="Times New Roman" panose="02020603050405020304" pitchFamily="18" charset="0"/>
                <a:ea typeface="Times New Roman" panose="02020603050405020304" pitchFamily="18" charset="0"/>
              </a:rPr>
              <a:t>«</a:t>
            </a:r>
            <a:r>
              <a:rPr lang="hu-HU" sz="1800" dirty="0">
                <a:solidFill>
                  <a:srgbClr val="000000"/>
                </a:solidFill>
                <a:latin typeface="PT Sans" panose="020B0503020203020204" pitchFamily="34" charset="-18"/>
                <a:cs typeface="Times New Roman" panose="02020603050405020304" pitchFamily="18" charset="0"/>
              </a:rPr>
              <a:t>, mert ő nem hoz létre semmit, amit gyűlöl. Ne mondd: </a:t>
            </a:r>
            <a:r>
              <a:rPr lang="hu-HU" sz="1800" dirty="0">
                <a:effectLst/>
                <a:latin typeface="Times New Roman" panose="02020603050405020304" pitchFamily="18" charset="0"/>
                <a:ea typeface="Times New Roman" panose="02020603050405020304" pitchFamily="18" charset="0"/>
              </a:rPr>
              <a:t>»</a:t>
            </a:r>
            <a:r>
              <a:rPr lang="hu-HU" sz="1800" dirty="0">
                <a:solidFill>
                  <a:srgbClr val="000000"/>
                </a:solidFill>
                <a:latin typeface="PT Sans" panose="020B0503020203020204" pitchFamily="34" charset="-18"/>
                <a:cs typeface="Times New Roman" panose="02020603050405020304" pitchFamily="18" charset="0"/>
              </a:rPr>
              <a:t>Bukásomat neki köszönhetem</a:t>
            </a:r>
            <a:r>
              <a:rPr lang="hu-HU" sz="1800" dirty="0">
                <a:effectLst/>
                <a:latin typeface="Times New Roman" panose="02020603050405020304" pitchFamily="18" charset="0"/>
                <a:ea typeface="Times New Roman" panose="02020603050405020304" pitchFamily="18" charset="0"/>
              </a:rPr>
              <a:t>«,</a:t>
            </a:r>
            <a:r>
              <a:rPr lang="hu-HU" sz="1800" dirty="0">
                <a:solidFill>
                  <a:srgbClr val="000000"/>
                </a:solidFill>
                <a:latin typeface="PT Sans" panose="020B0503020203020204" pitchFamily="34" charset="-18"/>
                <a:cs typeface="Times New Roman" panose="02020603050405020304" pitchFamily="18" charset="0"/>
              </a:rPr>
              <a:t> mert gonosz emberre neki nincs szüksége. Az Úr gyűlöl mindent, ami rossz, s azok sem szeretik, akik őt tisztelik. Ő teremtette a kezdet kezdetén az embert, és saját döntése hatalmába adta. </a:t>
            </a:r>
            <a:r>
              <a:rPr lang="hu-HU" sz="1800" b="1" dirty="0">
                <a:solidFill>
                  <a:srgbClr val="000000"/>
                </a:solidFill>
                <a:latin typeface="PT Sans" panose="020B0503020203020204" pitchFamily="34" charset="-18"/>
                <a:cs typeface="Times New Roman" panose="02020603050405020304" pitchFamily="18" charset="0"/>
              </a:rPr>
              <a:t>Módodban áll, hogy megtartsd a parancsokat</a:t>
            </a:r>
            <a:r>
              <a:rPr lang="hu-HU" sz="1800" dirty="0">
                <a:solidFill>
                  <a:srgbClr val="000000"/>
                </a:solidFill>
                <a:latin typeface="PT Sans" panose="020B0503020203020204" pitchFamily="34" charset="-18"/>
                <a:cs typeface="Times New Roman" panose="02020603050405020304" pitchFamily="18" charset="0"/>
              </a:rPr>
              <a:t>, hogy hűséges légy, megvan a hatalmad. </a:t>
            </a:r>
            <a:r>
              <a:rPr lang="hu-HU" sz="1800" dirty="0" err="1">
                <a:solidFill>
                  <a:srgbClr val="000000"/>
                </a:solidFill>
                <a:latin typeface="PT Sans" panose="020B0503020203020204" pitchFamily="34" charset="-18"/>
                <a:cs typeface="Times New Roman" panose="02020603050405020304" pitchFamily="18" charset="0"/>
              </a:rPr>
              <a:t>Eléd</a:t>
            </a:r>
            <a:r>
              <a:rPr lang="hu-HU" sz="1800" dirty="0">
                <a:solidFill>
                  <a:srgbClr val="000000"/>
                </a:solidFill>
                <a:latin typeface="PT Sans" panose="020B0503020203020204" pitchFamily="34" charset="-18"/>
                <a:cs typeface="Times New Roman" panose="02020603050405020304" pitchFamily="18" charset="0"/>
              </a:rPr>
              <a:t> öntötte a tüzet és a vizet, amire </a:t>
            </a:r>
            <a:r>
              <a:rPr lang="hu-HU" sz="1800" dirty="0" err="1">
                <a:solidFill>
                  <a:srgbClr val="000000"/>
                </a:solidFill>
                <a:latin typeface="PT Sans" panose="020B0503020203020204" pitchFamily="34" charset="-18"/>
                <a:cs typeface="Times New Roman" panose="02020603050405020304" pitchFamily="18" charset="0"/>
              </a:rPr>
              <a:t>vágyol</a:t>
            </a:r>
            <a:r>
              <a:rPr lang="hu-HU" sz="1800" dirty="0">
                <a:solidFill>
                  <a:srgbClr val="000000"/>
                </a:solidFill>
                <a:latin typeface="PT Sans" panose="020B0503020203020204" pitchFamily="34" charset="-18"/>
                <a:cs typeface="Times New Roman" panose="02020603050405020304" pitchFamily="18" charset="0"/>
              </a:rPr>
              <a:t>, az után nyújtsd a kezed. </a:t>
            </a:r>
            <a:r>
              <a:rPr lang="hu-HU" sz="1800" b="1" dirty="0">
                <a:solidFill>
                  <a:srgbClr val="000000"/>
                </a:solidFill>
                <a:latin typeface="PT Sans" panose="020B0503020203020204" pitchFamily="34" charset="-18"/>
                <a:cs typeface="Times New Roman" panose="02020603050405020304" pitchFamily="18" charset="0"/>
              </a:rPr>
              <a:t>Az ember előtt ott az élet és a halál</a:t>
            </a:r>
            <a:r>
              <a:rPr lang="hu-HU" sz="1800" dirty="0">
                <a:solidFill>
                  <a:srgbClr val="000000"/>
                </a:solidFill>
                <a:latin typeface="PT Sans" panose="020B0503020203020204" pitchFamily="34" charset="-18"/>
                <a:cs typeface="Times New Roman" panose="02020603050405020304" pitchFamily="18" charset="0"/>
              </a:rPr>
              <a:t>, megadatik neki, amit </a:t>
            </a:r>
            <a:r>
              <a:rPr lang="hu-HU" sz="1800" b="1" dirty="0">
                <a:solidFill>
                  <a:srgbClr val="000000"/>
                </a:solidFill>
                <a:latin typeface="PT Sans" panose="020B0503020203020204" pitchFamily="34" charset="-18"/>
                <a:cs typeface="Times New Roman" panose="02020603050405020304" pitchFamily="18" charset="0"/>
              </a:rPr>
              <a:t>választ</a:t>
            </a:r>
            <a:r>
              <a:rPr lang="hu-HU" sz="1800" dirty="0">
                <a:solidFill>
                  <a:srgbClr val="000000"/>
                </a:solidFill>
                <a:latin typeface="PT Sans" panose="020B0503020203020204" pitchFamily="34" charset="-18"/>
                <a:cs typeface="Times New Roman" panose="02020603050405020304" pitchFamily="18" charset="0"/>
              </a:rPr>
              <a:t> magának. Mert igen gazdag az Isten bölcsessége, erős a hatalma, s mindig lát mindent. Szeme azokon van, akik őt tisztelik, ismeri az ember minden egyes tettét. Senkinek sem adott parancsot a rosszra, sem pedig engedélyt arra, hogy vétkezzék. ”  (Sir 15, 11-20) </a:t>
            </a:r>
            <a:endParaRPr lang="hu-HU" sz="2200" dirty="0">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A0D1859E-118B-B959-1179-29B657280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760" y="509000"/>
            <a:ext cx="4124259" cy="5891799"/>
          </a:xfrm>
          <a:prstGeom prst="rect">
            <a:avLst/>
          </a:prstGeom>
          <a:noFill/>
          <a:extLst>
            <a:ext uri="{909E8E84-426E-40DD-AFC4-6F175D3DCCD1}">
              <a14:hiddenFill xmlns:a14="http://schemas.microsoft.com/office/drawing/2010/main">
                <a:solidFill>
                  <a:srgbClr val="FFFFFF"/>
                </a:solidFill>
              </a14:hiddenFill>
            </a:ext>
          </a:extLst>
        </p:spPr>
      </p:pic>
      <p:sp>
        <p:nvSpPr>
          <p:cNvPr id="2" name="Dia számának helye 1">
            <a:extLst>
              <a:ext uri="{FF2B5EF4-FFF2-40B4-BE49-F238E27FC236}">
                <a16:creationId xmlns:a16="http://schemas.microsoft.com/office/drawing/2014/main" id="{5DA88DC1-51DD-2B6B-2F97-AEA24F1AA4EB}"/>
              </a:ext>
            </a:extLst>
          </p:cNvPr>
          <p:cNvSpPr>
            <a:spLocks noGrp="1"/>
          </p:cNvSpPr>
          <p:nvPr>
            <p:ph type="sldNum" sz="quarter" idx="12"/>
          </p:nvPr>
        </p:nvSpPr>
        <p:spPr/>
        <p:txBody>
          <a:bodyPr/>
          <a:lstStyle/>
          <a:p>
            <a:fld id="{0739D787-FDB3-4BA9-82F1-8411BA5940C1}" type="slidenum">
              <a:rPr lang="hu-HU" smtClean="0"/>
              <a:t>23</a:t>
            </a:fld>
            <a:endParaRPr lang="hu-HU"/>
          </a:p>
        </p:txBody>
      </p:sp>
    </p:spTree>
    <p:extLst>
      <p:ext uri="{BB962C8B-B14F-4D97-AF65-F5344CB8AC3E}">
        <p14:creationId xmlns:p14="http://schemas.microsoft.com/office/powerpoint/2010/main" val="3023710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1" y="520503"/>
            <a:ext cx="6252209" cy="6200971"/>
          </a:xfrm>
        </p:spPr>
        <p:txBody>
          <a:bodyPr>
            <a:normAutofit fontScale="92500" lnSpcReduction="10000"/>
          </a:bodyPr>
          <a:lstStyle/>
          <a:p>
            <a:pPr marL="0" indent="0" algn="just">
              <a:lnSpc>
                <a:spcPct val="150000"/>
              </a:lnSpc>
              <a:spcBef>
                <a:spcPts val="0"/>
              </a:spcBef>
              <a:buFont typeface="Arial" panose="020B0604020202020204" pitchFamily="34" charset="0"/>
              <a:buNone/>
            </a:pPr>
            <a:r>
              <a:rPr lang="hu-HU" sz="1900" b="1" kern="0" dirty="0">
                <a:solidFill>
                  <a:srgbClr val="000000"/>
                </a:solidFill>
                <a:effectLst/>
                <a:latin typeface="PT Sans" panose="020B0503020203020204" pitchFamily="34" charset="-18"/>
                <a:ea typeface="Aptos" panose="020B0004020202020204" pitchFamily="34" charset="0"/>
              </a:rPr>
              <a:t>„De mire való mindez</a:t>
            </a:r>
            <a:r>
              <a:rPr lang="hu-HU" sz="1900" kern="0" dirty="0">
                <a:solidFill>
                  <a:srgbClr val="000000"/>
                </a:solidFill>
                <a:effectLst/>
                <a:latin typeface="PT Sans" panose="020B0503020203020204" pitchFamily="34" charset="-18"/>
                <a:ea typeface="Aptos" panose="020B0004020202020204" pitchFamily="34" charset="0"/>
              </a:rPr>
              <a:t>? Hogy megértsük, minthogy úgy születtünk, hogy azzá legyünk, ami lenni akarunk, legfőbb gondunk az legyen, </a:t>
            </a:r>
            <a:r>
              <a:rPr lang="hu-HU" sz="1900" b="1" kern="0" dirty="0">
                <a:solidFill>
                  <a:srgbClr val="000000"/>
                </a:solidFill>
                <a:effectLst/>
                <a:latin typeface="PT Sans" panose="020B0503020203020204" pitchFamily="34" charset="-18"/>
                <a:ea typeface="Aptos" panose="020B0004020202020204" pitchFamily="34" charset="0"/>
              </a:rPr>
              <a:t>ne […] éljünk vissza </a:t>
            </a:r>
            <a:r>
              <a:rPr lang="hu-HU" sz="1900" kern="0" dirty="0">
                <a:solidFill>
                  <a:srgbClr val="000000"/>
                </a:solidFill>
                <a:effectLst/>
                <a:latin typeface="PT Sans" panose="020B0503020203020204" pitchFamily="34" charset="-18"/>
                <a:ea typeface="Aptos" panose="020B0004020202020204" pitchFamily="34" charset="0"/>
              </a:rPr>
              <a:t>az Atya bőkezű kényeztetésével, </a:t>
            </a:r>
            <a:r>
              <a:rPr lang="hu-HU" sz="1900" b="1" kern="0" dirty="0">
                <a:solidFill>
                  <a:srgbClr val="000000"/>
                </a:solidFill>
                <a:effectLst/>
                <a:latin typeface="PT Sans" panose="020B0503020203020204" pitchFamily="34" charset="-18"/>
                <a:ea typeface="Aptos" panose="020B0004020202020204" pitchFamily="34" charset="0"/>
              </a:rPr>
              <a:t>a nekünk juttatott szabad akarattal. Ne fordítsuk azt üdvösből ártalmunkra</a:t>
            </a:r>
            <a:r>
              <a:rPr lang="hu-HU" sz="1900" kern="0" dirty="0">
                <a:solidFill>
                  <a:srgbClr val="000000"/>
                </a:solidFill>
                <a:effectLst/>
                <a:latin typeface="PT Sans" panose="020B0503020203020204" pitchFamily="34" charset="-18"/>
                <a:ea typeface="Aptos" panose="020B0004020202020204" pitchFamily="34" charset="0"/>
              </a:rPr>
              <a:t>! […] Vessük meg azt, ami földi, kedveljük a mennybolt tudományát, és egyáltalán mindazt mellőzve, ami a világra tartozik, a földöntúli királyi udvarba, a legfelségesebb istenség közelébe szálljunk repülve. Ott, mint a szent misztériumok hírül adják, a szeráfok, a kerubok és a trónusok angyalai foglalják el a legelső helyeket, mi pedig (feledve minden hátrálást, másodsort nem tűrve) velük versengünk </a:t>
            </a:r>
            <a:r>
              <a:rPr lang="hu-HU" sz="1900" b="1" kern="0" dirty="0">
                <a:solidFill>
                  <a:srgbClr val="000000"/>
                </a:solidFill>
                <a:effectLst/>
                <a:latin typeface="PT Sans" panose="020B0503020203020204" pitchFamily="34" charset="-18"/>
                <a:ea typeface="Aptos" panose="020B0004020202020204" pitchFamily="34" charset="0"/>
              </a:rPr>
              <a:t>méltóságukért</a:t>
            </a:r>
            <a:r>
              <a:rPr lang="hu-HU" sz="1900" kern="0" dirty="0">
                <a:solidFill>
                  <a:srgbClr val="000000"/>
                </a:solidFill>
                <a:effectLst/>
                <a:latin typeface="PT Sans" panose="020B0503020203020204" pitchFamily="34" charset="-18"/>
                <a:ea typeface="Aptos" panose="020B0004020202020204" pitchFamily="34" charset="0"/>
              </a:rPr>
              <a:t> és dicsőségükért. Ha csak akarjuk, </a:t>
            </a:r>
            <a:r>
              <a:rPr lang="hu-HU" sz="1900" b="1" kern="0" dirty="0">
                <a:solidFill>
                  <a:srgbClr val="000000"/>
                </a:solidFill>
                <a:effectLst/>
                <a:latin typeface="PT Sans" panose="020B0503020203020204" pitchFamily="34" charset="-18"/>
                <a:ea typeface="Aptos" panose="020B0004020202020204" pitchFamily="34" charset="0"/>
              </a:rPr>
              <a:t>náluk semmivel kisebbek nem leszünk</a:t>
            </a:r>
            <a:r>
              <a:rPr lang="hu-HU" sz="1900" kern="0" dirty="0">
                <a:solidFill>
                  <a:srgbClr val="000000"/>
                </a:solidFill>
                <a:effectLst/>
                <a:latin typeface="PT Sans" panose="020B0503020203020204" pitchFamily="34" charset="-18"/>
                <a:ea typeface="Aptos" panose="020B0004020202020204" pitchFamily="34" charset="0"/>
              </a:rPr>
              <a:t>.</a:t>
            </a:r>
            <a:r>
              <a:rPr lang="hu-HU" sz="1900" dirty="0">
                <a:solidFill>
                  <a:srgbClr val="000000"/>
                </a:solidFill>
                <a:latin typeface="PT Sans" panose="020B0503020203020204" pitchFamily="34" charset="-18"/>
              </a:rPr>
              <a:t>” </a:t>
            </a:r>
          </a:p>
          <a:p>
            <a:pPr marL="0" indent="0" algn="r">
              <a:lnSpc>
                <a:spcPct val="150000"/>
              </a:lnSpc>
              <a:spcBef>
                <a:spcPts val="0"/>
              </a:spcBef>
              <a:buFont typeface="Arial" panose="020B0604020202020204" pitchFamily="34" charset="0"/>
              <a:buNone/>
            </a:pPr>
            <a:r>
              <a:rPr lang="hu-HU" sz="1900" dirty="0">
                <a:solidFill>
                  <a:srgbClr val="000000"/>
                </a:solidFill>
                <a:latin typeface="PT Sans" panose="020B0503020203020204" pitchFamily="34" charset="-18"/>
              </a:rPr>
              <a:t> </a:t>
            </a:r>
            <a:endParaRPr lang="hu-HU" sz="1900" dirty="0">
              <a:effectLst/>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C4696E58-AB03-E18B-6B0D-54F9BBB3B7BE}"/>
              </a:ext>
            </a:extLst>
          </p:cNvPr>
          <p:cNvSpPr>
            <a:spLocks noGrp="1"/>
          </p:cNvSpPr>
          <p:nvPr>
            <p:ph type="sldNum" sz="quarter" idx="12"/>
          </p:nvPr>
        </p:nvSpPr>
        <p:spPr/>
        <p:txBody>
          <a:bodyPr/>
          <a:lstStyle/>
          <a:p>
            <a:fld id="{0739D787-FDB3-4BA9-82F1-8411BA5940C1}" type="slidenum">
              <a:rPr lang="hu-HU" smtClean="0"/>
              <a:t>24</a:t>
            </a:fld>
            <a:endParaRPr lang="hu-HU"/>
          </a:p>
        </p:txBody>
      </p:sp>
      <p:pic>
        <p:nvPicPr>
          <p:cNvPr id="7" name="Kép 6" descr="A képen festmény, Emberi arc, portré, nő látható&#10;&#10;Automatikusan generált leírás">
            <a:extLst>
              <a:ext uri="{FF2B5EF4-FFF2-40B4-BE49-F238E27FC236}">
                <a16:creationId xmlns:a16="http://schemas.microsoft.com/office/drawing/2014/main" id="{74E310CC-8A45-74DB-765E-98F6AC516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398" y="520504"/>
            <a:ext cx="4700263" cy="5816992"/>
          </a:xfrm>
          <a:prstGeom prst="rect">
            <a:avLst/>
          </a:prstGeom>
        </p:spPr>
      </p:pic>
    </p:spTree>
    <p:extLst>
      <p:ext uri="{BB962C8B-B14F-4D97-AF65-F5344CB8AC3E}">
        <p14:creationId xmlns:p14="http://schemas.microsoft.com/office/powerpoint/2010/main" val="1227234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4"/>
            <a:ext cx="6563360" cy="6088114"/>
          </a:xfrm>
        </p:spPr>
        <p:txBody>
          <a:bodyPr>
            <a:normAutofit fontScale="62500" lnSpcReduction="20000"/>
          </a:bodyPr>
          <a:lstStyle/>
          <a:p>
            <a:pPr marL="0" indent="0" algn="just">
              <a:lnSpc>
                <a:spcPct val="170000"/>
              </a:lnSpc>
              <a:spcBef>
                <a:spcPts val="0"/>
              </a:spcBef>
              <a:buFont typeface="Arial" panose="020B0604020202020204" pitchFamily="34" charset="0"/>
              <a:buNone/>
            </a:pPr>
            <a:r>
              <a:rPr lang="hu-HU" sz="2600" kern="0" dirty="0">
                <a:solidFill>
                  <a:srgbClr val="000000"/>
                </a:solidFill>
                <a:latin typeface="PT Sans" panose="020B0503020203020204" pitchFamily="34" charset="-18"/>
              </a:rPr>
              <a:t>„</a:t>
            </a:r>
            <a:r>
              <a:rPr lang="hu-HU" sz="2900" kern="0" dirty="0">
                <a:solidFill>
                  <a:srgbClr val="000000"/>
                </a:solidFill>
                <a:latin typeface="PT Sans" panose="020B0503020203020204" pitchFamily="34" charset="-18"/>
              </a:rPr>
              <a:t>Lássuk, ők milyen éltet élnek! Ha mi is úgy élünk […], máris beértük őket. Ég a szeráf szent tüzében; ragyog </a:t>
            </a:r>
            <a:r>
              <a:rPr lang="hu-HU" sz="2900" b="1" kern="0" dirty="0">
                <a:solidFill>
                  <a:srgbClr val="000000"/>
                </a:solidFill>
                <a:latin typeface="PT Sans" panose="020B0503020203020204" pitchFamily="34" charset="-18"/>
              </a:rPr>
              <a:t>a kerub értelme fényességében</a:t>
            </a:r>
            <a:r>
              <a:rPr lang="hu-HU" sz="2900" kern="0" dirty="0">
                <a:solidFill>
                  <a:srgbClr val="000000"/>
                </a:solidFill>
                <a:latin typeface="PT Sans" panose="020B0503020203020204" pitchFamily="34" charset="-18"/>
              </a:rPr>
              <a:t>; áll a trónus az ítélet erejében. Ha tehát mi a cselekvő életet választottuk, ha a földi gondot helyesen vizsgálódva vettük magunkra, akkor a trónusok szilárdságával erősítettünk. Ha a cselekvő élettől szabadon a teremtményben a teremtőt, a teremtőben a teremtményt szemléljük, ha a </a:t>
            </a:r>
            <a:r>
              <a:rPr lang="hu-HU" sz="2900" b="1" kern="0" dirty="0">
                <a:solidFill>
                  <a:srgbClr val="000000"/>
                </a:solidFill>
                <a:latin typeface="PT Sans" panose="020B0503020203020204" pitchFamily="34" charset="-18"/>
              </a:rPr>
              <a:t>kontempláció</a:t>
            </a:r>
            <a:r>
              <a:rPr lang="hu-HU" sz="2900" kern="0" dirty="0">
                <a:solidFill>
                  <a:srgbClr val="000000"/>
                </a:solidFill>
                <a:latin typeface="PT Sans" panose="020B0503020203020204" pitchFamily="34" charset="-18"/>
              </a:rPr>
              <a:t> nyugalmában töltjük időnket, egész valónk a kerubok fényében fog sugározni. Ha egyedül magáért az Alkotóért élünk szeretetben: az ő tüzétől, az emésztő tűztől valamint a szeráfok lángra gyulladunk.”</a:t>
            </a:r>
          </a:p>
          <a:p>
            <a:pPr marL="0" indent="0" algn="just">
              <a:lnSpc>
                <a:spcPct val="170000"/>
              </a:lnSpc>
              <a:buNone/>
            </a:pPr>
            <a:r>
              <a:rPr lang="hu-HU" sz="2900" kern="0" dirty="0">
                <a:solidFill>
                  <a:srgbClr val="000000"/>
                </a:solidFill>
                <a:latin typeface="PT Sans" panose="020B0503020203020204" pitchFamily="34" charset="-18"/>
              </a:rPr>
              <a:t>„De hogyan lehet akár ítélni, akár szeretni azt, amit nem ismerünk? […] tehát a </a:t>
            </a:r>
            <a:r>
              <a:rPr lang="hu-HU" sz="2900" b="1" kern="0" dirty="0">
                <a:solidFill>
                  <a:srgbClr val="000000"/>
                </a:solidFill>
                <a:latin typeface="PT Sans" panose="020B0503020203020204" pitchFamily="34" charset="-18"/>
              </a:rPr>
              <a:t>kerubok</a:t>
            </a:r>
            <a:r>
              <a:rPr lang="hu-HU" sz="2900" kern="0" dirty="0">
                <a:solidFill>
                  <a:srgbClr val="000000"/>
                </a:solidFill>
                <a:latin typeface="PT Sans" panose="020B0503020203020204" pitchFamily="34" charset="-18"/>
              </a:rPr>
              <a:t> élete szerint kell formálni életünket.”</a:t>
            </a:r>
            <a:endParaRPr lang="hu-HU" sz="2900" dirty="0">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C4696E58-AB03-E18B-6B0D-54F9BBB3B7BE}"/>
              </a:ext>
            </a:extLst>
          </p:cNvPr>
          <p:cNvSpPr>
            <a:spLocks noGrp="1"/>
          </p:cNvSpPr>
          <p:nvPr>
            <p:ph type="sldNum" sz="quarter" idx="12"/>
          </p:nvPr>
        </p:nvSpPr>
        <p:spPr/>
        <p:txBody>
          <a:bodyPr/>
          <a:lstStyle/>
          <a:p>
            <a:fld id="{0739D787-FDB3-4BA9-82F1-8411BA5940C1}" type="slidenum">
              <a:rPr lang="hu-HU" smtClean="0"/>
              <a:t>25</a:t>
            </a:fld>
            <a:endParaRPr lang="hu-HU"/>
          </a:p>
        </p:txBody>
      </p:sp>
      <p:pic>
        <p:nvPicPr>
          <p:cNvPr id="9" name="Kép 8" descr="A képen portré, vázlat, festmény, Emberi arc látható&#10;&#10;Automatikusan generált leírás">
            <a:extLst>
              <a:ext uri="{FF2B5EF4-FFF2-40B4-BE49-F238E27FC236}">
                <a16:creationId xmlns:a16="http://schemas.microsoft.com/office/drawing/2014/main" id="{D1626FED-6FC0-B19B-B668-D486E8460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554" y="518395"/>
            <a:ext cx="4212465" cy="5718421"/>
          </a:xfrm>
          <a:prstGeom prst="rect">
            <a:avLst/>
          </a:prstGeom>
        </p:spPr>
      </p:pic>
    </p:spTree>
    <p:extLst>
      <p:ext uri="{BB962C8B-B14F-4D97-AF65-F5344CB8AC3E}">
        <p14:creationId xmlns:p14="http://schemas.microsoft.com/office/powerpoint/2010/main" val="342254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15816" y="520504"/>
            <a:ext cx="11127545" cy="5880295"/>
          </a:xfrm>
        </p:spPr>
        <p:txBody>
          <a:bodyPr>
            <a:normAutofit/>
          </a:bodyPr>
          <a:lstStyle/>
          <a:p>
            <a:pPr marL="0" indent="0" algn="ctr">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Összegzés</a:t>
            </a:r>
            <a:r>
              <a:rPr lang="hu-HU" sz="1800" dirty="0">
                <a:solidFill>
                  <a:srgbClr val="000000"/>
                </a:solidFill>
                <a:latin typeface="PT Sans" panose="020B0503020203020204" pitchFamily="34" charset="-18"/>
                <a:ea typeface="Aptos" panose="020B0004020202020204" pitchFamily="34" charset="0"/>
              </a:rPr>
              <a:t> </a:t>
            </a:r>
          </a:p>
          <a:p>
            <a:pPr marL="179388" indent="-1793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1. Az újkor hajnalán </a:t>
            </a:r>
            <a:r>
              <a:rPr lang="hu-HU" sz="1800" b="1" dirty="0">
                <a:solidFill>
                  <a:srgbClr val="000000"/>
                </a:solidFill>
                <a:latin typeface="PT Sans" panose="020B0503020203020204" pitchFamily="34" charset="-18"/>
                <a:ea typeface="Aptos" panose="020B0004020202020204" pitchFamily="34" charset="0"/>
              </a:rPr>
              <a:t>Isten</a:t>
            </a:r>
            <a:r>
              <a:rPr lang="hu-HU" sz="1800" dirty="0">
                <a:solidFill>
                  <a:srgbClr val="000000"/>
                </a:solidFill>
                <a:latin typeface="PT Sans" panose="020B0503020203020204" pitchFamily="34" charset="-18"/>
                <a:ea typeface="Aptos" panose="020B0004020202020204" pitchFamily="34" charset="0"/>
              </a:rPr>
              <a:t> értelmével szemben, az </a:t>
            </a:r>
            <a:r>
              <a:rPr lang="hu-HU" sz="1800" b="1" dirty="0">
                <a:solidFill>
                  <a:srgbClr val="000000"/>
                </a:solidFill>
                <a:latin typeface="PT Sans" panose="020B0503020203020204" pitchFamily="34" charset="-18"/>
                <a:ea typeface="Aptos" panose="020B0004020202020204" pitchFamily="34" charset="0"/>
              </a:rPr>
              <a:t>akarata</a:t>
            </a:r>
            <a:r>
              <a:rPr lang="hu-HU" sz="1800" dirty="0">
                <a:solidFill>
                  <a:srgbClr val="000000"/>
                </a:solidFill>
                <a:latin typeface="PT Sans" panose="020B0503020203020204" pitchFamily="34" charset="-18"/>
                <a:ea typeface="Aptos" panose="020B0004020202020204" pitchFamily="34" charset="0"/>
              </a:rPr>
              <a:t> értékelődött fel.</a:t>
            </a:r>
          </a:p>
          <a:p>
            <a:pPr marL="179388" indent="-1793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2. Ezért az </a:t>
            </a:r>
            <a:r>
              <a:rPr lang="hu-HU" sz="1800" dirty="0" err="1">
                <a:solidFill>
                  <a:srgbClr val="000000"/>
                </a:solidFill>
                <a:latin typeface="PT Sans" panose="020B0503020203020204" pitchFamily="34" charset="-18"/>
                <a:ea typeface="Aptos" panose="020B0004020202020204" pitchFamily="34" charset="0"/>
              </a:rPr>
              <a:t>istenképűség</a:t>
            </a:r>
            <a:r>
              <a:rPr lang="hu-HU" sz="1800" dirty="0">
                <a:solidFill>
                  <a:srgbClr val="000000"/>
                </a:solidFill>
                <a:latin typeface="PT Sans" panose="020B0503020203020204" pitchFamily="34" charset="-18"/>
                <a:ea typeface="Aptos" panose="020B0004020202020204" pitchFamily="34" charset="0"/>
              </a:rPr>
              <a:t> legfontosabb komponense is az ember szabad akarat lett. </a:t>
            </a:r>
          </a:p>
          <a:p>
            <a:pPr marL="179388" indent="-179388" algn="just">
              <a:lnSpc>
                <a:spcPct val="150000"/>
              </a:lnSpc>
              <a:spcBef>
                <a:spcPts val="0"/>
              </a:spcBef>
              <a:buNone/>
            </a:pPr>
            <a:r>
              <a:rPr lang="hu-HU" sz="1800" dirty="0">
                <a:solidFill>
                  <a:srgbClr val="000000"/>
                </a:solidFill>
                <a:latin typeface="PT Sans" panose="020B0503020203020204" pitchFamily="34" charset="-18"/>
                <a:cs typeface="Times New Roman" panose="02020603050405020304" pitchFamily="18" charset="0"/>
              </a:rPr>
              <a:t>3. Mirandola </a:t>
            </a:r>
            <a:r>
              <a:rPr lang="hu-HU" sz="1800" b="1" dirty="0">
                <a:solidFill>
                  <a:srgbClr val="000000"/>
                </a:solidFill>
                <a:latin typeface="PT Sans" panose="020B0503020203020204" pitchFamily="34" charset="-18"/>
                <a:cs typeface="Times New Roman" panose="02020603050405020304" pitchFamily="18" charset="0"/>
              </a:rPr>
              <a:t>az ember méltóságát abban látja, hogy szabad, vagyis azzá lehet, amivé akar</a:t>
            </a:r>
            <a:r>
              <a:rPr lang="hu-HU" sz="1800" dirty="0">
                <a:solidFill>
                  <a:srgbClr val="000000"/>
                </a:solidFill>
                <a:latin typeface="PT Sans" panose="020B0503020203020204" pitchFamily="34" charset="-18"/>
                <a:cs typeface="Times New Roman" panose="02020603050405020304" pitchFamily="18" charset="0"/>
              </a:rPr>
              <a:t>. </a:t>
            </a:r>
          </a:p>
          <a:p>
            <a:pPr marL="179388" indent="-179388" algn="just">
              <a:lnSpc>
                <a:spcPct val="150000"/>
              </a:lnSpc>
              <a:spcBef>
                <a:spcPts val="0"/>
              </a:spcBef>
              <a:buNone/>
            </a:pPr>
            <a:r>
              <a:rPr lang="hu-HU" sz="1800" dirty="0">
                <a:solidFill>
                  <a:srgbClr val="000000"/>
                </a:solidFill>
                <a:latin typeface="PT Sans" panose="020B0503020203020204" pitchFamily="34" charset="-18"/>
                <a:cs typeface="Times New Roman" panose="02020603050405020304" pitchFamily="18" charset="0"/>
              </a:rPr>
              <a:t>4. A választás szabadsága Mirandolánál több annál, hogy jó és rossz között (Isten törvénye </a:t>
            </a:r>
          </a:p>
          <a:p>
            <a:pPr marL="179388" indent="-4763" algn="just">
              <a:lnSpc>
                <a:spcPct val="150000"/>
              </a:lnSpc>
              <a:spcBef>
                <a:spcPts val="0"/>
              </a:spcBef>
              <a:buNone/>
            </a:pPr>
            <a:r>
              <a:rPr lang="hu-HU" sz="1800" dirty="0">
                <a:solidFill>
                  <a:srgbClr val="000000"/>
                </a:solidFill>
                <a:latin typeface="PT Sans" panose="020B0503020203020204" pitchFamily="34" charset="-18"/>
                <a:cs typeface="Times New Roman" panose="02020603050405020304" pitchFamily="18" charset="0"/>
              </a:rPr>
              <a:t>mellett vagy ellen) dönthetünk, miközben mi magunk ugyanazok maradunk. Olyan szabadságról van szó, amellyel </a:t>
            </a:r>
            <a:r>
              <a:rPr lang="hu-HU" sz="1800" b="1" dirty="0">
                <a:solidFill>
                  <a:srgbClr val="000000"/>
                </a:solidFill>
                <a:latin typeface="PT Sans" panose="020B0503020203020204" pitchFamily="34" charset="-18"/>
                <a:cs typeface="Times New Roman" panose="02020603050405020304" pitchFamily="18" charset="0"/>
              </a:rPr>
              <a:t>átformáljuk önmagunkat</a:t>
            </a:r>
            <a:r>
              <a:rPr lang="hu-HU" sz="1800" dirty="0">
                <a:solidFill>
                  <a:srgbClr val="000000"/>
                </a:solidFill>
                <a:latin typeface="PT Sans" panose="020B0503020203020204" pitchFamily="34" charset="-18"/>
                <a:cs typeface="Times New Roman" panose="02020603050405020304" pitchFamily="18" charset="0"/>
              </a:rPr>
              <a:t>. </a:t>
            </a:r>
          </a:p>
          <a:p>
            <a:pPr marL="179388" indent="-179388" algn="just">
              <a:lnSpc>
                <a:spcPct val="150000"/>
              </a:lnSpc>
              <a:spcBef>
                <a:spcPts val="0"/>
              </a:spcBef>
              <a:buNone/>
            </a:pPr>
            <a:r>
              <a:rPr lang="hu-HU" sz="1800" dirty="0">
                <a:solidFill>
                  <a:srgbClr val="000000"/>
                </a:solidFill>
                <a:latin typeface="PT Sans" panose="020B0503020203020204" pitchFamily="34" charset="-18"/>
                <a:cs typeface="Times New Roman" panose="02020603050405020304" pitchFamily="18" charset="0"/>
              </a:rPr>
              <a:t>5. Azért „nem csodáljuk jobban az angyalokat”, mint az embert, mert az angyalok nem önmagukat teszik angyallá. Az angyalok kiválóbbak mint mi, de </a:t>
            </a:r>
            <a:r>
              <a:rPr lang="hu-HU" sz="1800" b="1" dirty="0">
                <a:solidFill>
                  <a:srgbClr val="000000"/>
                </a:solidFill>
                <a:latin typeface="PT Sans" panose="020B0503020203020204" pitchFamily="34" charset="-18"/>
                <a:cs typeface="Times New Roman" panose="02020603050405020304" pitchFamily="18" charset="0"/>
              </a:rPr>
              <a:t>a méltóság nem abban áll, hogy kiválók vagyunk, hanem hogy azzá válhatunk, ha akarunk, ugyanakkor dönthetünk úgy is, hogy nem válunk kiválóvá</a:t>
            </a:r>
            <a:r>
              <a:rPr lang="hu-HU" sz="1800" dirty="0">
                <a:solidFill>
                  <a:srgbClr val="000000"/>
                </a:solidFill>
                <a:latin typeface="PT Sans" panose="020B0503020203020204" pitchFamily="34" charset="-18"/>
                <a:cs typeface="Times New Roman" panose="02020603050405020304" pitchFamily="18" charset="0"/>
              </a:rPr>
              <a:t>.</a:t>
            </a:r>
          </a:p>
          <a:p>
            <a:pPr marL="179388" indent="-179388" algn="just">
              <a:lnSpc>
                <a:spcPct val="150000"/>
              </a:lnSpc>
              <a:spcBef>
                <a:spcPts val="0"/>
              </a:spcBef>
              <a:buNone/>
            </a:pPr>
            <a:r>
              <a:rPr lang="hu-HU" sz="1800" dirty="0">
                <a:solidFill>
                  <a:srgbClr val="000000"/>
                </a:solidFill>
                <a:latin typeface="PT Sans" panose="020B0503020203020204" pitchFamily="34" charset="-18"/>
                <a:cs typeface="Times New Roman" panose="02020603050405020304" pitchFamily="18" charset="0"/>
              </a:rPr>
              <a:t>6. Ennek ellenére Mirandola tud róla, hogy </a:t>
            </a:r>
            <a:r>
              <a:rPr lang="hu-HU" sz="1800" b="1" dirty="0">
                <a:solidFill>
                  <a:srgbClr val="000000"/>
                </a:solidFill>
                <a:latin typeface="PT Sans" panose="020B0503020203020204" pitchFamily="34" charset="-18"/>
                <a:cs typeface="Times New Roman" panose="02020603050405020304" pitchFamily="18" charset="0"/>
              </a:rPr>
              <a:t>a szabadságnak van jobb és rosszabb használata</a:t>
            </a:r>
            <a:r>
              <a:rPr lang="hu-HU" sz="1800" dirty="0">
                <a:solidFill>
                  <a:srgbClr val="000000"/>
                </a:solidFill>
                <a:latin typeface="PT Sans" panose="020B0503020203020204" pitchFamily="34" charset="-18"/>
                <a:cs typeface="Times New Roman" panose="02020603050405020304" pitchFamily="18" charset="0"/>
              </a:rPr>
              <a:t>. Kevésbé csodálni való az, aki rosszul használja.</a:t>
            </a:r>
          </a:p>
          <a:p>
            <a:pPr marL="179388" indent="-179388" algn="just">
              <a:lnSpc>
                <a:spcPct val="150000"/>
              </a:lnSpc>
              <a:spcBef>
                <a:spcPts val="0"/>
              </a:spcBef>
              <a:buNone/>
            </a:pPr>
            <a:r>
              <a:rPr lang="hu-HU" sz="1800" dirty="0">
                <a:solidFill>
                  <a:srgbClr val="000000"/>
                </a:solidFill>
                <a:latin typeface="PT Sans" panose="020B0503020203020204" pitchFamily="34" charset="-18"/>
                <a:cs typeface="Times New Roman" panose="02020603050405020304" pitchFamily="18" charset="0"/>
              </a:rPr>
              <a:t>7. A jó és rossz használat </a:t>
            </a:r>
            <a:r>
              <a:rPr lang="hu-HU" sz="1800" b="1" dirty="0">
                <a:solidFill>
                  <a:srgbClr val="000000"/>
                </a:solidFill>
                <a:latin typeface="PT Sans" panose="020B0503020203020204" pitchFamily="34" charset="-18"/>
                <a:cs typeface="Times New Roman" panose="02020603050405020304" pitchFamily="18" charset="0"/>
              </a:rPr>
              <a:t>kritériumai rögzítve vannak</a:t>
            </a:r>
            <a:r>
              <a:rPr lang="hu-HU" sz="1800" dirty="0">
                <a:solidFill>
                  <a:srgbClr val="000000"/>
                </a:solidFill>
                <a:latin typeface="PT Sans" panose="020B0503020203020204" pitchFamily="34" charset="-18"/>
                <a:cs typeface="Times New Roman" panose="02020603050405020304" pitchFamily="18" charset="0"/>
              </a:rPr>
              <a:t>, ahogy azok a fokozatok is adottak, amelyeket bejárhatunk. </a:t>
            </a:r>
          </a:p>
          <a:p>
            <a:pPr marL="179388" indent="-179388" algn="just">
              <a:lnSpc>
                <a:spcPct val="150000"/>
              </a:lnSpc>
              <a:spcBef>
                <a:spcPts val="0"/>
              </a:spcBef>
              <a:buNone/>
            </a:pPr>
            <a:r>
              <a:rPr lang="hu-HU" sz="1800" dirty="0">
                <a:solidFill>
                  <a:srgbClr val="000000"/>
                </a:solidFill>
                <a:latin typeface="PT Sans" panose="020B0503020203020204" pitchFamily="34" charset="-18"/>
                <a:cs typeface="Times New Roman" panose="02020603050405020304" pitchFamily="18" charset="0"/>
              </a:rPr>
              <a:t>8. A méltóságfogalom még nem támaszt követelményeket a másik emberrel szemben. </a:t>
            </a:r>
            <a:endParaRPr lang="hu-HU" sz="2200" dirty="0">
              <a:latin typeface="Times New Roman" panose="02020603050405020304" pitchFamily="18" charset="0"/>
              <a:cs typeface="Times New Roman" panose="02020603050405020304" pitchFamily="18" charset="0"/>
            </a:endParaRPr>
          </a:p>
        </p:txBody>
      </p:sp>
      <p:pic>
        <p:nvPicPr>
          <p:cNvPr id="5" name="Kép 4" descr="A képen festmény, portré, Emberi arc, ruházat látható&#10;&#10;Automatikusan generált leírás">
            <a:extLst>
              <a:ext uri="{FF2B5EF4-FFF2-40B4-BE49-F238E27FC236}">
                <a16:creationId xmlns:a16="http://schemas.microsoft.com/office/drawing/2014/main" id="{954C18D2-3874-0522-CF1B-76C246D53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1314" y="457201"/>
            <a:ext cx="1704870" cy="2154606"/>
          </a:xfrm>
          <a:prstGeom prst="rect">
            <a:avLst/>
          </a:prstGeom>
        </p:spPr>
      </p:pic>
      <p:sp>
        <p:nvSpPr>
          <p:cNvPr id="2" name="Dia számának helye 1">
            <a:extLst>
              <a:ext uri="{FF2B5EF4-FFF2-40B4-BE49-F238E27FC236}">
                <a16:creationId xmlns:a16="http://schemas.microsoft.com/office/drawing/2014/main" id="{3CAE8C8C-1107-C217-DB37-47DA3EFB6BE6}"/>
              </a:ext>
            </a:extLst>
          </p:cNvPr>
          <p:cNvSpPr>
            <a:spLocks noGrp="1"/>
          </p:cNvSpPr>
          <p:nvPr>
            <p:ph type="sldNum" sz="quarter" idx="12"/>
          </p:nvPr>
        </p:nvSpPr>
        <p:spPr/>
        <p:txBody>
          <a:bodyPr/>
          <a:lstStyle/>
          <a:p>
            <a:fld id="{0739D787-FDB3-4BA9-82F1-8411BA5940C1}" type="slidenum">
              <a:rPr lang="hu-HU" smtClean="0"/>
              <a:t>26</a:t>
            </a:fld>
            <a:endParaRPr lang="hu-HU"/>
          </a:p>
        </p:txBody>
      </p:sp>
    </p:spTree>
    <p:extLst>
      <p:ext uri="{BB962C8B-B14F-4D97-AF65-F5344CB8AC3E}">
        <p14:creationId xmlns:p14="http://schemas.microsoft.com/office/powerpoint/2010/main" val="1947421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4"/>
            <a:ext cx="6685281" cy="6200971"/>
          </a:xfrm>
        </p:spPr>
        <p:txBody>
          <a:bodyPr>
            <a:normAutofit/>
          </a:bodyPr>
          <a:lstStyle/>
          <a:p>
            <a:pPr marL="0" indent="0" algn="ctr">
              <a:lnSpc>
                <a:spcPct val="170000"/>
              </a:lnSpc>
              <a:spcBef>
                <a:spcPts val="0"/>
              </a:spcBef>
              <a:buFont typeface="Arial" panose="020B0604020202020204" pitchFamily="34" charset="0"/>
              <a:buNone/>
            </a:pPr>
            <a:r>
              <a:rPr lang="hu-HU" sz="1800" b="1" dirty="0">
                <a:latin typeface="PT Sans" panose="020B0503020203020204" pitchFamily="34" charset="-18"/>
                <a:cs typeface="Times New Roman" panose="02020603050405020304" pitchFamily="18" charset="0"/>
              </a:rPr>
              <a:t>Jean-Jacques Rousseau (1712-1778)</a:t>
            </a:r>
          </a:p>
          <a:p>
            <a:pPr marL="0" indent="0" algn="ctr">
              <a:lnSpc>
                <a:spcPct val="170000"/>
              </a:lnSpc>
              <a:spcBef>
                <a:spcPts val="0"/>
              </a:spcBef>
              <a:buFont typeface="Arial" panose="020B0604020202020204" pitchFamily="34" charset="0"/>
              <a:buNone/>
            </a:pPr>
            <a:endParaRPr lang="hu-HU" sz="800" b="1" dirty="0">
              <a:latin typeface="PT Sans" panose="020B0503020203020204" pitchFamily="34" charset="-18"/>
              <a:cs typeface="Times New Roman" panose="02020603050405020304" pitchFamily="18" charset="0"/>
            </a:endParaRPr>
          </a:p>
          <a:p>
            <a:pPr marL="0" indent="0">
              <a:lnSpc>
                <a:spcPct val="170000"/>
              </a:lnSpc>
              <a:spcBef>
                <a:spcPts val="0"/>
              </a:spcBef>
              <a:buFont typeface="Arial" panose="020B0604020202020204" pitchFamily="34" charset="0"/>
              <a:buNone/>
            </a:pPr>
            <a:r>
              <a:rPr lang="hu-HU" sz="1800" i="1" dirty="0">
                <a:latin typeface="PT Sans" panose="020B0503020203020204" pitchFamily="34" charset="-18"/>
                <a:cs typeface="Times New Roman" panose="02020603050405020304" pitchFamily="18" charset="0"/>
              </a:rPr>
              <a:t>Értekezés az emberek közötti egyenlőtlenség eredetéről és alapjairól </a:t>
            </a:r>
            <a:r>
              <a:rPr lang="hu-HU" sz="1800" dirty="0">
                <a:latin typeface="PT Sans" panose="020B0503020203020204" pitchFamily="34" charset="-18"/>
                <a:cs typeface="Times New Roman" panose="02020603050405020304" pitchFamily="18" charset="0"/>
              </a:rPr>
              <a:t>(„</a:t>
            </a:r>
            <a:r>
              <a:rPr lang="hu-HU" sz="1800" i="1" dirty="0">
                <a:latin typeface="PT Sans" panose="020B0503020203020204" pitchFamily="34" charset="-18"/>
                <a:cs typeface="Times New Roman" panose="02020603050405020304" pitchFamily="18" charset="0"/>
              </a:rPr>
              <a:t>Második értekezés</a:t>
            </a:r>
            <a:r>
              <a:rPr lang="hu-HU" sz="1800" dirty="0">
                <a:latin typeface="PT Sans" panose="020B0503020203020204" pitchFamily="34" charset="-18"/>
                <a:cs typeface="Times New Roman" panose="02020603050405020304" pitchFamily="18" charset="0"/>
              </a:rPr>
              <a:t>”, 1754)</a:t>
            </a:r>
          </a:p>
          <a:p>
            <a:pPr marL="0" indent="0">
              <a:lnSpc>
                <a:spcPct val="170000"/>
              </a:lnSpc>
              <a:spcBef>
                <a:spcPts val="0"/>
              </a:spcBef>
              <a:buFont typeface="Arial" panose="020B0604020202020204" pitchFamily="34" charset="0"/>
              <a:buNone/>
            </a:pPr>
            <a:endParaRPr lang="hu-HU" sz="800" dirty="0">
              <a:latin typeface="PT Sans" panose="020B0503020203020204" pitchFamily="34" charset="-18"/>
              <a:cs typeface="Times New Roman" panose="02020603050405020304" pitchFamily="18" charset="0"/>
            </a:endParaRPr>
          </a:p>
          <a:p>
            <a:pPr marL="0" indent="0">
              <a:lnSpc>
                <a:spcPct val="170000"/>
              </a:lnSpc>
              <a:spcBef>
                <a:spcPts val="0"/>
              </a:spcBef>
              <a:buNone/>
            </a:pPr>
            <a:r>
              <a:rPr lang="hu-HU" sz="1800" dirty="0" err="1">
                <a:latin typeface="PT Sans" panose="020B0503020203020204" pitchFamily="34" charset="-18"/>
                <a:cs typeface="Times New Roman" panose="02020603050405020304" pitchFamily="18" charset="0"/>
              </a:rPr>
              <a:t>Kontraktualizmus</a:t>
            </a:r>
            <a:r>
              <a:rPr lang="hu-HU" sz="1800" dirty="0">
                <a:latin typeface="PT Sans" panose="020B0503020203020204" pitchFamily="34" charset="-18"/>
                <a:cs typeface="Times New Roman" panose="02020603050405020304" pitchFamily="18" charset="0"/>
              </a:rPr>
              <a:t>: Az állam nem természetes képződmény, hanem mesterséges emberi alkotás. Jogköreit az a cél határozza meg, amelynek érdekében létrehozták.  </a:t>
            </a:r>
          </a:p>
          <a:p>
            <a:pPr marL="0" indent="0" algn="just">
              <a:lnSpc>
                <a:spcPct val="100000"/>
              </a:lnSpc>
              <a:spcBef>
                <a:spcPts val="0"/>
              </a:spcBef>
              <a:buNone/>
            </a:pPr>
            <a:endParaRPr lang="hu-HU" sz="800" dirty="0">
              <a:latin typeface="PT Sans" panose="020B0503020203020204" pitchFamily="34" charset="-18"/>
              <a:cs typeface="Times New Roman" panose="02020603050405020304" pitchFamily="18" charset="0"/>
            </a:endParaRPr>
          </a:p>
          <a:p>
            <a:pPr marL="263525" indent="0" algn="just">
              <a:lnSpc>
                <a:spcPct val="170000"/>
              </a:lnSpc>
              <a:spcBef>
                <a:spcPts val="0"/>
              </a:spcBef>
              <a:buNone/>
            </a:pPr>
            <a:r>
              <a:rPr lang="hu-HU" sz="1800" dirty="0">
                <a:solidFill>
                  <a:srgbClr val="002060"/>
                </a:solidFill>
                <a:latin typeface="PT Sans" panose="020B0503020203020204" pitchFamily="34" charset="-18"/>
                <a:cs typeface="Times New Roman" panose="02020603050405020304" pitchFamily="18" charset="0"/>
              </a:rPr>
              <a:t>természeti                                                            társadalmi </a:t>
            </a:r>
          </a:p>
          <a:p>
            <a:pPr marL="263525" indent="0" algn="just">
              <a:lnSpc>
                <a:spcPct val="100000"/>
              </a:lnSpc>
              <a:spcBef>
                <a:spcPts val="0"/>
              </a:spcBef>
              <a:buNone/>
            </a:pPr>
            <a:r>
              <a:rPr lang="hu-HU" sz="1800" dirty="0">
                <a:solidFill>
                  <a:srgbClr val="002060"/>
                </a:solidFill>
                <a:latin typeface="PT Sans" panose="020B0503020203020204" pitchFamily="34" charset="-18"/>
                <a:cs typeface="Times New Roman" panose="02020603050405020304" pitchFamily="18" charset="0"/>
              </a:rPr>
              <a:t>  állapot                                                                  állapot</a:t>
            </a:r>
          </a:p>
          <a:p>
            <a:pPr marL="0" indent="0" algn="just">
              <a:lnSpc>
                <a:spcPct val="100000"/>
              </a:lnSpc>
              <a:spcBef>
                <a:spcPts val="0"/>
              </a:spcBef>
              <a:buNone/>
            </a:pPr>
            <a:endParaRPr lang="hu-HU" sz="1200" dirty="0">
              <a:latin typeface="PT Sans" panose="020B0503020203020204" pitchFamily="34" charset="-18"/>
              <a:cs typeface="Times New Roman" panose="02020603050405020304" pitchFamily="18" charset="0"/>
            </a:endParaRPr>
          </a:p>
          <a:p>
            <a:pPr marL="0" indent="0">
              <a:lnSpc>
                <a:spcPct val="150000"/>
              </a:lnSpc>
              <a:spcBef>
                <a:spcPts val="0"/>
              </a:spcBef>
              <a:buNone/>
            </a:pPr>
            <a:r>
              <a:rPr lang="hu-HU" sz="1800" dirty="0">
                <a:latin typeface="PT Sans" panose="020B0503020203020204" pitchFamily="34" charset="-18"/>
                <a:cs typeface="Times New Roman" panose="02020603050405020304" pitchFamily="18" charset="0"/>
              </a:rPr>
              <a:t>Meg kell „ismerni egy olyan állapotot, mely immár nem létezik, talán soha nem létezett és valószínűleg nem is fog létezni soha, amelyről mindazonáltal megfelelő fogalmat kell alkotnunk, hogy helyesen ítélhessünk jelen állapotunk felől.”                         </a:t>
            </a:r>
          </a:p>
          <a:p>
            <a:pPr marL="0" indent="0" algn="just">
              <a:lnSpc>
                <a:spcPct val="10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gn="just">
              <a:lnSpc>
                <a:spcPct val="170000"/>
              </a:lnSpc>
              <a:spcBef>
                <a:spcPts val="0"/>
              </a:spcBef>
              <a:buFont typeface="Arial" panose="020B0604020202020204" pitchFamily="34" charset="0"/>
              <a:buNone/>
            </a:pPr>
            <a:endParaRPr lang="hu-HU" sz="2200" dirty="0">
              <a:latin typeface="Times New Roman" panose="02020603050405020304" pitchFamily="18" charset="0"/>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C4696E58-AB03-E18B-6B0D-54F9BBB3B7BE}"/>
              </a:ext>
            </a:extLst>
          </p:cNvPr>
          <p:cNvSpPr>
            <a:spLocks noGrp="1"/>
          </p:cNvSpPr>
          <p:nvPr>
            <p:ph type="sldNum" sz="quarter" idx="12"/>
          </p:nvPr>
        </p:nvSpPr>
        <p:spPr/>
        <p:txBody>
          <a:bodyPr/>
          <a:lstStyle/>
          <a:p>
            <a:fld id="{0739D787-FDB3-4BA9-82F1-8411BA5940C1}" type="slidenum">
              <a:rPr lang="hu-HU" smtClean="0"/>
              <a:t>27</a:t>
            </a:fld>
            <a:endParaRPr lang="hu-HU"/>
          </a:p>
        </p:txBody>
      </p:sp>
      <p:sp>
        <p:nvSpPr>
          <p:cNvPr id="7" name="Nyíl: jobbra mutató 6">
            <a:extLst>
              <a:ext uri="{FF2B5EF4-FFF2-40B4-BE49-F238E27FC236}">
                <a16:creationId xmlns:a16="http://schemas.microsoft.com/office/drawing/2014/main" id="{7AC9FC29-2DE8-411E-F5B4-933083287383}"/>
              </a:ext>
            </a:extLst>
          </p:cNvPr>
          <p:cNvSpPr/>
          <p:nvPr/>
        </p:nvSpPr>
        <p:spPr>
          <a:xfrm>
            <a:off x="2452480" y="3908090"/>
            <a:ext cx="2529573" cy="832739"/>
          </a:xfrm>
          <a:prstGeom prst="rightArrow">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a:solidFill>
                  <a:srgbClr val="002060"/>
                </a:solidFill>
                <a:latin typeface="PT Sans" panose="020B0503020203020204" pitchFamily="34" charset="-18"/>
              </a:rPr>
              <a:t>társadalmi szerződés</a:t>
            </a:r>
          </a:p>
        </p:txBody>
      </p:sp>
      <p:pic>
        <p:nvPicPr>
          <p:cNvPr id="8" name="Kép 7" descr="A képen festmény, Emberi arc, portré, ruházat látható&#10;&#10;Automatikusan generált leírás">
            <a:extLst>
              <a:ext uri="{FF2B5EF4-FFF2-40B4-BE49-F238E27FC236}">
                <a16:creationId xmlns:a16="http://schemas.microsoft.com/office/drawing/2014/main" id="{B98A29FF-3D91-07B4-0880-12FF1973E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197" y="663201"/>
            <a:ext cx="4495520" cy="5531597"/>
          </a:xfrm>
          <a:prstGeom prst="rect">
            <a:avLst/>
          </a:prstGeom>
        </p:spPr>
      </p:pic>
    </p:spTree>
    <p:extLst>
      <p:ext uri="{BB962C8B-B14F-4D97-AF65-F5344CB8AC3E}">
        <p14:creationId xmlns:p14="http://schemas.microsoft.com/office/powerpoint/2010/main" val="1213564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520504"/>
            <a:ext cx="6940209" cy="6032696"/>
          </a:xfrm>
        </p:spPr>
        <p:txBody>
          <a:bodyPr>
            <a:normAutofit/>
          </a:bodyPr>
          <a:lstStyle/>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 természeti állapot leírására tett korábbi kísérletek elégtelenek voltak, mert nem sikerült jól megragadni természeti állapot emberét, avagy az ember természetes állapotát. Hobbes és Locke egyaránt a „vademberről beszéltek, de a civilizált embert festették le.” </a:t>
            </a:r>
          </a:p>
          <a:p>
            <a:pPr marL="0" indent="0">
              <a:lnSpc>
                <a:spcPct val="170000"/>
              </a:lnSpc>
              <a:spcBef>
                <a:spcPts val="0"/>
              </a:spcBef>
              <a:buFont typeface="Arial" panose="020B0604020202020204" pitchFamily="34" charset="0"/>
              <a:buNone/>
            </a:pPr>
            <a:endParaRPr lang="hu-HU" sz="800" dirty="0">
              <a:latin typeface="PT Sans" panose="020B0503020203020204" pitchFamily="34" charset="-18"/>
              <a:cs typeface="Times New Roman" panose="02020603050405020304" pitchFamily="18" charset="0"/>
            </a:endParaRP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Hipotézis: Ha „levetkőztetjük” az embert, ha  megfosztjuk azoktól a vonásaitól, amelyekkel csak a társadalomban rendelkezik, akkor amit eredményül kapunk, az még mindig ember. </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Tehát: </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 Nem tartozik az ember lényegéhez se a </a:t>
            </a:r>
            <a:r>
              <a:rPr lang="hu-HU" sz="1800" dirty="0" err="1">
                <a:latin typeface="PT Sans" panose="020B0503020203020204" pitchFamily="34" charset="-18"/>
                <a:cs typeface="Times New Roman" panose="02020603050405020304" pitchFamily="18" charset="0"/>
              </a:rPr>
              <a:t>társiasság</a:t>
            </a:r>
            <a:r>
              <a:rPr lang="hu-HU" sz="1800" dirty="0">
                <a:latin typeface="PT Sans" panose="020B0503020203020204" pitchFamily="34" charset="-18"/>
                <a:cs typeface="Times New Roman" panose="02020603050405020304" pitchFamily="18" charset="0"/>
              </a:rPr>
              <a:t>, se a nyelv, se a gondolkodás.  Az ember mivolt szempontjából mindez lényeg-</a:t>
            </a:r>
            <a:r>
              <a:rPr lang="hu-HU" sz="1800" dirty="0" err="1">
                <a:latin typeface="PT Sans" panose="020B0503020203020204" pitchFamily="34" charset="-18"/>
                <a:cs typeface="Times New Roman" panose="02020603050405020304" pitchFamily="18" charset="0"/>
              </a:rPr>
              <a:t>telen</a:t>
            </a:r>
            <a:r>
              <a:rPr lang="hu-HU" sz="1800" dirty="0">
                <a:latin typeface="PT Sans" panose="020B0503020203020204" pitchFamily="34" charset="-18"/>
                <a:cs typeface="Times New Roman" panose="02020603050405020304" pitchFamily="18" charset="0"/>
              </a:rPr>
              <a:t>.</a:t>
            </a:r>
          </a:p>
          <a:p>
            <a:pPr marL="0" indent="0">
              <a:lnSpc>
                <a:spcPct val="170000"/>
              </a:lnSpc>
              <a:spcBef>
                <a:spcPts val="0"/>
              </a:spcBef>
              <a:buFont typeface="Arial" panose="020B0604020202020204" pitchFamily="34" charset="0"/>
              <a:buNone/>
            </a:pPr>
            <a:r>
              <a:rPr lang="hu-HU" sz="1800" dirty="0">
                <a:latin typeface="PT Sans" panose="020B0503020203020204" pitchFamily="34" charset="-18"/>
                <a:cs typeface="Times New Roman" panose="02020603050405020304" pitchFamily="18" charset="0"/>
              </a:rPr>
              <a:t>-- Mivel azonban  a társadalmi ember is ember, a társia</a:t>
            </a:r>
            <a:r>
              <a:rPr lang="hu-HU" sz="1800" i="1" dirty="0">
                <a:latin typeface="PT Sans" panose="020B0503020203020204" pitchFamily="34" charset="-18"/>
                <a:cs typeface="Times New Roman" panose="02020603050405020304" pitchFamily="18" charset="0"/>
              </a:rPr>
              <a:t>tlanság</a:t>
            </a:r>
            <a:r>
              <a:rPr lang="hu-HU" sz="1800" dirty="0">
                <a:latin typeface="PT Sans" panose="020B0503020203020204" pitchFamily="34" charset="-18"/>
                <a:cs typeface="Times New Roman" panose="02020603050405020304" pitchFamily="18" charset="0"/>
              </a:rPr>
              <a:t>, a </a:t>
            </a:r>
            <a:r>
              <a:rPr lang="hu-HU" sz="1800" dirty="0" err="1">
                <a:latin typeface="PT Sans" panose="020B0503020203020204" pitchFamily="34" charset="-18"/>
                <a:cs typeface="Times New Roman" panose="02020603050405020304" pitchFamily="18" charset="0"/>
              </a:rPr>
              <a:t>nyelv</a:t>
            </a:r>
            <a:r>
              <a:rPr lang="hu-HU" sz="1800" i="1" dirty="0" err="1">
                <a:latin typeface="PT Sans" panose="020B0503020203020204" pitchFamily="34" charset="-18"/>
                <a:cs typeface="Times New Roman" panose="02020603050405020304" pitchFamily="18" charset="0"/>
              </a:rPr>
              <a:t>telnség</a:t>
            </a:r>
            <a:r>
              <a:rPr lang="hu-HU" sz="1800" dirty="0">
                <a:latin typeface="PT Sans" panose="020B0503020203020204" pitchFamily="34" charset="-18"/>
                <a:cs typeface="Times New Roman" panose="02020603050405020304" pitchFamily="18" charset="0"/>
              </a:rPr>
              <a:t>, és a </a:t>
            </a:r>
            <a:r>
              <a:rPr lang="hu-HU" sz="1800" i="1" dirty="0" err="1">
                <a:latin typeface="PT Sans" panose="020B0503020203020204" pitchFamily="34" charset="-18"/>
                <a:cs typeface="Times New Roman" panose="02020603050405020304" pitchFamily="18" charset="0"/>
              </a:rPr>
              <a:t>nem</a:t>
            </a:r>
            <a:r>
              <a:rPr lang="hu-HU" sz="1800" dirty="0" err="1">
                <a:latin typeface="PT Sans" panose="020B0503020203020204" pitchFamily="34" charset="-18"/>
                <a:cs typeface="Times New Roman" panose="02020603050405020304" pitchFamily="18" charset="0"/>
              </a:rPr>
              <a:t>gndolkodás</a:t>
            </a:r>
            <a:r>
              <a:rPr lang="hu-HU" sz="1800" dirty="0">
                <a:latin typeface="PT Sans" panose="020B0503020203020204" pitchFamily="34" charset="-18"/>
                <a:cs typeface="Times New Roman" panose="02020603050405020304" pitchFamily="18" charset="0"/>
              </a:rPr>
              <a:t> sem tartozik az ember lényegéhez.  </a:t>
            </a: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C4696E58-AB03-E18B-6B0D-54F9BBB3B7BE}"/>
              </a:ext>
            </a:extLst>
          </p:cNvPr>
          <p:cNvSpPr>
            <a:spLocks noGrp="1"/>
          </p:cNvSpPr>
          <p:nvPr>
            <p:ph type="sldNum" sz="quarter" idx="12"/>
          </p:nvPr>
        </p:nvSpPr>
        <p:spPr/>
        <p:txBody>
          <a:bodyPr/>
          <a:lstStyle/>
          <a:p>
            <a:fld id="{0739D787-FDB3-4BA9-82F1-8411BA5940C1}" type="slidenum">
              <a:rPr lang="hu-HU" smtClean="0"/>
              <a:t>28</a:t>
            </a:fld>
            <a:endParaRPr lang="hu-HU"/>
          </a:p>
        </p:txBody>
      </p:sp>
      <p:pic>
        <p:nvPicPr>
          <p:cNvPr id="11" name="Kép 10" descr="A képen rajz, vázlat, festmény, ember látható&#10;&#10;Automatikusan generált leírás">
            <a:extLst>
              <a:ext uri="{FF2B5EF4-FFF2-40B4-BE49-F238E27FC236}">
                <a16:creationId xmlns:a16="http://schemas.microsoft.com/office/drawing/2014/main" id="{F776073C-E7F6-D2C0-906E-57BD00A00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249" y="520504"/>
            <a:ext cx="4095817" cy="5730008"/>
          </a:xfrm>
          <a:prstGeom prst="rect">
            <a:avLst/>
          </a:prstGeom>
        </p:spPr>
      </p:pic>
    </p:spTree>
    <p:extLst>
      <p:ext uri="{BB962C8B-B14F-4D97-AF65-F5344CB8AC3E}">
        <p14:creationId xmlns:p14="http://schemas.microsoft.com/office/powerpoint/2010/main" val="3863269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33753" y="294791"/>
            <a:ext cx="4797085" cy="6313828"/>
          </a:xfrm>
        </p:spPr>
        <p:txBody>
          <a:bodyPr>
            <a:noAutofit/>
          </a:bodyPr>
          <a:lstStyle/>
          <a:p>
            <a:pPr marL="0" indent="0">
              <a:lnSpc>
                <a:spcPct val="170000"/>
              </a:lnSpc>
              <a:spcBef>
                <a:spcPts val="0"/>
              </a:spcBef>
              <a:buFont typeface="Arial" panose="020B0604020202020204" pitchFamily="34" charset="0"/>
              <a:buNone/>
            </a:pPr>
            <a:r>
              <a:rPr lang="hu-HU" sz="1800" dirty="0">
                <a:latin typeface="PT Sans" panose="020B0503020203020204" pitchFamily="34" charset="-18"/>
                <a:cs typeface="Times New Roman" panose="02020603050405020304" pitchFamily="18" charset="0"/>
              </a:rPr>
              <a:t>„Ha ezt a lényt megfosztom minden természet-fölötti tehetségtől, amit kívülről kaphatott, és minden mesterséges képességétől, amit csak hosszan tartó haladás eredményeként nyerhetett el, egyszóval, ha olyannak tekintem, amilyenné a természet keze formálta, egy</a:t>
            </a:r>
            <a:r>
              <a:rPr lang="hu-HU" sz="1800" b="1" dirty="0">
                <a:latin typeface="PT Sans" panose="020B0503020203020204" pitchFamily="34" charset="-18"/>
                <a:cs typeface="Times New Roman" panose="02020603050405020304" pitchFamily="18" charset="0"/>
              </a:rPr>
              <a:t> állatot </a:t>
            </a:r>
            <a:r>
              <a:rPr lang="hu-HU" sz="1800" dirty="0">
                <a:latin typeface="PT Sans" panose="020B0503020203020204" pitchFamily="34" charset="-18"/>
                <a:cs typeface="Times New Roman" panose="02020603050405020304" pitchFamily="18" charset="0"/>
              </a:rPr>
              <a:t>látok, amely az egyik állatnál kevésbé erős, a másiknál kevésbé fürge, de egészében véve mégis előnyösebb alkatú valamennyinél: jóllakik egy tölgy alatt, az első pataknál lecsillapítja szomját, ugyanaz alatt a fa alatt, melytől enni kapott, ágyat is talál magának, s ezzel már ki is elégítette szükségleteit.”</a:t>
            </a: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C4696E58-AB03-E18B-6B0D-54F9BBB3B7BE}"/>
              </a:ext>
            </a:extLst>
          </p:cNvPr>
          <p:cNvSpPr>
            <a:spLocks noGrp="1"/>
          </p:cNvSpPr>
          <p:nvPr>
            <p:ph type="sldNum" sz="quarter" idx="12"/>
          </p:nvPr>
        </p:nvSpPr>
        <p:spPr/>
        <p:txBody>
          <a:bodyPr/>
          <a:lstStyle/>
          <a:p>
            <a:fld id="{0739D787-FDB3-4BA9-82F1-8411BA5940C1}" type="slidenum">
              <a:rPr lang="hu-HU" smtClean="0"/>
              <a:t>29</a:t>
            </a:fld>
            <a:endParaRPr lang="hu-HU"/>
          </a:p>
        </p:txBody>
      </p:sp>
      <p:sp>
        <p:nvSpPr>
          <p:cNvPr id="10" name="Tartalom helye 2">
            <a:extLst>
              <a:ext uri="{FF2B5EF4-FFF2-40B4-BE49-F238E27FC236}">
                <a16:creationId xmlns:a16="http://schemas.microsoft.com/office/drawing/2014/main" id="{2CCCF593-C6E7-5773-3ACE-84B854B410C4}"/>
              </a:ext>
            </a:extLst>
          </p:cNvPr>
          <p:cNvSpPr txBox="1">
            <a:spLocks/>
          </p:cNvSpPr>
          <p:nvPr/>
        </p:nvSpPr>
        <p:spPr>
          <a:xfrm>
            <a:off x="8728364" y="294791"/>
            <a:ext cx="3111943" cy="642668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r>
              <a:rPr lang="hu-HU" sz="2500" dirty="0">
                <a:latin typeface="PT Sans" panose="020B0503020203020204" pitchFamily="34" charset="-18"/>
                <a:cs typeface="Times New Roman" panose="02020603050405020304" pitchFamily="18" charset="0"/>
              </a:rPr>
              <a:t>„De ráadásul megvan az az előnyük is, hogy, ellentétben a többi fajjal, amely csupán a saját ösztöneivel rendelkezik, az ember, akinek talán </a:t>
            </a:r>
            <a:r>
              <a:rPr lang="hu-HU" sz="2500" b="1" dirty="0">
                <a:latin typeface="PT Sans" panose="020B0503020203020204" pitchFamily="34" charset="-18"/>
                <a:cs typeface="Times New Roman" panose="02020603050405020304" pitchFamily="18" charset="0"/>
              </a:rPr>
              <a:t>egyetlen saját ösztöne sincs</a:t>
            </a:r>
            <a:r>
              <a:rPr lang="hu-HU" sz="2500" dirty="0">
                <a:latin typeface="PT Sans" panose="020B0503020203020204" pitchFamily="34" charset="-18"/>
                <a:cs typeface="Times New Roman" panose="02020603050405020304" pitchFamily="18" charset="0"/>
              </a:rPr>
              <a:t>, valamennyi faj ösztöneit magáévá teszi, egyaránt táplálkozik a legtöbb élelemfajtával […], melyeket a többi állat megoszt egymás között, így aztán könnyebben tartja fönn magát, mint bármelyikük.”</a:t>
            </a:r>
          </a:p>
        </p:txBody>
      </p:sp>
      <p:pic>
        <p:nvPicPr>
          <p:cNvPr id="12" name="Kép 11" descr="A képen vázlat, rajz, személy, ruházat látható&#10;&#10;Automatikusan generált leírás">
            <a:extLst>
              <a:ext uri="{FF2B5EF4-FFF2-40B4-BE49-F238E27FC236}">
                <a16:creationId xmlns:a16="http://schemas.microsoft.com/office/drawing/2014/main" id="{CB3942FC-F80A-21BA-27C3-753AA4FE7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178" y="438955"/>
            <a:ext cx="3249246" cy="6025500"/>
          </a:xfrm>
          <a:prstGeom prst="rect">
            <a:avLst/>
          </a:prstGeom>
        </p:spPr>
      </p:pic>
    </p:spTree>
    <p:extLst>
      <p:ext uri="{BB962C8B-B14F-4D97-AF65-F5344CB8AC3E}">
        <p14:creationId xmlns:p14="http://schemas.microsoft.com/office/powerpoint/2010/main" val="49023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322730"/>
            <a:ext cx="11127545" cy="5862917"/>
          </a:xfrm>
        </p:spPr>
        <p:txBody>
          <a:bodyPr>
            <a:normAutofit/>
          </a:bodyPr>
          <a:lstStyle/>
          <a:p>
            <a:pPr marL="0" indent="0" algn="just">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I. Az emberi méltóság doktrínájának három axiómája (dogmája)</a:t>
            </a:r>
            <a:r>
              <a:rPr lang="hu-HU" sz="1800" dirty="0">
                <a:solidFill>
                  <a:srgbClr val="000000"/>
                </a:solidFill>
                <a:latin typeface="PT Sans" panose="020B0503020203020204" pitchFamily="34" charset="-18"/>
                <a:ea typeface="Aptos" panose="020B0004020202020204" pitchFamily="34" charset="0"/>
              </a:rPr>
              <a:t> </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Minden embernek van méltósága.</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Méltóság tekintetében az emberek között nincs különbség.</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Az emberi méltóságot nem lehet elvenni vagy elveszíteni, eljátszani. </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Összegezve: Az </a:t>
            </a:r>
            <a:r>
              <a:rPr lang="hu-HU" sz="1800" i="1" dirty="0">
                <a:solidFill>
                  <a:srgbClr val="000000"/>
                </a:solidFill>
                <a:latin typeface="PT Sans" panose="020B0503020203020204" pitchFamily="34" charset="-18"/>
                <a:ea typeface="Aptos" panose="020B0004020202020204" pitchFamily="34" charset="0"/>
              </a:rPr>
              <a:t>emberi</a:t>
            </a:r>
            <a:r>
              <a:rPr lang="hu-HU" sz="1800" dirty="0">
                <a:solidFill>
                  <a:srgbClr val="000000"/>
                </a:solidFill>
                <a:latin typeface="PT Sans" panose="020B0503020203020204" pitchFamily="34" charset="-18"/>
                <a:ea typeface="Aptos" panose="020B0004020202020204" pitchFamily="34" charset="0"/>
              </a:rPr>
              <a:t> méltóság az ember mivoltból, nem pedig </a:t>
            </a:r>
            <a:r>
              <a:rPr lang="hu-HU" sz="1800" i="1" dirty="0">
                <a:solidFill>
                  <a:srgbClr val="000000"/>
                </a:solidFill>
                <a:latin typeface="PT Sans" panose="020B0503020203020204" pitchFamily="34" charset="-18"/>
                <a:ea typeface="Aptos" panose="020B0004020202020204" pitchFamily="34" charset="0"/>
              </a:rPr>
              <a:t>személyes</a:t>
            </a:r>
            <a:r>
              <a:rPr lang="hu-HU" sz="1800" dirty="0">
                <a:solidFill>
                  <a:srgbClr val="000000"/>
                </a:solidFill>
                <a:latin typeface="PT Sans" panose="020B0503020203020204" pitchFamily="34" charset="-18"/>
                <a:ea typeface="Aptos" panose="020B0004020202020204" pitchFamily="34" charset="0"/>
              </a:rPr>
              <a:t> tulajdonságainkból fakad. </a:t>
            </a:r>
          </a:p>
          <a:p>
            <a:pPr marL="0" indent="0" algn="just">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Probléma</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1. Vitatott, hogy </a:t>
            </a:r>
            <a:r>
              <a:rPr lang="hu-HU" sz="1800" i="1" dirty="0">
                <a:solidFill>
                  <a:srgbClr val="000000"/>
                </a:solidFill>
                <a:latin typeface="PT Sans" panose="020B0503020203020204" pitchFamily="34" charset="-18"/>
                <a:ea typeface="Aptos" panose="020B0004020202020204" pitchFamily="34" charset="0"/>
              </a:rPr>
              <a:t>mi</a:t>
            </a:r>
            <a:r>
              <a:rPr lang="hu-HU" sz="1800" dirty="0">
                <a:solidFill>
                  <a:srgbClr val="000000"/>
                </a:solidFill>
                <a:latin typeface="PT Sans" panose="020B0503020203020204" pitchFamily="34" charset="-18"/>
                <a:ea typeface="Aptos" panose="020B0004020202020204" pitchFamily="34" charset="0"/>
              </a:rPr>
              <a:t> az az emberben, ami a méltóságot hordozza. Van-e bármi, ami </a:t>
            </a:r>
            <a:r>
              <a:rPr lang="hu-HU" sz="1800" i="1" dirty="0">
                <a:solidFill>
                  <a:srgbClr val="000000"/>
                </a:solidFill>
                <a:latin typeface="PT Sans" panose="020B0503020203020204" pitchFamily="34" charset="-18"/>
                <a:ea typeface="Aptos" panose="020B0004020202020204" pitchFamily="34" charset="0"/>
              </a:rPr>
              <a:t>minden</a:t>
            </a:r>
            <a:r>
              <a:rPr lang="hu-HU" sz="1800" dirty="0">
                <a:solidFill>
                  <a:srgbClr val="000000"/>
                </a:solidFill>
                <a:latin typeface="PT Sans" panose="020B0503020203020204" pitchFamily="34" charset="-18"/>
                <a:ea typeface="Aptos" panose="020B0004020202020204" pitchFamily="34" charset="0"/>
              </a:rPr>
              <a:t> emberben közös? </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2. Úgy tűnik, hogy vannak, aki mégiscsak elveszítik a méltóságukat, és emberhez méltatlanul viselkednek. </a:t>
            </a: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A6FD609B-B998-FFD0-8378-318B92EDE95C}"/>
              </a:ext>
            </a:extLst>
          </p:cNvPr>
          <p:cNvSpPr>
            <a:spLocks noGrp="1"/>
          </p:cNvSpPr>
          <p:nvPr>
            <p:ph type="sldNum" sz="quarter" idx="12"/>
          </p:nvPr>
        </p:nvSpPr>
        <p:spPr/>
        <p:txBody>
          <a:bodyPr/>
          <a:lstStyle/>
          <a:p>
            <a:fld id="{0739D787-FDB3-4BA9-82F1-8411BA5940C1}" type="slidenum">
              <a:rPr lang="hu-HU" smtClean="0"/>
              <a:t>3</a:t>
            </a:fld>
            <a:endParaRPr lang="hu-HU"/>
          </a:p>
        </p:txBody>
      </p:sp>
    </p:spTree>
    <p:extLst>
      <p:ext uri="{BB962C8B-B14F-4D97-AF65-F5344CB8AC3E}">
        <p14:creationId xmlns:p14="http://schemas.microsoft.com/office/powerpoint/2010/main" val="1560245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3581401" y="328246"/>
            <a:ext cx="8061958" cy="6224954"/>
          </a:xfrm>
        </p:spPr>
        <p:txBody>
          <a:bodyPr>
            <a:noAutofit/>
          </a:bodyPr>
          <a:lstStyle/>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 </a:t>
            </a:r>
            <a:r>
              <a:rPr lang="hu-HU" sz="1800" b="1" dirty="0">
                <a:latin typeface="PT Sans" panose="020B0503020203020204" pitchFamily="34" charset="-18"/>
                <a:cs typeface="Times New Roman" panose="02020603050405020304" pitchFamily="18" charset="0"/>
              </a:rPr>
              <a:t>vadember</a:t>
            </a:r>
            <a:r>
              <a:rPr lang="hu-HU" sz="1800" dirty="0">
                <a:latin typeface="PT Sans" panose="020B0503020203020204" pitchFamily="34" charset="-18"/>
                <a:cs typeface="Times New Roman" panose="02020603050405020304" pitchFamily="18" charset="0"/>
              </a:rPr>
              <a:t> magányosan él, alig dolgozik, és mindig veszély leselkedik rá; így hát feltehetően szeret aludni és könnyű álma van, miként az </a:t>
            </a:r>
            <a:r>
              <a:rPr lang="hu-HU" sz="1800" b="1" dirty="0">
                <a:latin typeface="PT Sans" panose="020B0503020203020204" pitchFamily="34" charset="-18"/>
                <a:cs typeface="Times New Roman" panose="02020603050405020304" pitchFamily="18" charset="0"/>
              </a:rPr>
              <a:t>állatok</a:t>
            </a:r>
            <a:r>
              <a:rPr lang="hu-HU" sz="1800" dirty="0">
                <a:latin typeface="PT Sans" panose="020B0503020203020204" pitchFamily="34" charset="-18"/>
                <a:cs typeface="Times New Roman" panose="02020603050405020304" pitchFamily="18" charset="0"/>
              </a:rPr>
              <a:t>nak: mert ezek keveset gondolkoznak, és amikor nem gondolkoznak, úgyszólván mindig alszanak. Az önfenntartáson kívül szinte semmi gondja; legtöbbet azokat a képességeit gyakorolja, amelyek kivált a támadást meg a védekezést szolgálják: vagy a zsákmány rabul ejtését, vagy az önvédelmet […]. Ellenben azok a szervek, melyeket csak a kényelem és az érzékiség tesz tökéletessé, kezdetleges állapotban maradnak, ami minden </a:t>
            </a:r>
            <a:r>
              <a:rPr lang="hu-HU" sz="1800" dirty="0" err="1">
                <a:latin typeface="PT Sans" panose="020B0503020203020204" pitchFamily="34" charset="-18"/>
                <a:cs typeface="Times New Roman" panose="02020603050405020304" pitchFamily="18" charset="0"/>
              </a:rPr>
              <a:t>kifinomultságot</a:t>
            </a:r>
            <a:r>
              <a:rPr lang="hu-HU" sz="1800" dirty="0">
                <a:latin typeface="PT Sans" panose="020B0503020203020204" pitchFamily="34" charset="-18"/>
                <a:cs typeface="Times New Roman" panose="02020603050405020304" pitchFamily="18" charset="0"/>
              </a:rPr>
              <a:t> kizár. S minthogy érzékei megoszlanak e tekintetben, ezért tapintása és ízlése rendkívül durva lesz, hallása és szaglása viszont a lehető legfinomabb. Ilyen az </a:t>
            </a:r>
            <a:r>
              <a:rPr lang="hu-HU" sz="1800" b="1" dirty="0">
                <a:latin typeface="PT Sans" panose="020B0503020203020204" pitchFamily="34" charset="-18"/>
                <a:cs typeface="Times New Roman" panose="02020603050405020304" pitchFamily="18" charset="0"/>
              </a:rPr>
              <a:t>állati</a:t>
            </a:r>
            <a:r>
              <a:rPr lang="hu-HU" sz="1800" dirty="0">
                <a:latin typeface="PT Sans" panose="020B0503020203020204" pitchFamily="34" charset="-18"/>
                <a:cs typeface="Times New Roman" panose="02020603050405020304" pitchFamily="18" charset="0"/>
              </a:rPr>
              <a:t> lét általában, és ilyen állapotban leledzik az utazók beszámolója szerint a legtöbb </a:t>
            </a:r>
            <a:r>
              <a:rPr lang="hu-HU" sz="1800" b="1" dirty="0">
                <a:latin typeface="PT Sans" panose="020B0503020203020204" pitchFamily="34" charset="-18"/>
                <a:cs typeface="Times New Roman" panose="02020603050405020304" pitchFamily="18" charset="0"/>
              </a:rPr>
              <a:t>vad nép </a:t>
            </a:r>
            <a:r>
              <a:rPr lang="hu-HU" sz="1800" dirty="0">
                <a:latin typeface="PT Sans" panose="020B0503020203020204" pitchFamily="34" charset="-18"/>
                <a:cs typeface="Times New Roman" panose="02020603050405020304" pitchFamily="18" charset="0"/>
              </a:rPr>
              <a:t>is.” </a:t>
            </a:r>
          </a:p>
          <a:p>
            <a:pPr marL="0" indent="0">
              <a:lnSpc>
                <a:spcPct val="17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nSpc>
                <a:spcPct val="170000"/>
              </a:lnSpc>
              <a:spcBef>
                <a:spcPts val="0"/>
              </a:spcBef>
              <a:buNone/>
            </a:pPr>
            <a:endParaRPr lang="hu-HU" sz="800" dirty="0">
              <a:latin typeface="PT Sans" panose="020B0503020203020204" pitchFamily="34" charset="-18"/>
              <a:cs typeface="Times New Roman" panose="02020603050405020304" pitchFamily="18" charset="0"/>
            </a:endParaRPr>
          </a:p>
          <a:p>
            <a:pPr marL="0" indent="0">
              <a:lnSpc>
                <a:spcPct val="170000"/>
              </a:lnSpc>
              <a:spcBef>
                <a:spcPts val="0"/>
              </a:spcBef>
              <a:buNone/>
            </a:pPr>
            <a:r>
              <a:rPr lang="hu-HU" sz="1600" dirty="0">
                <a:latin typeface="PT Sans" panose="020B0503020203020204" pitchFamily="34" charset="-18"/>
                <a:cs typeface="Times New Roman" panose="02020603050405020304" pitchFamily="18" charset="0"/>
              </a:rPr>
              <a:t>A </a:t>
            </a:r>
            <a:r>
              <a:rPr lang="hu-HU" sz="1600" i="1" dirty="0">
                <a:latin typeface="PT Sans" panose="020B0503020203020204" pitchFamily="34" charset="-18"/>
                <a:cs typeface="Times New Roman" panose="02020603050405020304" pitchFamily="18" charset="0"/>
              </a:rPr>
              <a:t>Második értekezés </a:t>
            </a:r>
            <a:r>
              <a:rPr lang="hu-HU" sz="1600" dirty="0">
                <a:latin typeface="PT Sans" panose="020B0503020203020204" pitchFamily="34" charset="-18"/>
                <a:cs typeface="Times New Roman" panose="02020603050405020304" pitchFamily="18" charset="0"/>
              </a:rPr>
              <a:t>címlapképének részlete</a:t>
            </a: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C4696E58-AB03-E18B-6B0D-54F9BBB3B7BE}"/>
              </a:ext>
            </a:extLst>
          </p:cNvPr>
          <p:cNvSpPr>
            <a:spLocks noGrp="1"/>
          </p:cNvSpPr>
          <p:nvPr>
            <p:ph type="sldNum" sz="quarter" idx="12"/>
          </p:nvPr>
        </p:nvSpPr>
        <p:spPr/>
        <p:txBody>
          <a:bodyPr/>
          <a:lstStyle/>
          <a:p>
            <a:fld id="{0739D787-FDB3-4BA9-82F1-8411BA5940C1}" type="slidenum">
              <a:rPr lang="hu-HU" smtClean="0"/>
              <a:t>30</a:t>
            </a:fld>
            <a:endParaRPr lang="hu-HU"/>
          </a:p>
        </p:txBody>
      </p:sp>
      <p:pic>
        <p:nvPicPr>
          <p:cNvPr id="6" name="Kép 5" descr="A képen vázlat, rajz, festmény, személy látható&#10;&#10;Automatikusan generált leírás">
            <a:extLst>
              <a:ext uri="{FF2B5EF4-FFF2-40B4-BE49-F238E27FC236}">
                <a16:creationId xmlns:a16="http://schemas.microsoft.com/office/drawing/2014/main" id="{8E2774F0-23FD-299B-A45E-4A630B656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510808"/>
            <a:ext cx="2619988" cy="6028104"/>
          </a:xfrm>
          <a:prstGeom prst="rect">
            <a:avLst/>
          </a:prstGeom>
        </p:spPr>
      </p:pic>
    </p:spTree>
    <p:extLst>
      <p:ext uri="{BB962C8B-B14F-4D97-AF65-F5344CB8AC3E}">
        <p14:creationId xmlns:p14="http://schemas.microsoft.com/office/powerpoint/2010/main" val="2099168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8" y="339969"/>
            <a:ext cx="11094721" cy="6016381"/>
          </a:xfrm>
        </p:spPr>
        <p:txBody>
          <a:bodyPr>
            <a:noAutofit/>
          </a:bodyPr>
          <a:lstStyle/>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„Az állatok valamennyien leleményes gépek csupán, melyeket a természet érzékekkel ruházott föl, hogy képesek legyenek ellátni magukat, és bizonyos mértékig védekezni tudjanak mindazzal szemben, ami a pusztulásukat okozhatja vagy zavarhatja őket. Ugyanezt látom az emberi gép esetében is, azzal a különbséggel, hogy az állat minden cselekedete egyedül a természet műve, az ember viszont </a:t>
            </a:r>
            <a:r>
              <a:rPr lang="hu-HU" sz="1800" b="1" dirty="0">
                <a:latin typeface="PT Sans" panose="020B0503020203020204" pitchFamily="34" charset="-18"/>
                <a:cs typeface="Times New Roman" panose="02020603050405020304" pitchFamily="18" charset="0"/>
              </a:rPr>
              <a:t>hozzájárul cselekedeteihez</a:t>
            </a:r>
            <a:r>
              <a:rPr lang="hu-HU" sz="1800" dirty="0">
                <a:latin typeface="PT Sans" panose="020B0503020203020204" pitchFamily="34" charset="-18"/>
                <a:cs typeface="Times New Roman" panose="02020603050405020304" pitchFamily="18" charset="0"/>
              </a:rPr>
              <a:t>, amennyiben szabadon cselekszik. Az egyik az </a:t>
            </a:r>
            <a:r>
              <a:rPr lang="hu-HU" sz="1800" b="1" dirty="0">
                <a:latin typeface="PT Sans" panose="020B0503020203020204" pitchFamily="34" charset="-18"/>
                <a:cs typeface="Times New Roman" panose="02020603050405020304" pitchFamily="18" charset="0"/>
              </a:rPr>
              <a:t>ösztön</a:t>
            </a:r>
            <a:r>
              <a:rPr lang="hu-HU" sz="1800" dirty="0">
                <a:latin typeface="PT Sans" panose="020B0503020203020204" pitchFamily="34" charset="-18"/>
                <a:cs typeface="Times New Roman" panose="02020603050405020304" pitchFamily="18" charset="0"/>
              </a:rPr>
              <a:t> által választ vagy utasít el magától valamit, a másik a </a:t>
            </a:r>
            <a:r>
              <a:rPr lang="hu-HU" sz="1800" b="1" dirty="0">
                <a:latin typeface="PT Sans" panose="020B0503020203020204" pitchFamily="34" charset="-18"/>
                <a:cs typeface="Times New Roman" panose="02020603050405020304" pitchFamily="18" charset="0"/>
              </a:rPr>
              <a:t>szabadság</a:t>
            </a:r>
            <a:r>
              <a:rPr lang="hu-HU" sz="1800" dirty="0">
                <a:latin typeface="PT Sans" panose="020B0503020203020204" pitchFamily="34" charset="-18"/>
                <a:cs typeface="Times New Roman" panose="02020603050405020304" pitchFamily="18" charset="0"/>
              </a:rPr>
              <a:t> aktusa által; ezért van az, hogy az állat nem tud </a:t>
            </a:r>
            <a:r>
              <a:rPr lang="hu-HU" sz="1800" b="1" dirty="0">
                <a:latin typeface="PT Sans" panose="020B0503020203020204" pitchFamily="34" charset="-18"/>
                <a:cs typeface="Times New Roman" panose="02020603050405020304" pitchFamily="18" charset="0"/>
              </a:rPr>
              <a:t>eltérni a számára előírt szabálytól</a:t>
            </a:r>
            <a:r>
              <a:rPr lang="hu-HU" sz="1800" dirty="0">
                <a:latin typeface="PT Sans" panose="020B0503020203020204" pitchFamily="34" charset="-18"/>
                <a:cs typeface="Times New Roman" panose="02020603050405020304" pitchFamily="18" charset="0"/>
              </a:rPr>
              <a:t>, még abban az esetben sem, ha hasznára válnék eltérnie tőle, az ember viszont gyakorta megteszi ezt, akár a saját rovására is. Így a galamb éhen hal a legjobb húsokkal megrakott tál mellett, a macska pedig egy rakás gyümölcs vagy búzaszem mellett, holott mindkettő nagyszerűen jóllakhatnék a megvetett eleséggel, csak elég okosnak kellene </a:t>
            </a:r>
            <a:r>
              <a:rPr lang="hu-HU" sz="1800" dirty="0" err="1">
                <a:latin typeface="PT Sans" panose="020B0503020203020204" pitchFamily="34" charset="-18"/>
                <a:cs typeface="Times New Roman" panose="02020603050405020304" pitchFamily="18" charset="0"/>
              </a:rPr>
              <a:t>lenniök</a:t>
            </a:r>
            <a:r>
              <a:rPr lang="hu-HU" sz="1800" dirty="0">
                <a:latin typeface="PT Sans" panose="020B0503020203020204" pitchFamily="34" charset="-18"/>
                <a:cs typeface="Times New Roman" panose="02020603050405020304" pitchFamily="18" charset="0"/>
              </a:rPr>
              <a:t>, hogy</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                                                                    próbát tegyenek. A kicsapongásra hajlamos emberek pedig</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                                                                    szertelenségekre ragadtatják magukat, ami betegséget és halált hoz</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                                                                    rájuk, mert a szellem megrontja az érzékeket, és mert az akarat még</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                                                                    beszél, amikor a természet már elhallgatott.” </a:t>
            </a: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C4696E58-AB03-E18B-6B0D-54F9BBB3B7BE}"/>
              </a:ext>
            </a:extLst>
          </p:cNvPr>
          <p:cNvSpPr>
            <a:spLocks noGrp="1"/>
          </p:cNvSpPr>
          <p:nvPr>
            <p:ph type="sldNum" sz="quarter" idx="12"/>
          </p:nvPr>
        </p:nvSpPr>
        <p:spPr/>
        <p:txBody>
          <a:bodyPr/>
          <a:lstStyle/>
          <a:p>
            <a:fld id="{0739D787-FDB3-4BA9-82F1-8411BA5940C1}" type="slidenum">
              <a:rPr lang="hu-HU" smtClean="0"/>
              <a:t>31</a:t>
            </a:fld>
            <a:endParaRPr lang="hu-HU"/>
          </a:p>
        </p:txBody>
      </p:sp>
      <p:pic>
        <p:nvPicPr>
          <p:cNvPr id="6" name="Kép 5" descr="A képen vázlat, fekete-fehér, rajz, Nyomdászat látható&#10;&#10;Automatikusan generált leírás">
            <a:extLst>
              <a:ext uri="{FF2B5EF4-FFF2-40B4-BE49-F238E27FC236}">
                <a16:creationId xmlns:a16="http://schemas.microsoft.com/office/drawing/2014/main" id="{EB3BFB9C-E643-2C3B-AFC5-A0CA69D24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46" y="4690605"/>
            <a:ext cx="3763108" cy="1889172"/>
          </a:xfrm>
          <a:prstGeom prst="rect">
            <a:avLst/>
          </a:prstGeom>
        </p:spPr>
      </p:pic>
    </p:spTree>
    <p:extLst>
      <p:ext uri="{BB962C8B-B14F-4D97-AF65-F5344CB8AC3E}">
        <p14:creationId xmlns:p14="http://schemas.microsoft.com/office/powerpoint/2010/main" val="3799378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304800"/>
            <a:ext cx="10971009" cy="6051550"/>
          </a:xfrm>
        </p:spPr>
        <p:txBody>
          <a:bodyPr>
            <a:noAutofit/>
          </a:bodyPr>
          <a:lstStyle/>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„Minden állatnak vannak képzetei, mivel érzékei vannak; mi több, egy bizonyos</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pontig össze is kapcsolják képzeteiket: e tekintetben az ember csak úgy</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különbözik az állattól, ahogyan a több a kevesebbtől. Némely filozófusok még</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azt is állítják, hogy olykor nagyobb különbség van két ember, mint egy ember</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és egy állat között. Így tehát nem annyira az </a:t>
            </a:r>
            <a:r>
              <a:rPr lang="hu-HU" sz="1800" b="1" dirty="0">
                <a:latin typeface="PT Sans" panose="020B0503020203020204" pitchFamily="34" charset="-18"/>
                <a:cs typeface="Times New Roman" panose="02020603050405020304" pitchFamily="18" charset="0"/>
              </a:rPr>
              <a:t>értelem</a:t>
            </a:r>
            <a:r>
              <a:rPr lang="hu-HU" sz="1800" dirty="0">
                <a:latin typeface="PT Sans" panose="020B0503020203020204" pitchFamily="34" charset="-18"/>
                <a:cs typeface="Times New Roman" panose="02020603050405020304" pitchFamily="18" charset="0"/>
              </a:rPr>
              <a:t> által válik ki az ember az</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állatok közül, mint inkább azon tulajdonsága által, hogy </a:t>
            </a:r>
            <a:r>
              <a:rPr lang="hu-HU" sz="1800" b="1" dirty="0">
                <a:latin typeface="PT Sans" panose="020B0503020203020204" pitchFamily="34" charset="-18"/>
                <a:cs typeface="Times New Roman" panose="02020603050405020304" pitchFamily="18" charset="0"/>
              </a:rPr>
              <a:t>szabadon</a:t>
            </a:r>
            <a:r>
              <a:rPr lang="hu-HU" sz="1800" dirty="0">
                <a:latin typeface="PT Sans" panose="020B0503020203020204" pitchFamily="34" charset="-18"/>
                <a:cs typeface="Times New Roman" panose="02020603050405020304" pitchFamily="18" charset="0"/>
              </a:rPr>
              <a:t> cselekszik. </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 természet minden állatnak parancsol, s az állat engedelmeskedik. Az ember</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ki van téve ennek a hatásnak, csakhogy olyan lénynek tudja magát, akinek</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szabadságában áll belenyugodni vagy ellenállni, és elsősorban ennek a</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szabadságnak a tudatában mutatkozik meg, hogy lelke szellemi természetű.</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Mert a fizika bizonyos mértékig megmagyarázza érzékeinek működését és képzeteinek kialakulását, de az akarás vagy inkább a választás képességében s e képesség érzésében csupán tiszta szellemi aktusokat találni, ezekből pedig mit sem magyaráznak meg a mechanika törvényei.”</a:t>
            </a: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C4696E58-AB03-E18B-6B0D-54F9BBB3B7BE}"/>
              </a:ext>
            </a:extLst>
          </p:cNvPr>
          <p:cNvSpPr>
            <a:spLocks noGrp="1"/>
          </p:cNvSpPr>
          <p:nvPr>
            <p:ph type="sldNum" sz="quarter" idx="12"/>
          </p:nvPr>
        </p:nvSpPr>
        <p:spPr/>
        <p:txBody>
          <a:bodyPr/>
          <a:lstStyle/>
          <a:p>
            <a:fld id="{0739D787-FDB3-4BA9-82F1-8411BA5940C1}" type="slidenum">
              <a:rPr lang="hu-HU" smtClean="0"/>
              <a:t>32</a:t>
            </a:fld>
            <a:endParaRPr lang="hu-HU" dirty="0"/>
          </a:p>
        </p:txBody>
      </p:sp>
      <p:pic>
        <p:nvPicPr>
          <p:cNvPr id="6" name="Kép 5" descr="A képen portré, Emberi arc, festmény, művészet látható&#10;&#10;Automatikusan generált leírás">
            <a:extLst>
              <a:ext uri="{FF2B5EF4-FFF2-40B4-BE49-F238E27FC236}">
                <a16:creationId xmlns:a16="http://schemas.microsoft.com/office/drawing/2014/main" id="{82461F75-D210-A9EC-E176-DC377AB6CF63}"/>
              </a:ext>
            </a:extLst>
          </p:cNvPr>
          <p:cNvPicPr>
            <a:picLocks noChangeAspect="1"/>
          </p:cNvPicPr>
          <p:nvPr/>
        </p:nvPicPr>
        <p:blipFill>
          <a:blip r:embed="rId2">
            <a:extLst>
              <a:ext uri="{28A0092B-C50C-407E-A947-70E740481C1C}">
                <a14:useLocalDpi xmlns:a14="http://schemas.microsoft.com/office/drawing/2010/main" val="0"/>
              </a:ext>
            </a:extLst>
          </a:blip>
          <a:srcRect r="3836"/>
          <a:stretch/>
        </p:blipFill>
        <p:spPr>
          <a:xfrm>
            <a:off x="8418054" y="501650"/>
            <a:ext cx="3101594" cy="4528168"/>
          </a:xfrm>
          <a:prstGeom prst="rect">
            <a:avLst/>
          </a:prstGeom>
        </p:spPr>
      </p:pic>
    </p:spTree>
    <p:extLst>
      <p:ext uri="{BB962C8B-B14F-4D97-AF65-F5344CB8AC3E}">
        <p14:creationId xmlns:p14="http://schemas.microsoft.com/office/powerpoint/2010/main" val="2082719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509247" y="301337"/>
            <a:ext cx="7222089" cy="6144012"/>
          </a:xfrm>
        </p:spPr>
        <p:txBody>
          <a:bodyPr>
            <a:noAutofit/>
          </a:bodyPr>
          <a:lstStyle/>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„Ámde, még ha a fenti kérdéseket övező nehézségek némi teret engednek is az ember és az állat e különbségén való vitának, van egy másik, igen sajátos megkülönböztető tulajdonság, amelyben lehetetlen kételkednünk, ez pedig a </a:t>
            </a:r>
            <a:r>
              <a:rPr lang="hu-HU" sz="1800" b="1" dirty="0" err="1">
                <a:latin typeface="PT Sans" panose="020B0503020203020204" pitchFamily="34" charset="-18"/>
                <a:cs typeface="Times New Roman" panose="02020603050405020304" pitchFamily="18" charset="0"/>
              </a:rPr>
              <a:t>tökéletesbedés</a:t>
            </a:r>
            <a:r>
              <a:rPr lang="hu-HU" sz="1800" b="1" dirty="0">
                <a:latin typeface="PT Sans" panose="020B0503020203020204" pitchFamily="34" charset="-18"/>
                <a:cs typeface="Times New Roman" panose="02020603050405020304" pitchFamily="18" charset="0"/>
              </a:rPr>
              <a:t> képessége</a:t>
            </a:r>
            <a:r>
              <a:rPr lang="hu-HU" sz="1800" dirty="0">
                <a:latin typeface="PT Sans" panose="020B0503020203020204" pitchFamily="34" charset="-18"/>
                <a:cs typeface="Times New Roman" panose="02020603050405020304" pitchFamily="18" charset="0"/>
              </a:rPr>
              <a:t>. Ez a képesség, a körülmények közreműködésével, sorjában kifejleszti az összes többit, és </a:t>
            </a:r>
            <a:r>
              <a:rPr lang="hu-HU" sz="1800" b="1" dirty="0">
                <a:latin typeface="PT Sans" panose="020B0503020203020204" pitchFamily="34" charset="-18"/>
                <a:cs typeface="Times New Roman" panose="02020603050405020304" pitchFamily="18" charset="0"/>
              </a:rPr>
              <a:t>mind a fajban, mind az egyedben</a:t>
            </a:r>
            <a:r>
              <a:rPr lang="hu-HU" sz="1800" dirty="0">
                <a:latin typeface="PT Sans" panose="020B0503020203020204" pitchFamily="34" charset="-18"/>
                <a:cs typeface="Times New Roman" panose="02020603050405020304" pitchFamily="18" charset="0"/>
              </a:rPr>
              <a:t> benne lakozik, az állat viszont már néhány hónap múltán azzá válik, ami egész életében lesz, fajtája pedig ezer év elteltével sem különbözik attól, ami annak az évezrednek az első évében volt. Miért csak az ember lehet </a:t>
            </a:r>
            <a:r>
              <a:rPr lang="hu-HU" sz="1800" b="1" dirty="0">
                <a:latin typeface="PT Sans" panose="020B0503020203020204" pitchFamily="34" charset="-18"/>
                <a:cs typeface="Times New Roman" panose="02020603050405020304" pitchFamily="18" charset="0"/>
              </a:rPr>
              <a:t>félkegyelmű</a:t>
            </a:r>
            <a:r>
              <a:rPr lang="hu-HU" sz="1800" dirty="0">
                <a:latin typeface="PT Sans" panose="020B0503020203020204" pitchFamily="34" charset="-18"/>
                <a:cs typeface="Times New Roman" panose="02020603050405020304" pitchFamily="18" charset="0"/>
              </a:rPr>
              <a:t>? Nem úgy áll-e a dolog, hogy ilyenkor visszatér eredeti állapotába, és hogy az </a:t>
            </a:r>
            <a:r>
              <a:rPr lang="hu-HU" sz="1800" b="1" dirty="0">
                <a:latin typeface="PT Sans" panose="020B0503020203020204" pitchFamily="34" charset="-18"/>
                <a:cs typeface="Times New Roman" panose="02020603050405020304" pitchFamily="18" charset="0"/>
              </a:rPr>
              <a:t>öregség</a:t>
            </a:r>
            <a:r>
              <a:rPr lang="hu-HU" sz="1800" dirty="0">
                <a:latin typeface="PT Sans" panose="020B0503020203020204" pitchFamily="34" charset="-18"/>
                <a:cs typeface="Times New Roman" panose="02020603050405020304" pitchFamily="18" charset="0"/>
              </a:rPr>
              <a:t> vagy valamilyen más baj elveszi tőle mindazt, amit </a:t>
            </a:r>
            <a:r>
              <a:rPr lang="hu-HU" sz="1800" i="1" dirty="0" err="1">
                <a:latin typeface="PT Sans" panose="020B0503020203020204" pitchFamily="34" charset="-18"/>
                <a:cs typeface="Times New Roman" panose="02020603050405020304" pitchFamily="18" charset="0"/>
              </a:rPr>
              <a:t>tőkéletesbíthető</a:t>
            </a:r>
            <a:r>
              <a:rPr lang="hu-HU" sz="1800" dirty="0">
                <a:latin typeface="PT Sans" panose="020B0503020203020204" pitchFamily="34" charset="-18"/>
                <a:cs typeface="Times New Roman" panose="02020603050405020304" pitchFamily="18" charset="0"/>
              </a:rPr>
              <a:t> volta révén megszerzett magának, s így az állatnál is mélyebbre süllyed, mert az állat semmit nem tesz magáévá, tehát nem is veszíthet el semmit.” </a:t>
            </a: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C4696E58-AB03-E18B-6B0D-54F9BBB3B7BE}"/>
              </a:ext>
            </a:extLst>
          </p:cNvPr>
          <p:cNvSpPr>
            <a:spLocks noGrp="1"/>
          </p:cNvSpPr>
          <p:nvPr>
            <p:ph type="sldNum" sz="quarter" idx="12"/>
          </p:nvPr>
        </p:nvSpPr>
        <p:spPr/>
        <p:txBody>
          <a:bodyPr/>
          <a:lstStyle/>
          <a:p>
            <a:fld id="{0739D787-FDB3-4BA9-82F1-8411BA5940C1}" type="slidenum">
              <a:rPr lang="hu-HU" smtClean="0"/>
              <a:t>33</a:t>
            </a:fld>
            <a:endParaRPr lang="hu-HU"/>
          </a:p>
        </p:txBody>
      </p:sp>
      <p:pic>
        <p:nvPicPr>
          <p:cNvPr id="10" name="Kép 9" descr="A képen Emberi arc, portré, ruházat, személy látható&#10;&#10;Automatikusan generált leírás">
            <a:extLst>
              <a:ext uri="{FF2B5EF4-FFF2-40B4-BE49-F238E27FC236}">
                <a16:creationId xmlns:a16="http://schemas.microsoft.com/office/drawing/2014/main" id="{14E3DB91-6B5D-19E8-91CE-202AF04F12A5}"/>
              </a:ext>
            </a:extLst>
          </p:cNvPr>
          <p:cNvPicPr>
            <a:picLocks noChangeAspect="1"/>
          </p:cNvPicPr>
          <p:nvPr/>
        </p:nvPicPr>
        <p:blipFill>
          <a:blip r:embed="rId2">
            <a:extLst>
              <a:ext uri="{28A0092B-C50C-407E-A947-70E740481C1C}">
                <a14:useLocalDpi xmlns:a14="http://schemas.microsoft.com/office/drawing/2010/main" val="0"/>
              </a:ext>
            </a:extLst>
          </a:blip>
          <a:srcRect l="2215" r="2651"/>
          <a:stretch/>
        </p:blipFill>
        <p:spPr>
          <a:xfrm>
            <a:off x="383078" y="520504"/>
            <a:ext cx="3934691" cy="5710156"/>
          </a:xfrm>
          <a:prstGeom prst="rect">
            <a:avLst/>
          </a:prstGeom>
        </p:spPr>
      </p:pic>
    </p:spTree>
    <p:extLst>
      <p:ext uri="{BB962C8B-B14F-4D97-AF65-F5344CB8AC3E}">
        <p14:creationId xmlns:p14="http://schemas.microsoft.com/office/powerpoint/2010/main" val="1419572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30305" y="179294"/>
            <a:ext cx="11213054" cy="6315321"/>
          </a:xfrm>
        </p:spPr>
        <p:txBody>
          <a:bodyPr>
            <a:noAutofit/>
          </a:bodyPr>
          <a:lstStyle/>
          <a:p>
            <a:pPr marL="0" indent="0">
              <a:lnSpc>
                <a:spcPct val="170000"/>
              </a:lnSpc>
              <a:spcBef>
                <a:spcPts val="0"/>
              </a:spcBef>
              <a:buNone/>
            </a:pPr>
            <a:r>
              <a:rPr lang="hu-HU" sz="1800" dirty="0" err="1">
                <a:latin typeface="PT Sans" panose="020B0503020203020204" pitchFamily="34" charset="-18"/>
                <a:cs typeface="Times New Roman" panose="02020603050405020304" pitchFamily="18" charset="0"/>
              </a:rPr>
              <a:t>Tökéletesbedés</a:t>
            </a:r>
            <a:r>
              <a:rPr lang="hu-HU" sz="1800" dirty="0">
                <a:latin typeface="PT Sans" panose="020B0503020203020204" pitchFamily="34" charset="-18"/>
                <a:cs typeface="Times New Roman" panose="02020603050405020304" pitchFamily="18" charset="0"/>
              </a:rPr>
              <a:t> képessége = a változás képessége</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Tehát nem feljebb lépés egy értékskálán, nem egy előre megadott</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cél felé való közeledés. Az embernek nincs célja, </a:t>
            </a:r>
            <a:r>
              <a:rPr lang="hu-HU" sz="1800" dirty="0" err="1">
                <a:latin typeface="PT Sans" panose="020B0503020203020204" pitchFamily="34" charset="-18"/>
                <a:cs typeface="Times New Roman" panose="02020603050405020304" pitchFamily="18" charset="0"/>
              </a:rPr>
              <a:t>telosza</a:t>
            </a:r>
            <a:r>
              <a:rPr lang="hu-HU" sz="1800" dirty="0">
                <a:latin typeface="PT Sans" panose="020B0503020203020204" pitchFamily="34" charset="-18"/>
                <a:cs typeface="Times New Roman" panose="02020603050405020304" pitchFamily="18" charset="0"/>
              </a:rPr>
              <a:t>. </a:t>
            </a:r>
          </a:p>
          <a:p>
            <a:pPr marL="0" indent="0">
              <a:lnSpc>
                <a:spcPct val="100000"/>
              </a:lnSpc>
              <a:spcBef>
                <a:spcPts val="0"/>
              </a:spcBef>
              <a:buNone/>
            </a:pPr>
            <a:endParaRPr lang="hu-HU" sz="900" dirty="0">
              <a:latin typeface="PT Sans" panose="020B0503020203020204" pitchFamily="34" charset="-18"/>
              <a:cs typeface="Times New Roman" panose="02020603050405020304" pitchFamily="18" charset="0"/>
            </a:endParaRP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 meghatározatlanság két fokozata:</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 </a:t>
            </a:r>
            <a:r>
              <a:rPr lang="hu-HU" sz="1800" b="1" dirty="0">
                <a:latin typeface="PT Sans" panose="020B0503020203020204" pitchFamily="34" charset="-18"/>
                <a:cs typeface="Times New Roman" panose="02020603050405020304" pitchFamily="18" charset="0"/>
              </a:rPr>
              <a:t>szabadság</a:t>
            </a:r>
            <a:r>
              <a:rPr lang="hu-HU" sz="1800" dirty="0">
                <a:latin typeface="PT Sans" panose="020B0503020203020204" pitchFamily="34" charset="-18"/>
                <a:cs typeface="Times New Roman" panose="02020603050405020304" pitchFamily="18" charset="0"/>
              </a:rPr>
              <a:t> révén ellenállhatunk a természet(</a:t>
            </a:r>
            <a:r>
              <a:rPr lang="hu-HU" sz="1800" dirty="0" err="1">
                <a:latin typeface="PT Sans" panose="020B0503020203020204" pitchFamily="34" charset="-18"/>
                <a:cs typeface="Times New Roman" panose="02020603050405020304" pitchFamily="18" charset="0"/>
              </a:rPr>
              <a:t>ünk</a:t>
            </a:r>
            <a:r>
              <a:rPr lang="hu-HU" sz="1800" dirty="0">
                <a:latin typeface="PT Sans" panose="020B0503020203020204" pitchFamily="34" charset="-18"/>
                <a:cs typeface="Times New Roman" panose="02020603050405020304" pitchFamily="18" charset="0"/>
              </a:rPr>
              <a:t>) parancsainak.</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 </a:t>
            </a:r>
            <a:r>
              <a:rPr lang="hu-HU" sz="1800" b="1" dirty="0" err="1">
                <a:latin typeface="PT Sans" panose="020B0503020203020204" pitchFamily="34" charset="-18"/>
                <a:cs typeface="Times New Roman" panose="02020603050405020304" pitchFamily="18" charset="0"/>
              </a:rPr>
              <a:t>tökéletesbedés</a:t>
            </a:r>
            <a:r>
              <a:rPr lang="hu-HU" sz="1800" dirty="0">
                <a:latin typeface="PT Sans" panose="020B0503020203020204" pitchFamily="34" charset="-18"/>
                <a:cs typeface="Times New Roman" panose="02020603050405020304" pitchFamily="18" charset="0"/>
              </a:rPr>
              <a:t> képességével megváltoztatjuk a természetünket.</a:t>
            </a:r>
          </a:p>
          <a:p>
            <a:pPr marL="0" indent="0">
              <a:lnSpc>
                <a:spcPct val="100000"/>
              </a:lnSpc>
              <a:spcBef>
                <a:spcPts val="0"/>
              </a:spcBef>
              <a:buNone/>
            </a:pPr>
            <a:endParaRPr lang="hu-HU" sz="900" dirty="0">
              <a:latin typeface="PT Sans" panose="020B0503020203020204" pitchFamily="34" charset="-18"/>
              <a:cs typeface="Times New Roman" panose="02020603050405020304" pitchFamily="18" charset="0"/>
            </a:endParaRP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Az természet-</a:t>
            </a:r>
            <a:r>
              <a:rPr lang="hu-HU" sz="1800" b="1" dirty="0">
                <a:latin typeface="PT Sans" panose="020B0503020203020204" pitchFamily="34" charset="-18"/>
                <a:cs typeface="Times New Roman" panose="02020603050405020304" pitchFamily="18" charset="0"/>
              </a:rPr>
              <a:t>ellenes</a:t>
            </a:r>
            <a:r>
              <a:rPr lang="hu-HU" sz="1800" dirty="0">
                <a:latin typeface="PT Sans" panose="020B0503020203020204" pitchFamily="34" charset="-18"/>
                <a:cs typeface="Times New Roman" panose="02020603050405020304" pitchFamily="18" charset="0"/>
              </a:rPr>
              <a:t> lény, a természet ellenében valósítja meg</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magát. Ami sajátosan emberi benne, az nem a természet, hanem</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szabadság műve. Az ember elszakad a természettől, kiszakad a</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természetből. Az ember teljesen önmaga alkotása.</a:t>
            </a:r>
          </a:p>
          <a:p>
            <a:pPr marL="0" indent="0">
              <a:lnSpc>
                <a:spcPct val="170000"/>
              </a:lnSpc>
              <a:spcBef>
                <a:spcPts val="0"/>
              </a:spcBef>
              <a:buNone/>
            </a:pPr>
            <a:endParaRPr lang="hu-HU" sz="900" dirty="0">
              <a:latin typeface="PT Sans" panose="020B0503020203020204" pitchFamily="34" charset="-18"/>
              <a:cs typeface="Times New Roman" panose="02020603050405020304" pitchFamily="18" charset="0"/>
            </a:endParaRP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Az ember természet </a:t>
            </a:r>
            <a:r>
              <a:rPr lang="hu-HU" sz="1800" b="1" dirty="0">
                <a:latin typeface="PT Sans" panose="020B0503020203020204" pitchFamily="34" charset="-18"/>
                <a:cs typeface="Times New Roman" panose="02020603050405020304" pitchFamily="18" charset="0"/>
              </a:rPr>
              <a:t>nélküli</a:t>
            </a:r>
            <a:r>
              <a:rPr lang="hu-HU" sz="1800" dirty="0">
                <a:latin typeface="PT Sans" panose="020B0503020203020204" pitchFamily="34" charset="-18"/>
                <a:cs typeface="Times New Roman" panose="02020603050405020304" pitchFamily="18" charset="0"/>
              </a:rPr>
              <a:t> lény. Nem határozza meg a természet(e). Az a természete, hogy nincs természete. A rasszizmus, a szexizmus azért elhibázott, mert feltételezi, hogy az embert meghatározzák a természeti adottságai. </a:t>
            </a:r>
          </a:p>
          <a:p>
            <a:pPr marL="0" indent="0" algn="just">
              <a:lnSpc>
                <a:spcPct val="170000"/>
              </a:lnSpc>
              <a:spcBef>
                <a:spcPts val="0"/>
              </a:spcBef>
              <a:buNone/>
            </a:pPr>
            <a:endParaRPr lang="hu-HU" sz="1800" dirty="0">
              <a:latin typeface="PT Sans" panose="020B0503020203020204" pitchFamily="34" charset="-18"/>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C4696E58-AB03-E18B-6B0D-54F9BBB3B7BE}"/>
              </a:ext>
            </a:extLst>
          </p:cNvPr>
          <p:cNvSpPr>
            <a:spLocks noGrp="1"/>
          </p:cNvSpPr>
          <p:nvPr>
            <p:ph type="sldNum" sz="quarter" idx="12"/>
          </p:nvPr>
        </p:nvSpPr>
        <p:spPr/>
        <p:txBody>
          <a:bodyPr/>
          <a:lstStyle/>
          <a:p>
            <a:fld id="{0739D787-FDB3-4BA9-82F1-8411BA5940C1}" type="slidenum">
              <a:rPr lang="hu-HU" smtClean="0"/>
              <a:t>34</a:t>
            </a:fld>
            <a:endParaRPr lang="hu-HU" dirty="0"/>
          </a:p>
        </p:txBody>
      </p:sp>
      <p:sp>
        <p:nvSpPr>
          <p:cNvPr id="4" name="Tartalom helye 2">
            <a:extLst>
              <a:ext uri="{FF2B5EF4-FFF2-40B4-BE49-F238E27FC236}">
                <a16:creationId xmlns:a16="http://schemas.microsoft.com/office/drawing/2014/main" id="{4B3872C1-18E8-7A64-9D30-2B336FBE44D5}"/>
              </a:ext>
            </a:extLst>
          </p:cNvPr>
          <p:cNvSpPr txBox="1">
            <a:spLocks/>
          </p:cNvSpPr>
          <p:nvPr/>
        </p:nvSpPr>
        <p:spPr>
          <a:xfrm>
            <a:off x="430306" y="6463291"/>
            <a:ext cx="11213054" cy="75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hu-HU" sz="800" dirty="0">
              <a:latin typeface="PT Sans" panose="020B0503020203020204" pitchFamily="34" charset="-18"/>
              <a:cs typeface="Times New Roman" panose="02020603050405020304" pitchFamily="18" charset="0"/>
            </a:endParaRPr>
          </a:p>
          <a:p>
            <a:pPr marL="0" indent="0">
              <a:lnSpc>
                <a:spcPct val="170000"/>
              </a:lnSpc>
              <a:spcBef>
                <a:spcPts val="0"/>
              </a:spcBef>
              <a:buNone/>
            </a:pPr>
            <a:endParaRPr lang="hu-HU" sz="1800" dirty="0">
              <a:latin typeface="PT Sans" panose="020B0503020203020204" pitchFamily="34" charset="-18"/>
              <a:cs typeface="Times New Roman" panose="02020603050405020304" pitchFamily="18" charset="0"/>
            </a:endParaRPr>
          </a:p>
        </p:txBody>
      </p:sp>
      <p:pic>
        <p:nvPicPr>
          <p:cNvPr id="10" name="Kép 9" descr="A képen Emberi arc, szobor, portré, múzeum látható&#10;&#10;Automatikusan generált leírás">
            <a:extLst>
              <a:ext uri="{FF2B5EF4-FFF2-40B4-BE49-F238E27FC236}">
                <a16:creationId xmlns:a16="http://schemas.microsoft.com/office/drawing/2014/main" id="{A77F62C5-FBC7-0F17-52DB-DF2D4CB16B1C}"/>
              </a:ext>
            </a:extLst>
          </p:cNvPr>
          <p:cNvPicPr>
            <a:picLocks noChangeAspect="1"/>
          </p:cNvPicPr>
          <p:nvPr/>
        </p:nvPicPr>
        <p:blipFill>
          <a:blip r:embed="rId2">
            <a:extLst>
              <a:ext uri="{28A0092B-C50C-407E-A947-70E740481C1C}">
                <a14:useLocalDpi xmlns:a14="http://schemas.microsoft.com/office/drawing/2010/main" val="0"/>
              </a:ext>
            </a:extLst>
          </a:blip>
          <a:srcRect l="4574" r="20298"/>
          <a:stretch/>
        </p:blipFill>
        <p:spPr>
          <a:xfrm>
            <a:off x="7225553" y="394709"/>
            <a:ext cx="4128248" cy="4876616"/>
          </a:xfrm>
          <a:prstGeom prst="rect">
            <a:avLst/>
          </a:prstGeom>
        </p:spPr>
      </p:pic>
    </p:spTree>
    <p:extLst>
      <p:ext uri="{BB962C8B-B14F-4D97-AF65-F5344CB8AC3E}">
        <p14:creationId xmlns:p14="http://schemas.microsoft.com/office/powerpoint/2010/main" val="1565068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ép 11" descr="A képen Emberi arc, ruházat, portré, ember látható&#10;&#10;Automatikusan generált leírás">
            <a:extLst>
              <a:ext uri="{FF2B5EF4-FFF2-40B4-BE49-F238E27FC236}">
                <a16:creationId xmlns:a16="http://schemas.microsoft.com/office/drawing/2014/main" id="{5EDC03E4-7037-0BEB-1021-5ED7A3294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554" y="260819"/>
            <a:ext cx="4165139" cy="4490716"/>
          </a:xfrm>
          <a:prstGeom prst="rect">
            <a:avLst/>
          </a:prstGeom>
        </p:spPr>
      </p:pic>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30306" y="202549"/>
            <a:ext cx="11331387" cy="6394632"/>
          </a:xfrm>
        </p:spPr>
        <p:txBody>
          <a:bodyPr>
            <a:noAutofit/>
          </a:bodyPr>
          <a:lstStyle/>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Az ember nem szabadult fel a természet uralma alól, ha vele együtt </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Elenyészik az, amit a természet ellenében alkotott, ha alkotását éppúgy </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visszahódítja a természet, mint testének anyagát. </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 természet ellenében létrehozott maradandó alkotás a </a:t>
            </a:r>
            <a:r>
              <a:rPr lang="hu-HU" sz="1800" b="1" dirty="0">
                <a:latin typeface="PT Sans" panose="020B0503020203020204" pitchFamily="34" charset="-18"/>
                <a:cs typeface="Times New Roman" panose="02020603050405020304" pitchFamily="18" charset="0"/>
              </a:rPr>
              <a:t>kultúra</a:t>
            </a:r>
            <a:r>
              <a:rPr lang="hu-HU" sz="1800" dirty="0">
                <a:latin typeface="PT Sans" panose="020B0503020203020204" pitchFamily="34" charset="-18"/>
                <a:cs typeface="Times New Roman" panose="02020603050405020304" pitchFamily="18" charset="0"/>
              </a:rPr>
              <a:t>. </a:t>
            </a:r>
          </a:p>
          <a:p>
            <a:pPr marL="0" indent="0">
              <a:lnSpc>
                <a:spcPct val="100000"/>
              </a:lnSpc>
              <a:spcBef>
                <a:spcPts val="0"/>
              </a:spcBef>
              <a:buNone/>
            </a:pPr>
            <a:endParaRPr lang="hu-HU" sz="700" dirty="0">
              <a:latin typeface="PT Sans" panose="020B0503020203020204" pitchFamily="34" charset="-18"/>
              <a:cs typeface="Times New Roman" panose="02020603050405020304" pitchFamily="18" charset="0"/>
            </a:endParaRP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 kultúra a történelemileg meghatározott második természetként lép</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szembe a következő nemzedékekkel. </a:t>
            </a:r>
          </a:p>
          <a:p>
            <a:pPr marL="0" indent="0">
              <a:lnSpc>
                <a:spcPct val="100000"/>
              </a:lnSpc>
              <a:spcBef>
                <a:spcPts val="0"/>
              </a:spcBef>
              <a:buNone/>
            </a:pPr>
            <a:endParaRPr lang="hu-HU" sz="700" dirty="0">
              <a:latin typeface="PT Sans" panose="020B0503020203020204" pitchFamily="34" charset="-18"/>
              <a:cs typeface="Times New Roman" panose="02020603050405020304" pitchFamily="18" charset="0"/>
            </a:endParaRPr>
          </a:p>
          <a:p>
            <a:pPr marL="0" indent="0">
              <a:lnSpc>
                <a:spcPct val="150000"/>
              </a:lnSpc>
              <a:spcBef>
                <a:spcPts val="0"/>
              </a:spcBef>
              <a:buNone/>
            </a:pPr>
            <a:r>
              <a:rPr lang="hu-HU" sz="1800" dirty="0">
                <a:latin typeface="PT Sans" panose="020B0503020203020204" pitchFamily="34" charset="-18"/>
                <a:cs typeface="Times New Roman" panose="02020603050405020304" pitchFamily="18" charset="0"/>
              </a:rPr>
              <a:t>Ám a </a:t>
            </a:r>
            <a:r>
              <a:rPr lang="hu-HU" sz="1800" dirty="0" err="1">
                <a:latin typeface="PT Sans" panose="020B0503020203020204" pitchFamily="34" charset="-18"/>
                <a:cs typeface="Times New Roman" panose="02020603050405020304" pitchFamily="18" charset="0"/>
              </a:rPr>
              <a:t>tökéletesbedés</a:t>
            </a:r>
            <a:r>
              <a:rPr lang="hu-HU" sz="1800" dirty="0">
                <a:latin typeface="PT Sans" panose="020B0503020203020204" pitchFamily="34" charset="-18"/>
                <a:cs typeface="Times New Roman" panose="02020603050405020304" pitchFamily="18" charset="0"/>
              </a:rPr>
              <a:t> képessége a kultúrát is folyton megváltoztatja.  Az </a:t>
            </a:r>
          </a:p>
          <a:p>
            <a:pPr marL="0" indent="0">
              <a:lnSpc>
                <a:spcPct val="150000"/>
              </a:lnSpc>
              <a:spcBef>
                <a:spcPts val="0"/>
              </a:spcBef>
              <a:buNone/>
            </a:pPr>
            <a:r>
              <a:rPr lang="hu-HU" sz="1800" dirty="0">
                <a:latin typeface="PT Sans" panose="020B0503020203020204" pitchFamily="34" charset="-18"/>
                <a:cs typeface="Times New Roman" panose="02020603050405020304" pitchFamily="18" charset="0"/>
              </a:rPr>
              <a:t>ember az a lény, akit nem köt sem a természet, sem a második természet. </a:t>
            </a:r>
          </a:p>
          <a:p>
            <a:pPr marL="0" indent="0">
              <a:lnSpc>
                <a:spcPct val="170000"/>
              </a:lnSpc>
              <a:spcBef>
                <a:spcPts val="0"/>
              </a:spcBef>
              <a:buNone/>
            </a:pPr>
            <a:endParaRPr lang="hu-HU" sz="800" b="1" dirty="0">
              <a:latin typeface="PT Sans" panose="020B0503020203020204" pitchFamily="34" charset="-18"/>
              <a:cs typeface="Times New Roman" panose="02020603050405020304" pitchFamily="18" charset="0"/>
            </a:endParaRPr>
          </a:p>
          <a:p>
            <a:pPr marL="0" indent="0">
              <a:lnSpc>
                <a:spcPct val="170000"/>
              </a:lnSpc>
              <a:spcBef>
                <a:spcPts val="0"/>
              </a:spcBef>
              <a:buNone/>
            </a:pPr>
            <a:r>
              <a:rPr lang="hu-HU" sz="1800" b="1" dirty="0">
                <a:latin typeface="PT Sans" panose="020B0503020203020204" pitchFamily="34" charset="-18"/>
                <a:cs typeface="Times New Roman" panose="02020603050405020304" pitchFamily="18" charset="0"/>
              </a:rPr>
              <a:t>Kritika</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Ha a szabadság és ennek eredménye, a kultúra és a történetiség különbözteti meg az embert az állattól, </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 ember-e az öreg és magatehetetlen ember,</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 ember-e a történelem nélküli primitív népek embere, </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 ember-e a történelmét, kultúráját megtagadó gyökértelen modern ember? </a:t>
            </a:r>
          </a:p>
          <a:p>
            <a:pPr marL="0" indent="0">
              <a:lnSpc>
                <a:spcPct val="170000"/>
              </a:lnSpc>
              <a:spcBef>
                <a:spcPts val="0"/>
              </a:spcBef>
              <a:buNone/>
            </a:pPr>
            <a:endParaRPr lang="hu-HU" sz="1800" dirty="0">
              <a:latin typeface="PT Sans" panose="020B0503020203020204" pitchFamily="34" charset="-18"/>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C4696E58-AB03-E18B-6B0D-54F9BBB3B7BE}"/>
              </a:ext>
            </a:extLst>
          </p:cNvPr>
          <p:cNvSpPr>
            <a:spLocks noGrp="1"/>
          </p:cNvSpPr>
          <p:nvPr>
            <p:ph type="sldNum" sz="quarter" idx="12"/>
          </p:nvPr>
        </p:nvSpPr>
        <p:spPr/>
        <p:txBody>
          <a:bodyPr/>
          <a:lstStyle/>
          <a:p>
            <a:fld id="{0739D787-FDB3-4BA9-82F1-8411BA5940C1}" type="slidenum">
              <a:rPr lang="hu-HU" smtClean="0"/>
              <a:t>35</a:t>
            </a:fld>
            <a:endParaRPr lang="hu-HU" dirty="0"/>
          </a:p>
        </p:txBody>
      </p:sp>
    </p:spTree>
    <p:extLst>
      <p:ext uri="{BB962C8B-B14F-4D97-AF65-F5344CB8AC3E}">
        <p14:creationId xmlns:p14="http://schemas.microsoft.com/office/powerpoint/2010/main" val="3441943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84094" y="304800"/>
            <a:ext cx="11385177" cy="6032696"/>
          </a:xfrm>
        </p:spPr>
        <p:txBody>
          <a:bodyPr>
            <a:noAutofit/>
          </a:bodyPr>
          <a:lstStyle/>
          <a:p>
            <a:pPr marL="0" indent="0" algn="ctr">
              <a:lnSpc>
                <a:spcPct val="170000"/>
              </a:lnSpc>
              <a:spcBef>
                <a:spcPts val="0"/>
              </a:spcBef>
              <a:buNone/>
            </a:pPr>
            <a:r>
              <a:rPr lang="hu-HU" sz="1800" b="1" dirty="0">
                <a:latin typeface="PT Sans" panose="020B0503020203020204" pitchFamily="34" charset="-18"/>
                <a:cs typeface="Times New Roman" panose="02020603050405020304" pitchFamily="18" charset="0"/>
              </a:rPr>
              <a:t>Összegzés</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1. Rousseau nem volt az emberi méltóság teoretikusa, de antropológiája jelentős a méltóság-</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diskurzus szempontjából.</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2. „Vissza a természethez” = aki az ember mibenlétére kérdez, annak el kell vonatkoztatnia azoktól</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a tulajdonságoktól, amelyeket a társadalomban vettünk csak magunkra. Ám nemcsak a társadalmi</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ember nem azonos az emberrel mint olyannal, hanem a természeti állapot embere sem, hiszen a természeti álla-</a:t>
            </a:r>
            <a:r>
              <a:rPr lang="hu-HU" sz="1800" dirty="0" err="1">
                <a:latin typeface="PT Sans" panose="020B0503020203020204" pitchFamily="34" charset="-18"/>
                <a:cs typeface="Times New Roman" panose="02020603050405020304" pitchFamily="18" charset="0"/>
              </a:rPr>
              <a:t>potot</a:t>
            </a:r>
            <a:r>
              <a:rPr lang="hu-HU" sz="1800" dirty="0">
                <a:latin typeface="PT Sans" panose="020B0503020203020204" pitchFamily="34" charset="-18"/>
                <a:cs typeface="Times New Roman" panose="02020603050405020304" pitchFamily="18" charset="0"/>
              </a:rPr>
              <a:t> elhagyva is emberek maradtunk. A természeti állapot nem norma számunkra. Ám más norma sem kínálkozik.</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4. A természeti állapot tanulmányozása megmutatja, hogy az  ember nagyon hasonlít az állatokra, de rajta nem uralkodik a természet. </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5. Ha az emberi méltóság az embereket az állatoktól megkülönböztető tulajdonságokon alapul, akkor az emberi méltóság a minden határon túl menő szabadságban, a </a:t>
            </a:r>
            <a:r>
              <a:rPr lang="hu-HU" sz="1800" dirty="0" err="1">
                <a:latin typeface="PT Sans" panose="020B0503020203020204" pitchFamily="34" charset="-18"/>
                <a:cs typeface="Times New Roman" panose="02020603050405020304" pitchFamily="18" charset="0"/>
              </a:rPr>
              <a:t>tökéletesbedés</a:t>
            </a:r>
            <a:r>
              <a:rPr lang="hu-HU" sz="1800" dirty="0">
                <a:latin typeface="PT Sans" panose="020B0503020203020204" pitchFamily="34" charset="-18"/>
                <a:cs typeface="Times New Roman" panose="02020603050405020304" pitchFamily="18" charset="0"/>
              </a:rPr>
              <a:t> képességében áll. </a:t>
            </a:r>
          </a:p>
          <a:p>
            <a:pPr marL="0" indent="0">
              <a:lnSpc>
                <a:spcPct val="170000"/>
              </a:lnSpc>
              <a:spcBef>
                <a:spcPts val="0"/>
              </a:spcBef>
              <a:buNone/>
            </a:pPr>
            <a:r>
              <a:rPr lang="hu-HU" sz="1800" dirty="0">
                <a:latin typeface="PT Sans" panose="020B0503020203020204" pitchFamily="34" charset="-18"/>
                <a:cs typeface="Times New Roman" panose="02020603050405020304" pitchFamily="18" charset="0"/>
              </a:rPr>
              <a:t>6. Az a természetünk, hogy nincs természetünk. Elvitatjuk az emberségét, és az állatokkal helyezzük egy szintre azt, akiről (pl. mint nőről vagy egy rassz képviselőjéről) az gondoljuk, hogy a természetes tulajdonságai határozzák meg. </a:t>
            </a:r>
          </a:p>
          <a:p>
            <a:pPr marL="0" indent="0">
              <a:lnSpc>
                <a:spcPct val="170000"/>
              </a:lnSpc>
              <a:spcBef>
                <a:spcPts val="0"/>
              </a:spcBef>
              <a:buNone/>
            </a:pPr>
            <a:endParaRPr lang="hu-HU" sz="1800" dirty="0">
              <a:latin typeface="PT Sans" panose="020B0503020203020204" pitchFamily="34" charset="-18"/>
              <a:cs typeface="Times New Roman" panose="02020603050405020304" pitchFamily="18" charset="0"/>
            </a:endParaRPr>
          </a:p>
          <a:p>
            <a:pPr marL="0" indent="0">
              <a:lnSpc>
                <a:spcPct val="170000"/>
              </a:lnSpc>
              <a:spcBef>
                <a:spcPts val="0"/>
              </a:spcBef>
              <a:buNone/>
            </a:pPr>
            <a:endParaRPr lang="hu-HU" sz="1800" dirty="0">
              <a:latin typeface="PT Sans" panose="020B0503020203020204" pitchFamily="34" charset="-18"/>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C4696E58-AB03-E18B-6B0D-54F9BBB3B7BE}"/>
              </a:ext>
            </a:extLst>
          </p:cNvPr>
          <p:cNvSpPr>
            <a:spLocks noGrp="1"/>
          </p:cNvSpPr>
          <p:nvPr>
            <p:ph type="sldNum" sz="quarter" idx="12"/>
          </p:nvPr>
        </p:nvSpPr>
        <p:spPr/>
        <p:txBody>
          <a:bodyPr/>
          <a:lstStyle/>
          <a:p>
            <a:fld id="{0739D787-FDB3-4BA9-82F1-8411BA5940C1}" type="slidenum">
              <a:rPr lang="hu-HU" smtClean="0"/>
              <a:t>36</a:t>
            </a:fld>
            <a:endParaRPr lang="hu-HU" dirty="0"/>
          </a:p>
        </p:txBody>
      </p:sp>
      <p:pic>
        <p:nvPicPr>
          <p:cNvPr id="6" name="Kép 5" descr="A képen portré, Emberi arc, festmény, művészet látható&#10;&#10;Automatikusan generált leírás">
            <a:extLst>
              <a:ext uri="{FF2B5EF4-FFF2-40B4-BE49-F238E27FC236}">
                <a16:creationId xmlns:a16="http://schemas.microsoft.com/office/drawing/2014/main" id="{82461F75-D210-A9EC-E176-DC377AB6CF63}"/>
              </a:ext>
            </a:extLst>
          </p:cNvPr>
          <p:cNvPicPr>
            <a:picLocks noChangeAspect="1"/>
          </p:cNvPicPr>
          <p:nvPr/>
        </p:nvPicPr>
        <p:blipFill>
          <a:blip r:embed="rId2">
            <a:extLst>
              <a:ext uri="{28A0092B-C50C-407E-A947-70E740481C1C}">
                <a14:useLocalDpi xmlns:a14="http://schemas.microsoft.com/office/drawing/2010/main" val="0"/>
              </a:ext>
            </a:extLst>
          </a:blip>
          <a:srcRect r="3836"/>
          <a:stretch/>
        </p:blipFill>
        <p:spPr>
          <a:xfrm>
            <a:off x="10165976" y="304800"/>
            <a:ext cx="1622612" cy="2368931"/>
          </a:xfrm>
          <a:prstGeom prst="rect">
            <a:avLst/>
          </a:prstGeom>
        </p:spPr>
      </p:pic>
    </p:spTree>
    <p:extLst>
      <p:ext uri="{BB962C8B-B14F-4D97-AF65-F5344CB8AC3E}">
        <p14:creationId xmlns:p14="http://schemas.microsoft.com/office/powerpoint/2010/main" val="3612010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45477" y="520504"/>
            <a:ext cx="6764215" cy="6041661"/>
          </a:xfrm>
        </p:spPr>
        <p:txBody>
          <a:bodyPr>
            <a:normAutofit fontScale="77500" lnSpcReduction="20000"/>
          </a:bodyPr>
          <a:lstStyle/>
          <a:p>
            <a:pPr marL="0" indent="0" algn="ctr">
              <a:lnSpc>
                <a:spcPct val="150000"/>
              </a:lnSpc>
              <a:spcBef>
                <a:spcPts val="0"/>
              </a:spcBef>
              <a:buNone/>
            </a:pPr>
            <a:r>
              <a:rPr lang="hu-HU" sz="2300" b="1" dirty="0">
                <a:solidFill>
                  <a:srgbClr val="000000"/>
                </a:solidFill>
                <a:effectLst/>
                <a:latin typeface="PT Sans" panose="020B0503020203020204" pitchFamily="34" charset="-18"/>
                <a:ea typeface="Aptos" panose="020B0004020202020204" pitchFamily="34" charset="0"/>
              </a:rPr>
              <a:t>Immanuel Kant (1724-1804)</a:t>
            </a:r>
          </a:p>
          <a:p>
            <a:pPr marL="268288" indent="-268288" algn="just">
              <a:lnSpc>
                <a:spcPct val="150000"/>
              </a:lnSpc>
              <a:spcBef>
                <a:spcPts val="0"/>
              </a:spcBef>
              <a:buNone/>
            </a:pPr>
            <a:endParaRPr lang="hu-HU" sz="1000" dirty="0">
              <a:solidFill>
                <a:srgbClr val="000000"/>
              </a:solidFill>
              <a:effectLst/>
              <a:latin typeface="PT Sans" panose="020B0503020203020204" pitchFamily="34" charset="-18"/>
              <a:ea typeface="Aptos" panose="020B0004020202020204" pitchFamily="34" charset="0"/>
            </a:endParaRPr>
          </a:p>
          <a:p>
            <a:pPr marL="268288" indent="-268288">
              <a:lnSpc>
                <a:spcPct val="150000"/>
              </a:lnSpc>
              <a:spcBef>
                <a:spcPts val="0"/>
              </a:spcBef>
              <a:buNone/>
            </a:pPr>
            <a:r>
              <a:rPr lang="hu-HU" sz="2300" dirty="0">
                <a:solidFill>
                  <a:srgbClr val="000000"/>
                </a:solidFill>
                <a:effectLst/>
                <a:latin typeface="PT Sans" panose="020B0503020203020204" pitchFamily="34" charset="-18"/>
                <a:ea typeface="Aptos" panose="020B0004020202020204" pitchFamily="34" charset="0"/>
              </a:rPr>
              <a:t>Kant etikája </a:t>
            </a:r>
            <a:r>
              <a:rPr lang="hu-HU" sz="2300" b="1" dirty="0">
                <a:solidFill>
                  <a:srgbClr val="000000"/>
                </a:solidFill>
                <a:effectLst/>
                <a:latin typeface="PT Sans" panose="020B0503020203020204" pitchFamily="34" charset="-18"/>
                <a:ea typeface="Aptos" panose="020B0004020202020204" pitchFamily="34" charset="0"/>
              </a:rPr>
              <a:t>kötelességetika</a:t>
            </a:r>
            <a:r>
              <a:rPr lang="hu-HU" sz="2300" dirty="0">
                <a:solidFill>
                  <a:srgbClr val="000000"/>
                </a:solidFill>
                <a:effectLst/>
                <a:latin typeface="PT Sans" panose="020B0503020203020204" pitchFamily="34" charset="-18"/>
                <a:ea typeface="Aptos" panose="020B0004020202020204" pitchFamily="34" charset="0"/>
              </a:rPr>
              <a:t>. A tetteket nem az minősíti, hogy milyen eredményre vezetnek, hanem az, hogy az erkölcsi </a:t>
            </a:r>
          </a:p>
          <a:p>
            <a:pPr marL="268288" indent="1588">
              <a:lnSpc>
                <a:spcPct val="150000"/>
              </a:lnSpc>
              <a:spcBef>
                <a:spcPts val="0"/>
              </a:spcBef>
              <a:buNone/>
            </a:pPr>
            <a:r>
              <a:rPr lang="hu-HU" sz="2300" dirty="0">
                <a:solidFill>
                  <a:srgbClr val="000000"/>
                </a:solidFill>
                <a:effectLst/>
                <a:latin typeface="PT Sans" panose="020B0503020203020204" pitchFamily="34" charset="-18"/>
                <a:ea typeface="Aptos" panose="020B0004020202020204" pitchFamily="34" charset="0"/>
              </a:rPr>
              <a:t>törvény tisztelete miatt hajtottuk-e végre őket.</a:t>
            </a:r>
          </a:p>
          <a:p>
            <a:pPr marL="268288" indent="-268288">
              <a:lnSpc>
                <a:spcPct val="150000"/>
              </a:lnSpc>
              <a:spcBef>
                <a:spcPts val="0"/>
              </a:spcBef>
              <a:buNone/>
            </a:pPr>
            <a:r>
              <a:rPr lang="hu-HU" sz="2300" dirty="0">
                <a:solidFill>
                  <a:srgbClr val="000000"/>
                </a:solidFill>
                <a:effectLst/>
                <a:latin typeface="PT Sans" panose="020B0503020203020204" pitchFamily="34" charset="-18"/>
                <a:ea typeface="Aptos" panose="020B0004020202020204" pitchFamily="34" charset="0"/>
              </a:rPr>
              <a:t>Az erkölcsi törvén</a:t>
            </a:r>
            <a:r>
              <a:rPr lang="hu-HU" sz="2300" dirty="0">
                <a:solidFill>
                  <a:srgbClr val="000000"/>
                </a:solidFill>
                <a:latin typeface="PT Sans" panose="020B0503020203020204" pitchFamily="34" charset="-18"/>
                <a:ea typeface="Aptos" panose="020B0004020202020204" pitchFamily="34" charset="0"/>
              </a:rPr>
              <a:t>yt nem Isten, nem is a „világ rendje”, hanem az </a:t>
            </a:r>
          </a:p>
          <a:p>
            <a:pPr marL="268288" indent="1588">
              <a:lnSpc>
                <a:spcPct val="150000"/>
              </a:lnSpc>
              <a:spcBef>
                <a:spcPts val="0"/>
              </a:spcBef>
              <a:buNone/>
            </a:pPr>
            <a:r>
              <a:rPr lang="hu-HU" sz="2300" b="1" dirty="0">
                <a:solidFill>
                  <a:srgbClr val="000000"/>
                </a:solidFill>
                <a:latin typeface="PT Sans" panose="020B0503020203020204" pitchFamily="34" charset="-18"/>
                <a:ea typeface="Aptos" panose="020B0004020202020204" pitchFamily="34" charset="0"/>
              </a:rPr>
              <a:t>ész írja elő</a:t>
            </a:r>
            <a:r>
              <a:rPr lang="hu-HU" sz="2300" dirty="0">
                <a:solidFill>
                  <a:srgbClr val="000000"/>
                </a:solidFill>
                <a:latin typeface="PT Sans" panose="020B0503020203020204" pitchFamily="34" charset="-18"/>
                <a:ea typeface="Aptos" panose="020B0004020202020204" pitchFamily="34" charset="0"/>
              </a:rPr>
              <a:t>. Ez az ész mindenkiben közös, ezért jóllehet a saját eszünk, mégsem individuális. A moralitás így azt jelenti, hogy önmagunknak engedelmeskedünk, de mégis olyan törvénynek, amely mindenki más számára is érvényes. </a:t>
            </a:r>
          </a:p>
          <a:p>
            <a:pPr marL="268288" indent="-268288">
              <a:lnSpc>
                <a:spcPct val="150000"/>
              </a:lnSpc>
              <a:spcBef>
                <a:spcPts val="0"/>
              </a:spcBef>
              <a:buNone/>
            </a:pPr>
            <a:r>
              <a:rPr lang="hu-HU" sz="2300" b="1" dirty="0">
                <a:solidFill>
                  <a:srgbClr val="000000"/>
                </a:solidFill>
                <a:effectLst/>
                <a:latin typeface="PT Sans" panose="020B0503020203020204" pitchFamily="34" charset="-18"/>
                <a:ea typeface="Aptos" panose="020B0004020202020204" pitchFamily="34" charset="0"/>
              </a:rPr>
              <a:t>Autonómia</a:t>
            </a:r>
            <a:r>
              <a:rPr lang="hu-HU" sz="2300" dirty="0">
                <a:solidFill>
                  <a:srgbClr val="000000"/>
                </a:solidFill>
                <a:effectLst/>
                <a:latin typeface="PT Sans" panose="020B0503020203020204" pitchFamily="34" charset="-18"/>
                <a:ea typeface="Aptos" panose="020B0004020202020204" pitchFamily="34" charset="0"/>
              </a:rPr>
              <a:t> </a:t>
            </a:r>
            <a:r>
              <a:rPr lang="hu-HU" sz="2300" dirty="0">
                <a:solidFill>
                  <a:srgbClr val="000000"/>
                </a:solidFill>
                <a:latin typeface="PT Sans" panose="020B0503020203020204" pitchFamily="34" charset="-18"/>
                <a:ea typeface="Aptos" panose="020B0004020202020204" pitchFamily="34" charset="0"/>
              </a:rPr>
              <a:t>(</a:t>
            </a:r>
            <a:r>
              <a:rPr lang="hu-HU" sz="2300" i="1" dirty="0" err="1">
                <a:solidFill>
                  <a:srgbClr val="000000"/>
                </a:solidFill>
                <a:latin typeface="PT Sans" panose="020B0503020203020204" pitchFamily="34" charset="-18"/>
                <a:ea typeface="Aptos" panose="020B0004020202020204" pitchFamily="34" charset="0"/>
              </a:rPr>
              <a:t>autosz</a:t>
            </a:r>
            <a:r>
              <a:rPr lang="hu-HU" sz="2300" dirty="0">
                <a:solidFill>
                  <a:srgbClr val="000000"/>
                </a:solidFill>
                <a:latin typeface="PT Sans" panose="020B0503020203020204" pitchFamily="34" charset="-18"/>
                <a:ea typeface="Aptos" panose="020B0004020202020204" pitchFamily="34" charset="0"/>
              </a:rPr>
              <a:t> = maga + </a:t>
            </a:r>
            <a:r>
              <a:rPr lang="hu-HU" sz="2300" i="1" dirty="0" err="1">
                <a:solidFill>
                  <a:srgbClr val="000000"/>
                </a:solidFill>
                <a:latin typeface="PT Sans" panose="020B0503020203020204" pitchFamily="34" charset="-18"/>
                <a:ea typeface="Aptos" panose="020B0004020202020204" pitchFamily="34" charset="0"/>
              </a:rPr>
              <a:t>nomosz</a:t>
            </a:r>
            <a:r>
              <a:rPr lang="hu-HU" sz="2300" dirty="0">
                <a:solidFill>
                  <a:srgbClr val="000000"/>
                </a:solidFill>
                <a:latin typeface="PT Sans" panose="020B0503020203020204" pitchFamily="34" charset="-18"/>
                <a:ea typeface="Aptos" panose="020B0004020202020204" pitchFamily="34" charset="0"/>
              </a:rPr>
              <a:t> = törvény): azoknak a t</a:t>
            </a:r>
            <a:r>
              <a:rPr lang="hu-HU" sz="2300" dirty="0">
                <a:solidFill>
                  <a:srgbClr val="000000"/>
                </a:solidFill>
                <a:effectLst/>
                <a:latin typeface="PT Sans" panose="020B0503020203020204" pitchFamily="34" charset="-18"/>
                <a:ea typeface="Aptos" panose="020B0004020202020204" pitchFamily="34" charset="0"/>
              </a:rPr>
              <a:t>örvénynek </a:t>
            </a:r>
            <a:r>
              <a:rPr lang="hu-HU" sz="2300" dirty="0">
                <a:solidFill>
                  <a:srgbClr val="000000"/>
                </a:solidFill>
                <a:latin typeface="PT Sans" panose="020B0503020203020204" pitchFamily="34" charset="-18"/>
                <a:ea typeface="Aptos" panose="020B0004020202020204" pitchFamily="34" charset="0"/>
              </a:rPr>
              <a:t>engedelmeskedünk, amelyeket magunknak adunk.</a:t>
            </a:r>
            <a:endParaRPr lang="hu-HU" sz="2300" dirty="0">
              <a:solidFill>
                <a:srgbClr val="000000"/>
              </a:solidFill>
              <a:effectLst/>
              <a:latin typeface="PT Sans" panose="020B0503020203020204" pitchFamily="34" charset="-18"/>
              <a:ea typeface="Aptos" panose="020B0004020202020204" pitchFamily="34" charset="0"/>
            </a:endParaRPr>
          </a:p>
          <a:p>
            <a:pPr marL="268288" indent="-268288">
              <a:lnSpc>
                <a:spcPct val="150000"/>
              </a:lnSpc>
              <a:spcBef>
                <a:spcPts val="0"/>
              </a:spcBef>
              <a:buNone/>
            </a:pPr>
            <a:r>
              <a:rPr lang="hu-HU" sz="2300" dirty="0">
                <a:solidFill>
                  <a:srgbClr val="000000"/>
                </a:solidFill>
                <a:latin typeface="PT Sans" panose="020B0503020203020204" pitchFamily="34" charset="-18"/>
                <a:ea typeface="Aptos" panose="020B0004020202020204" pitchFamily="34" charset="0"/>
              </a:rPr>
              <a:t>„</a:t>
            </a:r>
            <a:r>
              <a:rPr lang="hu-HU" sz="2300" i="1" dirty="0" err="1">
                <a:solidFill>
                  <a:srgbClr val="000000"/>
                </a:solidFill>
                <a:latin typeface="PT Sans" panose="020B0503020203020204" pitchFamily="34" charset="-18"/>
                <a:ea typeface="Aptos" panose="020B0004020202020204" pitchFamily="34" charset="0"/>
              </a:rPr>
              <a:t>Sapere</a:t>
            </a:r>
            <a:r>
              <a:rPr lang="hu-HU" sz="2300" i="1" dirty="0">
                <a:solidFill>
                  <a:srgbClr val="000000"/>
                </a:solidFill>
                <a:latin typeface="PT Sans" panose="020B0503020203020204" pitchFamily="34" charset="-18"/>
                <a:ea typeface="Aptos" panose="020B0004020202020204" pitchFamily="34" charset="0"/>
              </a:rPr>
              <a:t> </a:t>
            </a:r>
            <a:r>
              <a:rPr lang="hu-HU" sz="2300" i="1" dirty="0" err="1">
                <a:solidFill>
                  <a:srgbClr val="000000"/>
                </a:solidFill>
                <a:latin typeface="PT Sans" panose="020B0503020203020204" pitchFamily="34" charset="-18"/>
                <a:ea typeface="Aptos" panose="020B0004020202020204" pitchFamily="34" charset="0"/>
              </a:rPr>
              <a:t>aude</a:t>
            </a:r>
            <a:r>
              <a:rPr lang="hu-HU" sz="2300" dirty="0">
                <a:solidFill>
                  <a:srgbClr val="000000"/>
                </a:solidFill>
                <a:latin typeface="PT Sans" panose="020B0503020203020204" pitchFamily="34" charset="-18"/>
                <a:ea typeface="Aptos" panose="020B0004020202020204" pitchFamily="34" charset="0"/>
              </a:rPr>
              <a:t>! Merj a magad értelmére támaszkodni! </a:t>
            </a:r>
            <a:r>
              <a:rPr lang="hu-HU" sz="2300" dirty="0">
                <a:effectLst/>
                <a:latin typeface="PT Sans" panose="020B0503020203020204" pitchFamily="34" charset="-18"/>
                <a:ea typeface="Calibri" panose="020F0502020204030204" pitchFamily="34" charset="0"/>
              </a:rPr>
              <a:t>–</a:t>
            </a:r>
            <a:r>
              <a:rPr lang="hu-HU" sz="2300" dirty="0">
                <a:solidFill>
                  <a:srgbClr val="000000"/>
                </a:solidFill>
                <a:latin typeface="PT Sans" panose="020B0503020203020204" pitchFamily="34" charset="-18"/>
                <a:ea typeface="Aptos" panose="020B0004020202020204" pitchFamily="34" charset="0"/>
              </a:rPr>
              <a:t> ez a felvilágosodás jelmondata.”</a:t>
            </a:r>
          </a:p>
          <a:p>
            <a:pPr marL="268288" indent="-268288">
              <a:lnSpc>
                <a:spcPct val="150000"/>
              </a:lnSpc>
              <a:spcBef>
                <a:spcPts val="0"/>
              </a:spcBef>
              <a:buNone/>
            </a:pPr>
            <a:r>
              <a:rPr lang="hu-HU" sz="2300" dirty="0">
                <a:solidFill>
                  <a:srgbClr val="000000"/>
                </a:solidFill>
                <a:latin typeface="PT Sans" panose="020B0503020203020204" pitchFamily="34" charset="-18"/>
                <a:ea typeface="Aptos" panose="020B0004020202020204" pitchFamily="34" charset="0"/>
              </a:rPr>
              <a:t>Az erkölcsi törvény egyik megfogalmazása: </a:t>
            </a:r>
            <a:r>
              <a:rPr lang="hu-HU" sz="2300" dirty="0">
                <a:effectLst/>
                <a:latin typeface="PT Sans" panose="020B0503020203020204" pitchFamily="34" charset="-18"/>
                <a:ea typeface="Calibri" panose="020F0502020204030204" pitchFamily="34" charset="0"/>
              </a:rPr>
              <a:t>„Cselekedj úgy, hogy az emberiséget mind saját személyedben, mind mindenki máséban mindenkor egyúttal célként is kezeld, sohase puszta eszközként.”</a:t>
            </a:r>
            <a:endParaRPr lang="hu-HU" sz="2300" dirty="0">
              <a:solidFill>
                <a:srgbClr val="000000"/>
              </a:solidFill>
              <a:latin typeface="PT Sans" panose="020B0503020203020204" pitchFamily="34" charset="-18"/>
              <a:ea typeface="Aptos" panose="020B0004020202020204" pitchFamily="34" charset="0"/>
            </a:endParaRPr>
          </a:p>
          <a:p>
            <a:pPr marL="0" indent="0" algn="just">
              <a:lnSpc>
                <a:spcPct val="150000"/>
              </a:lnSpc>
              <a:spcBef>
                <a:spcPts val="0"/>
              </a:spcBef>
              <a:buNone/>
            </a:pPr>
            <a:endParaRPr lang="hu-HU" sz="1900" dirty="0">
              <a:effectLst/>
              <a:latin typeface="PT Sans" panose="020B0503020203020204" pitchFamily="34" charset="-18"/>
              <a:ea typeface="Aptos" panose="020B0004020202020204" pitchFamily="34"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6" name="Kép 5" descr="A képen Emberi arc, portré, festmény, arc látható&#10;&#10;Automatikusan generált leírás">
            <a:extLst>
              <a:ext uri="{FF2B5EF4-FFF2-40B4-BE49-F238E27FC236}">
                <a16:creationId xmlns:a16="http://schemas.microsoft.com/office/drawing/2014/main" id="{16B04926-631F-C088-8CA7-1F1890D42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209692" y="505364"/>
            <a:ext cx="4537710" cy="5880294"/>
          </a:xfrm>
          <a:prstGeom prst="rect">
            <a:avLst/>
          </a:prstGeom>
        </p:spPr>
      </p:pic>
      <p:sp>
        <p:nvSpPr>
          <p:cNvPr id="2" name="Dia számának helye 1">
            <a:extLst>
              <a:ext uri="{FF2B5EF4-FFF2-40B4-BE49-F238E27FC236}">
                <a16:creationId xmlns:a16="http://schemas.microsoft.com/office/drawing/2014/main" id="{FCEB41F5-94A5-63BF-65A4-BE08E4762541}"/>
              </a:ext>
            </a:extLst>
          </p:cNvPr>
          <p:cNvSpPr>
            <a:spLocks noGrp="1"/>
          </p:cNvSpPr>
          <p:nvPr>
            <p:ph type="sldNum" sz="quarter" idx="12"/>
          </p:nvPr>
        </p:nvSpPr>
        <p:spPr/>
        <p:txBody>
          <a:bodyPr/>
          <a:lstStyle/>
          <a:p>
            <a:fld id="{0739D787-FDB3-4BA9-82F1-8411BA5940C1}" type="slidenum">
              <a:rPr lang="hu-HU" smtClean="0"/>
              <a:t>37</a:t>
            </a:fld>
            <a:endParaRPr lang="hu-HU"/>
          </a:p>
        </p:txBody>
      </p:sp>
    </p:spTree>
    <p:extLst>
      <p:ext uri="{BB962C8B-B14F-4D97-AF65-F5344CB8AC3E}">
        <p14:creationId xmlns:p14="http://schemas.microsoft.com/office/powerpoint/2010/main" val="3971898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4"/>
            <a:ext cx="6278187" cy="5880295"/>
          </a:xfrm>
        </p:spPr>
        <p:txBody>
          <a:bodyPr>
            <a:normAutofit fontScale="92500" lnSpcReduction="10000"/>
          </a:bodyPr>
          <a:lstStyle/>
          <a:p>
            <a:pPr marL="0" indent="0" algn="just">
              <a:lnSpc>
                <a:spcPct val="150000"/>
              </a:lnSpc>
              <a:spcBef>
                <a:spcPts val="0"/>
              </a:spcBef>
              <a:spcAft>
                <a:spcPts val="1200"/>
              </a:spcAft>
              <a:buNone/>
            </a:pPr>
            <a:r>
              <a:rPr lang="hu-HU" sz="1900" dirty="0">
                <a:solidFill>
                  <a:srgbClr val="000000"/>
                </a:solidFill>
                <a:effectLst/>
                <a:latin typeface="PT Sans" panose="020B0503020203020204" pitchFamily="34" charset="-18"/>
                <a:ea typeface="Aptos" panose="020B0004020202020204" pitchFamily="34" charset="0"/>
              </a:rPr>
              <a:t>„Könnyen megmagyarázhatjuk, miként van az, hogy noha a kötelesség fogalmát hallva rögtön a törvénynek való alávetettségre gondolunk, egyúttal mégis bizonyos fenségességet és </a:t>
            </a:r>
            <a:r>
              <a:rPr lang="hu-HU" sz="1900" i="1" dirty="0">
                <a:solidFill>
                  <a:srgbClr val="000000"/>
                </a:solidFill>
                <a:effectLst/>
                <a:latin typeface="PT Sans" panose="020B0503020203020204" pitchFamily="34" charset="-18"/>
                <a:ea typeface="Aptos" panose="020B0004020202020204" pitchFamily="34" charset="0"/>
              </a:rPr>
              <a:t>méltóságot</a:t>
            </a:r>
            <a:r>
              <a:rPr lang="hu-HU" sz="1900" dirty="0">
                <a:solidFill>
                  <a:srgbClr val="000000"/>
                </a:solidFill>
                <a:effectLst/>
                <a:latin typeface="PT Sans" panose="020B0503020203020204" pitchFamily="34" charset="-18"/>
                <a:ea typeface="Aptos" panose="020B0004020202020204" pitchFamily="34" charset="0"/>
              </a:rPr>
              <a:t> is tulajdonítunk annak a személynek, aki </a:t>
            </a:r>
            <a:r>
              <a:rPr lang="hu-HU" sz="1900" b="1" dirty="0">
                <a:solidFill>
                  <a:srgbClr val="000000"/>
                </a:solidFill>
                <a:effectLst/>
                <a:latin typeface="PT Sans" panose="020B0503020203020204" pitchFamily="34" charset="-18"/>
                <a:ea typeface="Aptos" panose="020B0004020202020204" pitchFamily="34" charset="0"/>
              </a:rPr>
              <a:t>valamennyi kötelességét teljesíti</a:t>
            </a:r>
            <a:r>
              <a:rPr lang="hu-HU" sz="1900" dirty="0">
                <a:solidFill>
                  <a:srgbClr val="000000"/>
                </a:solidFill>
                <a:effectLst/>
                <a:latin typeface="PT Sans" panose="020B0503020203020204" pitchFamily="34" charset="-18"/>
                <a:ea typeface="Aptos" panose="020B0004020202020204" pitchFamily="34" charset="0"/>
              </a:rPr>
              <a:t>. Mert abban ugyan nincs semmi fenséges, hogy </a:t>
            </a:r>
            <a:r>
              <a:rPr lang="hu-HU" sz="1900" i="1" dirty="0">
                <a:solidFill>
                  <a:srgbClr val="000000"/>
                </a:solidFill>
                <a:effectLst/>
                <a:latin typeface="PT Sans" panose="020B0503020203020204" pitchFamily="34" charset="-18"/>
                <a:ea typeface="Aptos" panose="020B0004020202020204" pitchFamily="34" charset="0"/>
              </a:rPr>
              <a:t>alá van vetve </a:t>
            </a:r>
            <a:r>
              <a:rPr lang="hu-HU" sz="1900" dirty="0">
                <a:solidFill>
                  <a:srgbClr val="000000"/>
                </a:solidFill>
                <a:effectLst/>
                <a:latin typeface="PT Sans" panose="020B0503020203020204" pitchFamily="34" charset="-18"/>
                <a:ea typeface="Aptos" panose="020B0004020202020204" pitchFamily="34" charset="0"/>
              </a:rPr>
              <a:t>az erkölcsi törvények, de abban már nagyon is van, hogy egyúttal </a:t>
            </a:r>
            <a:r>
              <a:rPr lang="hu-HU" sz="1900" i="1" dirty="0">
                <a:solidFill>
                  <a:srgbClr val="000000"/>
                </a:solidFill>
                <a:effectLst/>
                <a:latin typeface="PT Sans" panose="020B0503020203020204" pitchFamily="34" charset="-18"/>
                <a:ea typeface="Aptos" panose="020B0004020202020204" pitchFamily="34" charset="0"/>
              </a:rPr>
              <a:t>törvényhozó</a:t>
            </a:r>
            <a:r>
              <a:rPr lang="hu-HU" sz="1900" dirty="0">
                <a:solidFill>
                  <a:srgbClr val="000000"/>
                </a:solidFill>
                <a:effectLst/>
                <a:latin typeface="PT Sans" panose="020B0503020203020204" pitchFamily="34" charset="-18"/>
                <a:ea typeface="Aptos" panose="020B0004020202020204" pitchFamily="34" charset="0"/>
              </a:rPr>
              <a:t> is, és csak ezért van alávetve a törvények. […] Az emberiség méltósága éppen abban a képességben rejlik, hogy általános </a:t>
            </a:r>
            <a:r>
              <a:rPr lang="hu-HU" sz="1900" b="1" dirty="0">
                <a:solidFill>
                  <a:srgbClr val="000000"/>
                </a:solidFill>
                <a:effectLst/>
                <a:latin typeface="PT Sans" panose="020B0503020203020204" pitchFamily="34" charset="-18"/>
                <a:ea typeface="Aptos" panose="020B0004020202020204" pitchFamily="34" charset="0"/>
              </a:rPr>
              <a:t>törvényhozó tud lenni</a:t>
            </a:r>
            <a:r>
              <a:rPr lang="hu-HU" sz="1900" dirty="0">
                <a:solidFill>
                  <a:srgbClr val="000000"/>
                </a:solidFill>
                <a:effectLst/>
                <a:latin typeface="PT Sans" panose="020B0503020203020204" pitchFamily="34" charset="-18"/>
                <a:ea typeface="Aptos" panose="020B0004020202020204" pitchFamily="34" charset="0"/>
              </a:rPr>
              <a:t>, ámbár csak azzal a feltétellel, hogy egyúttal alá is van vetve a törvények.” </a:t>
            </a:r>
          </a:p>
          <a:p>
            <a:pPr marL="0" indent="0" algn="just">
              <a:lnSpc>
                <a:spcPct val="150000"/>
              </a:lnSpc>
              <a:buNone/>
            </a:pPr>
            <a:r>
              <a:rPr lang="hu-HU" sz="1900" dirty="0">
                <a:effectLst/>
                <a:latin typeface="PT Sans" panose="020B0503020203020204" pitchFamily="34" charset="-18"/>
                <a:ea typeface="Aptos" panose="020B0004020202020204" pitchFamily="34" charset="0"/>
              </a:rPr>
              <a:t>„Az emberi és minden eszes természet méltóságának alapja tehát az </a:t>
            </a:r>
            <a:r>
              <a:rPr lang="hu-HU" sz="1900" i="1" dirty="0">
                <a:effectLst/>
                <a:latin typeface="PT Sans" panose="020B0503020203020204" pitchFamily="34" charset="-18"/>
                <a:ea typeface="Aptos" panose="020B0004020202020204" pitchFamily="34" charset="0"/>
              </a:rPr>
              <a:t>autonómia</a:t>
            </a:r>
            <a:r>
              <a:rPr lang="hu-HU" sz="1900" dirty="0">
                <a:effectLst/>
                <a:latin typeface="PT Sans" panose="020B0503020203020204" pitchFamily="34" charset="-18"/>
                <a:ea typeface="Aptos" panose="020B0004020202020204" pitchFamily="34" charset="0"/>
              </a:rPr>
              <a:t>.”</a:t>
            </a:r>
          </a:p>
          <a:p>
            <a:pPr marL="0" indent="0" algn="r">
              <a:buNone/>
            </a:pPr>
            <a:r>
              <a:rPr lang="hu-HU" sz="1900" kern="0" dirty="0">
                <a:solidFill>
                  <a:srgbClr val="000000"/>
                </a:solidFill>
                <a:effectLst/>
                <a:latin typeface="PT Sans" panose="020B0503020203020204" pitchFamily="34" charset="-18"/>
                <a:ea typeface="Aptos" panose="020B0004020202020204" pitchFamily="34" charset="0"/>
              </a:rPr>
              <a:t>(Kant: </a:t>
            </a:r>
            <a:r>
              <a:rPr lang="hu-HU" sz="1900" i="1" kern="0" dirty="0">
                <a:solidFill>
                  <a:srgbClr val="000000"/>
                </a:solidFill>
                <a:effectLst/>
                <a:latin typeface="PT Sans" panose="020B0503020203020204" pitchFamily="34" charset="-18"/>
                <a:ea typeface="Aptos" panose="020B0004020202020204" pitchFamily="34" charset="0"/>
              </a:rPr>
              <a:t>Az erkölcsök metafizikájának alapvetése</a:t>
            </a:r>
            <a:r>
              <a:rPr lang="hu-HU" sz="1900" kern="0" dirty="0">
                <a:solidFill>
                  <a:srgbClr val="000000"/>
                </a:solidFill>
                <a:effectLst/>
                <a:latin typeface="PT Sans" panose="020B0503020203020204" pitchFamily="34" charset="-18"/>
                <a:ea typeface="Aptos" panose="020B0004020202020204" pitchFamily="34" charset="0"/>
              </a:rPr>
              <a:t>)</a:t>
            </a:r>
            <a:endParaRPr lang="hu-HU" sz="1900" dirty="0">
              <a:latin typeface="PT Sans" panose="020B0503020203020204" pitchFamily="34" charset="-18"/>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4" name="Kép 3" descr="A képen Emberi arc, portré, ember, ruházat látható&#10;&#10;Automatikusan generált leírás">
            <a:extLst>
              <a:ext uri="{FF2B5EF4-FFF2-40B4-BE49-F238E27FC236}">
                <a16:creationId xmlns:a16="http://schemas.microsoft.com/office/drawing/2014/main" id="{9A5C96AA-EE6B-6C9D-B9B1-03B60B0FB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035" y="521338"/>
            <a:ext cx="4717473" cy="5888131"/>
          </a:xfrm>
          <a:prstGeom prst="rect">
            <a:avLst/>
          </a:prstGeom>
        </p:spPr>
      </p:pic>
      <p:sp>
        <p:nvSpPr>
          <p:cNvPr id="2" name="Dia számának helye 1">
            <a:extLst>
              <a:ext uri="{FF2B5EF4-FFF2-40B4-BE49-F238E27FC236}">
                <a16:creationId xmlns:a16="http://schemas.microsoft.com/office/drawing/2014/main" id="{8D59BA88-8892-8538-E119-EB0301C9B364}"/>
              </a:ext>
            </a:extLst>
          </p:cNvPr>
          <p:cNvSpPr>
            <a:spLocks noGrp="1"/>
          </p:cNvSpPr>
          <p:nvPr>
            <p:ph type="sldNum" sz="quarter" idx="12"/>
          </p:nvPr>
        </p:nvSpPr>
        <p:spPr/>
        <p:txBody>
          <a:bodyPr/>
          <a:lstStyle/>
          <a:p>
            <a:fld id="{0739D787-FDB3-4BA9-82F1-8411BA5940C1}" type="slidenum">
              <a:rPr lang="hu-HU" smtClean="0"/>
              <a:t>38</a:t>
            </a:fld>
            <a:endParaRPr lang="hu-HU"/>
          </a:p>
        </p:txBody>
      </p:sp>
    </p:spTree>
    <p:extLst>
      <p:ext uri="{BB962C8B-B14F-4D97-AF65-F5344CB8AC3E}">
        <p14:creationId xmlns:p14="http://schemas.microsoft.com/office/powerpoint/2010/main" val="3520236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038165" y="520503"/>
            <a:ext cx="6605195" cy="5907191"/>
          </a:xfrm>
        </p:spPr>
        <p:txBody>
          <a:bodyPr>
            <a:normAutofit lnSpcReduction="10000"/>
          </a:bodyPr>
          <a:lstStyle/>
          <a:p>
            <a:pPr marL="0" indent="0" algn="just">
              <a:lnSpc>
                <a:spcPct val="150000"/>
              </a:lnSpc>
              <a:spcBef>
                <a:spcPts val="0"/>
              </a:spcBef>
              <a:spcAft>
                <a:spcPts val="1200"/>
              </a:spcAft>
              <a:buNone/>
            </a:pPr>
            <a:r>
              <a:rPr lang="hu-HU" sz="1800" dirty="0">
                <a:solidFill>
                  <a:srgbClr val="000000"/>
                </a:solidFill>
                <a:effectLst/>
                <a:latin typeface="PT Sans" panose="020B0503020203020204" pitchFamily="34" charset="-18"/>
                <a:ea typeface="Aptos" panose="020B0004020202020204" pitchFamily="34" charset="0"/>
              </a:rPr>
              <a:t>„Ami felett az ember rendelkezhet, az más nem lehet, mint dolog. Itt az állatokat is dolgoknak tekintjük, de az ember nem dolog, nem jószág. Amikor tehát </a:t>
            </a:r>
            <a:r>
              <a:rPr lang="hu-HU" sz="1800" dirty="0" err="1">
                <a:solidFill>
                  <a:srgbClr val="000000"/>
                </a:solidFill>
                <a:effectLst/>
                <a:latin typeface="PT Sans" panose="020B0503020203020204" pitchFamily="34" charset="-18"/>
                <a:ea typeface="Aptos" panose="020B0004020202020204" pitchFamily="34" charset="0"/>
              </a:rPr>
              <a:t>disponál</a:t>
            </a:r>
            <a:r>
              <a:rPr lang="hu-HU" sz="1800" dirty="0">
                <a:solidFill>
                  <a:srgbClr val="000000"/>
                </a:solidFill>
                <a:effectLst/>
                <a:latin typeface="PT Sans" panose="020B0503020203020204" pitchFamily="34" charset="-18"/>
                <a:ea typeface="Aptos" panose="020B0004020202020204" pitchFamily="34" charset="0"/>
              </a:rPr>
              <a:t> maga felett, a jószág értékét adja magának. De aki így tekint magára, aki nem tiszteli az emberiséget, aki </a:t>
            </a:r>
            <a:r>
              <a:rPr lang="hu-HU" sz="1800" b="1" dirty="0">
                <a:solidFill>
                  <a:srgbClr val="000000"/>
                </a:solidFill>
                <a:effectLst/>
                <a:latin typeface="PT Sans" panose="020B0503020203020204" pitchFamily="34" charset="-18"/>
                <a:ea typeface="Aptos" panose="020B0004020202020204" pitchFamily="34" charset="0"/>
              </a:rPr>
              <a:t>dologgá teszi magát</a:t>
            </a:r>
            <a:r>
              <a:rPr lang="hu-HU" sz="1800" dirty="0">
                <a:solidFill>
                  <a:srgbClr val="000000"/>
                </a:solidFill>
                <a:effectLst/>
                <a:latin typeface="PT Sans" panose="020B0503020203020204" pitchFamily="34" charset="-18"/>
                <a:ea typeface="Aptos" panose="020B0004020202020204" pitchFamily="34" charset="0"/>
              </a:rPr>
              <a:t>, az mindenki szabad önkényének tárgyává válik, akivel azután mindenki azt csinál, amit akar, a többiek úgy bánhatnak vele, mint egy állattal, mint egy dologgal, […] hiszen </a:t>
            </a:r>
            <a:r>
              <a:rPr lang="hu-HU" sz="1800" b="1" dirty="0">
                <a:solidFill>
                  <a:srgbClr val="000000"/>
                </a:solidFill>
                <a:effectLst/>
                <a:latin typeface="PT Sans" panose="020B0503020203020204" pitchFamily="34" charset="-18"/>
                <a:ea typeface="Aptos" panose="020B0004020202020204" pitchFamily="34" charset="0"/>
              </a:rPr>
              <a:t>többé nem ember</a:t>
            </a:r>
            <a:r>
              <a:rPr lang="hu-HU" sz="1800" dirty="0">
                <a:solidFill>
                  <a:srgbClr val="000000"/>
                </a:solidFill>
                <a:effectLst/>
                <a:latin typeface="PT Sans" panose="020B0503020203020204" pitchFamily="34" charset="-18"/>
                <a:ea typeface="Aptos" panose="020B0004020202020204" pitchFamily="34" charset="0"/>
              </a:rPr>
              <a:t>, saját magát tette dologgá, így </a:t>
            </a:r>
            <a:r>
              <a:rPr lang="hu-HU" sz="1800" b="1" dirty="0">
                <a:solidFill>
                  <a:srgbClr val="000000"/>
                </a:solidFill>
                <a:effectLst/>
                <a:latin typeface="PT Sans" panose="020B0503020203020204" pitchFamily="34" charset="-18"/>
                <a:ea typeface="Aptos" panose="020B0004020202020204" pitchFamily="34" charset="0"/>
              </a:rPr>
              <a:t>nem követelheti meg, hogy tiszteljék</a:t>
            </a:r>
            <a:r>
              <a:rPr lang="hu-HU" sz="1800" dirty="0">
                <a:solidFill>
                  <a:srgbClr val="000000"/>
                </a:solidFill>
                <a:effectLst/>
                <a:latin typeface="PT Sans" panose="020B0503020203020204" pitchFamily="34" charset="-18"/>
                <a:ea typeface="Aptos" panose="020B0004020202020204" pitchFamily="34" charset="0"/>
              </a:rPr>
              <a:t> benne az emberiségét, hiszen maga </a:t>
            </a:r>
            <a:r>
              <a:rPr lang="hu-HU" sz="1800" dirty="0">
                <a:solidFill>
                  <a:srgbClr val="000000"/>
                </a:solidFill>
                <a:latin typeface="PT Sans" panose="020B0503020203020204" pitchFamily="34" charset="-18"/>
                <a:ea typeface="Aptos" panose="020B0004020202020204" pitchFamily="34" charset="0"/>
              </a:rPr>
              <a:t>dobta el azt magától</a:t>
            </a:r>
            <a:r>
              <a:rPr lang="hu-HU" sz="1800" dirty="0">
                <a:solidFill>
                  <a:srgbClr val="000000"/>
                </a:solidFill>
                <a:effectLst/>
                <a:latin typeface="PT Sans" panose="020B0503020203020204" pitchFamily="34" charset="-18"/>
                <a:ea typeface="Aptos" panose="020B0004020202020204" pitchFamily="34" charset="0"/>
              </a:rPr>
              <a:t>. […] </a:t>
            </a:r>
            <a:r>
              <a:rPr lang="hu-HU" sz="1800" dirty="0">
                <a:effectLst/>
                <a:latin typeface="PT Sans" panose="020B0503020203020204" pitchFamily="34" charset="-18"/>
                <a:ea typeface="Aptos" panose="020B0004020202020204" pitchFamily="34" charset="0"/>
              </a:rPr>
              <a:t>Aki kész kioltani az életét, egyáltalán </a:t>
            </a:r>
            <a:r>
              <a:rPr lang="hu-HU" sz="1800" b="1" dirty="0">
                <a:effectLst/>
                <a:latin typeface="PT Sans" panose="020B0503020203020204" pitchFamily="34" charset="-18"/>
                <a:ea typeface="Aptos" panose="020B0004020202020204" pitchFamily="34" charset="0"/>
              </a:rPr>
              <a:t>nem méltó már</a:t>
            </a:r>
            <a:r>
              <a:rPr lang="hu-HU" sz="1800" dirty="0">
                <a:effectLst/>
                <a:latin typeface="PT Sans" panose="020B0503020203020204" pitchFamily="34" charset="-18"/>
                <a:ea typeface="Aptos" panose="020B0004020202020204" pitchFamily="34" charset="0"/>
              </a:rPr>
              <a:t> arra, hogy éljen.”</a:t>
            </a:r>
          </a:p>
          <a:p>
            <a:pPr marL="0" indent="0" algn="just">
              <a:lnSpc>
                <a:spcPct val="150000"/>
              </a:lnSpc>
              <a:spcBef>
                <a:spcPts val="0"/>
              </a:spcBef>
              <a:buNone/>
            </a:pPr>
            <a:r>
              <a:rPr lang="hu-HU" sz="1800" dirty="0">
                <a:effectLst/>
                <a:latin typeface="PT Sans" panose="020B0503020203020204" pitchFamily="34" charset="-18"/>
                <a:ea typeface="Aptos" panose="020B0004020202020204" pitchFamily="34" charset="0"/>
              </a:rPr>
              <a:t>„A hazugság az emberi méltóság elvetése és szinte megsemmisítése. Még a puszta dolognál is csekélyebb értékű az az ember.”</a:t>
            </a:r>
          </a:p>
          <a:p>
            <a:pPr marL="0" indent="0" algn="r">
              <a:lnSpc>
                <a:spcPct val="110000"/>
              </a:lnSpc>
              <a:spcBef>
                <a:spcPts val="0"/>
              </a:spcBef>
              <a:buNone/>
            </a:pPr>
            <a:r>
              <a:rPr lang="hu-HU" sz="1800" dirty="0">
                <a:effectLst/>
                <a:latin typeface="PT Sans" panose="020B0503020203020204" pitchFamily="34" charset="-18"/>
                <a:ea typeface="Aptos" panose="020B0004020202020204" pitchFamily="34" charset="0"/>
              </a:rPr>
              <a:t>(Kant: </a:t>
            </a:r>
            <a:r>
              <a:rPr lang="hu-HU" sz="1800" i="1" dirty="0">
                <a:effectLst/>
                <a:latin typeface="PT Sans" panose="020B0503020203020204" pitchFamily="34" charset="-18"/>
                <a:ea typeface="Aptos" panose="020B0004020202020204" pitchFamily="34" charset="0"/>
              </a:rPr>
              <a:t>Előadások az etikáról</a:t>
            </a:r>
            <a:r>
              <a:rPr lang="hu-HU" sz="1800" dirty="0">
                <a:effectLst/>
                <a:latin typeface="PT Sans" panose="020B0503020203020204" pitchFamily="34" charset="-18"/>
                <a:ea typeface="Aptos" panose="020B0004020202020204" pitchFamily="34" charset="0"/>
              </a:rPr>
              <a:t>)</a:t>
            </a:r>
            <a:endParaRPr lang="hu-HU" sz="1900" dirty="0">
              <a:effectLst/>
              <a:latin typeface="PT Sans" panose="020B0503020203020204" pitchFamily="34" charset="-18"/>
              <a:ea typeface="Aptos" panose="020B0004020202020204" pitchFamily="34"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4" name="Kép 3">
            <a:extLst>
              <a:ext uri="{FF2B5EF4-FFF2-40B4-BE49-F238E27FC236}">
                <a16:creationId xmlns:a16="http://schemas.microsoft.com/office/drawing/2014/main" id="{4E87F697-E4C3-3C94-C35C-CC0274F17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 y="627528"/>
            <a:ext cx="4354067" cy="5705901"/>
          </a:xfrm>
          <a:prstGeom prst="rect">
            <a:avLst/>
          </a:prstGeom>
        </p:spPr>
      </p:pic>
      <p:sp>
        <p:nvSpPr>
          <p:cNvPr id="2" name="Dia számának helye 1">
            <a:extLst>
              <a:ext uri="{FF2B5EF4-FFF2-40B4-BE49-F238E27FC236}">
                <a16:creationId xmlns:a16="http://schemas.microsoft.com/office/drawing/2014/main" id="{8B9BDAEA-D66B-9CE0-3DF0-4DA91B127036}"/>
              </a:ext>
            </a:extLst>
          </p:cNvPr>
          <p:cNvSpPr>
            <a:spLocks noGrp="1"/>
          </p:cNvSpPr>
          <p:nvPr>
            <p:ph type="sldNum" sz="quarter" idx="12"/>
          </p:nvPr>
        </p:nvSpPr>
        <p:spPr/>
        <p:txBody>
          <a:bodyPr/>
          <a:lstStyle/>
          <a:p>
            <a:fld id="{0739D787-FDB3-4BA9-82F1-8411BA5940C1}" type="slidenum">
              <a:rPr lang="hu-HU" smtClean="0"/>
              <a:t>39</a:t>
            </a:fld>
            <a:endParaRPr lang="hu-HU"/>
          </a:p>
        </p:txBody>
      </p:sp>
    </p:spTree>
    <p:extLst>
      <p:ext uri="{BB962C8B-B14F-4D97-AF65-F5344CB8AC3E}">
        <p14:creationId xmlns:p14="http://schemas.microsoft.com/office/powerpoint/2010/main" val="66922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322730"/>
            <a:ext cx="11127545" cy="5862917"/>
          </a:xfrm>
        </p:spPr>
        <p:txBody>
          <a:bodyPr>
            <a:normAutofit/>
          </a:bodyPr>
          <a:lstStyle/>
          <a:p>
            <a:pPr marL="0" indent="0" algn="just">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I. Az emberi méltóság doktrínájának három axiómája (dogmája)</a:t>
            </a:r>
            <a:r>
              <a:rPr lang="hu-HU" sz="1800" dirty="0">
                <a:solidFill>
                  <a:srgbClr val="000000"/>
                </a:solidFill>
                <a:latin typeface="PT Sans" panose="020B0503020203020204" pitchFamily="34" charset="-18"/>
                <a:ea typeface="Aptos" panose="020B0004020202020204" pitchFamily="34" charset="0"/>
              </a:rPr>
              <a:t> </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Minden embernek van méltósága.</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Méltóság tekintetében az emberek között nincs különbség.</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Az emberi méltóságot nem lehet elvenni vagy elveszíteni, eljátszani. </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Összegezve: Az </a:t>
            </a:r>
            <a:r>
              <a:rPr lang="hu-HU" sz="1800" i="1" dirty="0">
                <a:solidFill>
                  <a:srgbClr val="000000"/>
                </a:solidFill>
                <a:latin typeface="PT Sans" panose="020B0503020203020204" pitchFamily="34" charset="-18"/>
                <a:ea typeface="Aptos" panose="020B0004020202020204" pitchFamily="34" charset="0"/>
              </a:rPr>
              <a:t>emberi</a:t>
            </a:r>
            <a:r>
              <a:rPr lang="hu-HU" sz="1800" dirty="0">
                <a:solidFill>
                  <a:srgbClr val="000000"/>
                </a:solidFill>
                <a:latin typeface="PT Sans" panose="020B0503020203020204" pitchFamily="34" charset="-18"/>
                <a:ea typeface="Aptos" panose="020B0004020202020204" pitchFamily="34" charset="0"/>
              </a:rPr>
              <a:t> méltóság az ember mivoltból, nem pedig </a:t>
            </a:r>
            <a:r>
              <a:rPr lang="hu-HU" sz="1800" i="1" dirty="0">
                <a:solidFill>
                  <a:srgbClr val="000000"/>
                </a:solidFill>
                <a:latin typeface="PT Sans" panose="020B0503020203020204" pitchFamily="34" charset="-18"/>
                <a:ea typeface="Aptos" panose="020B0004020202020204" pitchFamily="34" charset="0"/>
              </a:rPr>
              <a:t>személyes</a:t>
            </a:r>
            <a:r>
              <a:rPr lang="hu-HU" sz="1800" dirty="0">
                <a:solidFill>
                  <a:srgbClr val="000000"/>
                </a:solidFill>
                <a:latin typeface="PT Sans" panose="020B0503020203020204" pitchFamily="34" charset="-18"/>
                <a:ea typeface="Aptos" panose="020B0004020202020204" pitchFamily="34" charset="0"/>
              </a:rPr>
              <a:t> tulajdonságainkból fakad. </a:t>
            </a:r>
          </a:p>
          <a:p>
            <a:pPr marL="0" indent="0" algn="just">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Probléma</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1. Vitatott, hogy </a:t>
            </a:r>
            <a:r>
              <a:rPr lang="hu-HU" sz="1800" i="1" dirty="0">
                <a:solidFill>
                  <a:srgbClr val="000000"/>
                </a:solidFill>
                <a:latin typeface="PT Sans" panose="020B0503020203020204" pitchFamily="34" charset="-18"/>
                <a:ea typeface="Aptos" panose="020B0004020202020204" pitchFamily="34" charset="0"/>
              </a:rPr>
              <a:t>mi</a:t>
            </a:r>
            <a:r>
              <a:rPr lang="hu-HU" sz="1800" dirty="0">
                <a:solidFill>
                  <a:srgbClr val="000000"/>
                </a:solidFill>
                <a:latin typeface="PT Sans" panose="020B0503020203020204" pitchFamily="34" charset="-18"/>
                <a:ea typeface="Aptos" panose="020B0004020202020204" pitchFamily="34" charset="0"/>
              </a:rPr>
              <a:t> az az emberben, ami a méltóságot hordozza. Van-e bármi, ami </a:t>
            </a:r>
            <a:r>
              <a:rPr lang="hu-HU" sz="1800" i="1" dirty="0">
                <a:solidFill>
                  <a:srgbClr val="000000"/>
                </a:solidFill>
                <a:latin typeface="PT Sans" panose="020B0503020203020204" pitchFamily="34" charset="-18"/>
                <a:ea typeface="Aptos" panose="020B0004020202020204" pitchFamily="34" charset="0"/>
              </a:rPr>
              <a:t>minden</a:t>
            </a:r>
            <a:r>
              <a:rPr lang="hu-HU" sz="1800" dirty="0">
                <a:solidFill>
                  <a:srgbClr val="000000"/>
                </a:solidFill>
                <a:latin typeface="PT Sans" panose="020B0503020203020204" pitchFamily="34" charset="-18"/>
                <a:ea typeface="Aptos" panose="020B0004020202020204" pitchFamily="34" charset="0"/>
              </a:rPr>
              <a:t> emberben közös? </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2. Úgy tűnik, hogy vannak, aki mégiscsak elveszítik a méltóságukat, és emberhez méltatlanul viselkednek. </a:t>
            </a:r>
          </a:p>
          <a:p>
            <a:pPr marL="0" indent="0" algn="just">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II. Az emberi méltóság következményei</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 emberi méltóság sérthetetlen, ezért követelményeket támaszt: jogok és kötelességek vezethetők le belőle. </a:t>
            </a:r>
          </a:p>
          <a:p>
            <a:pPr marL="0" indent="0" algn="just">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Probléma</a:t>
            </a:r>
          </a:p>
          <a:p>
            <a:pPr marL="358775"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3. Vitatott, hogy pontosan milyen jogok és kötelességek származnak belőle. </a:t>
            </a:r>
          </a:p>
          <a:p>
            <a:pPr marL="358775"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4. Ha tény, hogy az emberi méltóság sérthetetlen (nem </a:t>
            </a:r>
            <a:r>
              <a:rPr lang="hu-HU" sz="1800" i="1" dirty="0">
                <a:solidFill>
                  <a:srgbClr val="000000"/>
                </a:solidFill>
                <a:latin typeface="PT Sans" panose="020B0503020203020204" pitchFamily="34" charset="-18"/>
                <a:ea typeface="Aptos" panose="020B0004020202020204" pitchFamily="34" charset="0"/>
              </a:rPr>
              <a:t>lehet</a:t>
            </a:r>
            <a:r>
              <a:rPr lang="hu-HU" sz="1800" dirty="0">
                <a:solidFill>
                  <a:srgbClr val="000000"/>
                </a:solidFill>
                <a:latin typeface="PT Sans" panose="020B0503020203020204" pitchFamily="34" charset="-18"/>
                <a:ea typeface="Aptos" panose="020B0004020202020204" pitchFamily="34" charset="0"/>
              </a:rPr>
              <a:t> megsérteni), akkor miért kell védeni? Ha nem tény, hanem norma (nem </a:t>
            </a:r>
            <a:r>
              <a:rPr lang="hu-HU" sz="1800" i="1" dirty="0">
                <a:solidFill>
                  <a:srgbClr val="000000"/>
                </a:solidFill>
                <a:latin typeface="PT Sans" panose="020B0503020203020204" pitchFamily="34" charset="-18"/>
                <a:ea typeface="Aptos" panose="020B0004020202020204" pitchFamily="34" charset="0"/>
              </a:rPr>
              <a:t>szabad</a:t>
            </a:r>
            <a:r>
              <a:rPr lang="hu-HU" sz="1800" dirty="0">
                <a:solidFill>
                  <a:srgbClr val="000000"/>
                </a:solidFill>
                <a:latin typeface="PT Sans" panose="020B0503020203020204" pitchFamily="34" charset="-18"/>
                <a:ea typeface="Aptos" panose="020B0004020202020204" pitchFamily="34" charset="0"/>
              </a:rPr>
              <a:t> megsérteni), akkor milyen tényeken vagy eredendőbb normákon alapul? </a:t>
            </a: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976D872E-0E0F-AE3A-B649-896187A5F930}"/>
              </a:ext>
            </a:extLst>
          </p:cNvPr>
          <p:cNvSpPr>
            <a:spLocks noGrp="1"/>
          </p:cNvSpPr>
          <p:nvPr>
            <p:ph type="sldNum" sz="quarter" idx="12"/>
          </p:nvPr>
        </p:nvSpPr>
        <p:spPr/>
        <p:txBody>
          <a:bodyPr/>
          <a:lstStyle/>
          <a:p>
            <a:fld id="{0739D787-FDB3-4BA9-82F1-8411BA5940C1}" type="slidenum">
              <a:rPr lang="hu-HU" smtClean="0"/>
              <a:t>4</a:t>
            </a:fld>
            <a:endParaRPr lang="hu-HU"/>
          </a:p>
        </p:txBody>
      </p:sp>
    </p:spTree>
    <p:extLst>
      <p:ext uri="{BB962C8B-B14F-4D97-AF65-F5344CB8AC3E}">
        <p14:creationId xmlns:p14="http://schemas.microsoft.com/office/powerpoint/2010/main" val="3547850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3"/>
            <a:ext cx="11094720" cy="5816993"/>
          </a:xfrm>
        </p:spPr>
        <p:txBody>
          <a:bodyPr>
            <a:normAutofit lnSpcReduction="10000"/>
          </a:bodyPr>
          <a:lstStyle/>
          <a:p>
            <a:pPr marL="0" indent="0" algn="ctr">
              <a:lnSpc>
                <a:spcPct val="150000"/>
              </a:lnSpc>
              <a:spcBef>
                <a:spcPts val="0"/>
              </a:spcBef>
              <a:buNone/>
            </a:pPr>
            <a:r>
              <a:rPr lang="hu-HU" sz="1800" b="1" dirty="0">
                <a:solidFill>
                  <a:srgbClr val="000000"/>
                </a:solidFill>
                <a:effectLst/>
                <a:latin typeface="PT Sans" panose="020B0503020203020204" pitchFamily="34" charset="-18"/>
                <a:ea typeface="Aptos" panose="020B0004020202020204" pitchFamily="34" charset="0"/>
              </a:rPr>
              <a:t>Összegzés</a:t>
            </a:r>
          </a:p>
          <a:p>
            <a:pPr marL="0" indent="0" algn="ctr">
              <a:lnSpc>
                <a:spcPct val="150000"/>
              </a:lnSpc>
              <a:spcBef>
                <a:spcPts val="0"/>
              </a:spcBef>
              <a:buNone/>
            </a:pPr>
            <a:endParaRPr lang="hu-HU" sz="1800" b="1" dirty="0">
              <a:solidFill>
                <a:srgbClr val="000000"/>
              </a:solidFill>
              <a:effectLst/>
              <a:latin typeface="PT Sans" panose="020B0503020203020204" pitchFamily="34" charset="-18"/>
              <a:ea typeface="Aptos" panose="020B0004020202020204" pitchFamily="34" charset="0"/>
            </a:endParaRPr>
          </a:p>
          <a:p>
            <a:pPr marL="268288" indent="-268288" algn="just">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Az emberi méltóság alapja az erkölcsiség, a moralitás. De csak akkor, ha a moralitáson</a:t>
            </a:r>
          </a:p>
          <a:p>
            <a:pPr marL="268288" indent="0" algn="just">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 </a:t>
            </a:r>
            <a:r>
              <a:rPr lang="hu-HU" sz="1800" b="1" dirty="0">
                <a:solidFill>
                  <a:srgbClr val="000000"/>
                </a:solidFill>
                <a:effectLst/>
                <a:latin typeface="PT Sans" panose="020B0503020203020204" pitchFamily="34" charset="-18"/>
                <a:ea typeface="Aptos" panose="020B0004020202020204" pitchFamily="34" charset="0"/>
              </a:rPr>
              <a:t>autonómiát</a:t>
            </a:r>
            <a:r>
              <a:rPr lang="hu-HU" sz="1800" dirty="0">
                <a:solidFill>
                  <a:srgbClr val="000000"/>
                </a:solidFill>
                <a:effectLst/>
                <a:latin typeface="PT Sans" panose="020B0503020203020204" pitchFamily="34" charset="-18"/>
                <a:ea typeface="Aptos" panose="020B0004020202020204" pitchFamily="34" charset="0"/>
              </a:rPr>
              <a:t> értünk. </a:t>
            </a:r>
            <a:endParaRPr lang="hu-HU" sz="1800" dirty="0">
              <a:solidFill>
                <a:srgbClr val="000000"/>
              </a:solidFill>
              <a:latin typeface="PT Sans" panose="020B0503020203020204" pitchFamily="34" charset="-18"/>
              <a:ea typeface="Aptos" panose="020B0004020202020204" pitchFamily="34" charset="0"/>
            </a:endParaRPr>
          </a:p>
          <a:p>
            <a:pPr marL="268288" indent="-2682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Aki autonóm, az radikálisan </a:t>
            </a:r>
            <a:r>
              <a:rPr lang="hu-HU" sz="1800" b="1" dirty="0">
                <a:solidFill>
                  <a:srgbClr val="000000"/>
                </a:solidFill>
                <a:latin typeface="PT Sans" panose="020B0503020203020204" pitchFamily="34" charset="-18"/>
                <a:ea typeface="Aptos" panose="020B0004020202020204" pitchFamily="34" charset="0"/>
              </a:rPr>
              <a:t>szabad</a:t>
            </a:r>
            <a:r>
              <a:rPr lang="hu-HU" sz="1800" dirty="0">
                <a:solidFill>
                  <a:srgbClr val="000000"/>
                </a:solidFill>
                <a:latin typeface="PT Sans" panose="020B0503020203020204" pitchFamily="34" charset="-18"/>
                <a:ea typeface="Aptos" panose="020B0004020202020204" pitchFamily="34" charset="0"/>
              </a:rPr>
              <a:t>. Nem vagyunk alávetve még Isten akaratának sem, még </a:t>
            </a:r>
          </a:p>
          <a:p>
            <a:pPr marL="26828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kevésbé más emberek akaratának. Mindenki csak önmagának van alávetve.  </a:t>
            </a:r>
          </a:p>
          <a:p>
            <a:pPr marL="268288" indent="-2682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Hogy mi a jó, és mi a rossz, az tőlünk, a mi eszünktől függ. Ha nem is mi szabjuk magunknak</a:t>
            </a:r>
          </a:p>
          <a:p>
            <a:pPr marL="26828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életünk minden törvényét (például a fizikai világ törvényeit), </a:t>
            </a:r>
            <a:r>
              <a:rPr lang="hu-HU" sz="1800" b="1" dirty="0">
                <a:solidFill>
                  <a:srgbClr val="000000"/>
                </a:solidFill>
                <a:latin typeface="PT Sans" panose="020B0503020203020204" pitchFamily="34" charset="-18"/>
                <a:ea typeface="Aptos" panose="020B0004020202020204" pitchFamily="34" charset="0"/>
              </a:rPr>
              <a:t>cselekvésünk törvényét </a:t>
            </a:r>
            <a:r>
              <a:rPr lang="hu-HU" sz="1800" dirty="0">
                <a:solidFill>
                  <a:srgbClr val="000000"/>
                </a:solidFill>
                <a:latin typeface="PT Sans" panose="020B0503020203020204" pitchFamily="34" charset="-18"/>
                <a:ea typeface="Aptos" panose="020B0004020202020204" pitchFamily="34" charset="0"/>
              </a:rPr>
              <a:t>mi szabjuk. </a:t>
            </a:r>
          </a:p>
          <a:p>
            <a:pPr marL="268288" indent="-2682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 leglényegesebb szempontból, erkölcsi szempontból </a:t>
            </a:r>
            <a:r>
              <a:rPr lang="hu-HU" sz="1800" b="1" dirty="0">
                <a:solidFill>
                  <a:srgbClr val="000000"/>
                </a:solidFill>
                <a:latin typeface="PT Sans" panose="020B0503020203020204" pitchFamily="34" charset="-18"/>
                <a:ea typeface="Aptos" panose="020B0004020202020204" pitchFamily="34" charset="0"/>
              </a:rPr>
              <a:t>önmagunk alkotásai lehetünk</a:t>
            </a:r>
            <a:r>
              <a:rPr lang="hu-HU" sz="1800" dirty="0">
                <a:solidFill>
                  <a:srgbClr val="000000"/>
                </a:solidFill>
                <a:latin typeface="PT Sans" panose="020B0503020203020204" pitchFamily="34" charset="-18"/>
                <a:ea typeface="Aptos" panose="020B0004020202020204" pitchFamily="34" charset="0"/>
              </a:rPr>
              <a:t>. </a:t>
            </a:r>
          </a:p>
          <a:p>
            <a:pPr marL="268288" indent="-2682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Akik nem az ész törvényét követik, nem autonómok, és Kant szerint nem is igazán emberek.</a:t>
            </a:r>
          </a:p>
          <a:p>
            <a:pPr marL="268288" indent="-268288"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268288" indent="-2682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 Kant </a:t>
            </a:r>
            <a:r>
              <a:rPr lang="hu-HU" sz="1800" b="1" dirty="0">
                <a:solidFill>
                  <a:srgbClr val="000000"/>
                </a:solidFill>
                <a:latin typeface="PT Sans" panose="020B0503020203020204" pitchFamily="34" charset="-18"/>
                <a:ea typeface="Aptos" panose="020B0004020202020204" pitchFamily="34" charset="0"/>
              </a:rPr>
              <a:t>utáni</a:t>
            </a:r>
            <a:r>
              <a:rPr lang="hu-HU" sz="1800" dirty="0">
                <a:solidFill>
                  <a:srgbClr val="000000"/>
                </a:solidFill>
                <a:latin typeface="PT Sans" panose="020B0503020203020204" pitchFamily="34" charset="-18"/>
                <a:ea typeface="Aptos" panose="020B0004020202020204" pitchFamily="34" charset="0"/>
              </a:rPr>
              <a:t> fejlemények egyik hangsúlyos tendenciája, hogy az ember egyre inkább jogot formál arra, hogy élete </a:t>
            </a:r>
            <a:r>
              <a:rPr lang="hu-HU" sz="1800" b="1" dirty="0">
                <a:solidFill>
                  <a:srgbClr val="000000"/>
                </a:solidFill>
                <a:latin typeface="PT Sans" panose="020B0503020203020204" pitchFamily="34" charset="-18"/>
                <a:ea typeface="Aptos" panose="020B0004020202020204" pitchFamily="34" charset="0"/>
              </a:rPr>
              <a:t>minden</a:t>
            </a:r>
            <a:r>
              <a:rPr lang="hu-HU" sz="1800" dirty="0">
                <a:solidFill>
                  <a:srgbClr val="000000"/>
                </a:solidFill>
                <a:latin typeface="PT Sans" panose="020B0503020203020204" pitchFamily="34" charset="-18"/>
                <a:ea typeface="Aptos" panose="020B0004020202020204" pitchFamily="34" charset="0"/>
              </a:rPr>
              <a:t> </a:t>
            </a:r>
            <a:r>
              <a:rPr lang="hu-HU" sz="1800" b="1" dirty="0">
                <a:solidFill>
                  <a:srgbClr val="000000"/>
                </a:solidFill>
                <a:latin typeface="PT Sans" panose="020B0503020203020204" pitchFamily="34" charset="-18"/>
                <a:ea typeface="Aptos" panose="020B0004020202020204" pitchFamily="34" charset="0"/>
              </a:rPr>
              <a:t>aspektusának</a:t>
            </a:r>
            <a:r>
              <a:rPr lang="hu-HU" sz="1800" dirty="0">
                <a:solidFill>
                  <a:srgbClr val="000000"/>
                </a:solidFill>
                <a:latin typeface="PT Sans" panose="020B0503020203020204" pitchFamily="34" charset="-18"/>
                <a:ea typeface="Aptos" panose="020B0004020202020204" pitchFamily="34" charset="0"/>
              </a:rPr>
              <a:t> maga szabjon törvényt, hogy minden szempontból önmagunk alkotásai legyünk. Ez a tendencia érhető tetten a géntechnológiától a genderelméletig. </a:t>
            </a:r>
          </a:p>
          <a:p>
            <a:pPr marL="268288" indent="0" algn="just">
              <a:lnSpc>
                <a:spcPct val="150000"/>
              </a:lnSpc>
              <a:spcBef>
                <a:spcPts val="0"/>
              </a:spcBef>
              <a:buNone/>
            </a:pPr>
            <a:endParaRPr lang="hu-HU" sz="1900" dirty="0">
              <a:effectLst/>
              <a:latin typeface="PT Sans" panose="020B0503020203020204" pitchFamily="34" charset="-18"/>
              <a:ea typeface="Aptos" panose="020B0004020202020204" pitchFamily="34"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6" name="Kép 5" descr="A képen Emberi arc, portré, festmény, arc látható&#10;&#10;Automatikusan generált leírás">
            <a:extLst>
              <a:ext uri="{FF2B5EF4-FFF2-40B4-BE49-F238E27FC236}">
                <a16:creationId xmlns:a16="http://schemas.microsoft.com/office/drawing/2014/main" id="{16B04926-631F-C088-8CA7-1F1890D42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38490" y="520502"/>
            <a:ext cx="1704870" cy="2209294"/>
          </a:xfrm>
          <a:prstGeom prst="rect">
            <a:avLst/>
          </a:prstGeom>
        </p:spPr>
      </p:pic>
      <p:sp>
        <p:nvSpPr>
          <p:cNvPr id="2" name="Dia számának helye 1">
            <a:extLst>
              <a:ext uri="{FF2B5EF4-FFF2-40B4-BE49-F238E27FC236}">
                <a16:creationId xmlns:a16="http://schemas.microsoft.com/office/drawing/2014/main" id="{22BEA9CE-BDA6-FA3D-2477-A0C3842D9DE5}"/>
              </a:ext>
            </a:extLst>
          </p:cNvPr>
          <p:cNvSpPr>
            <a:spLocks noGrp="1"/>
          </p:cNvSpPr>
          <p:nvPr>
            <p:ph type="sldNum" sz="quarter" idx="12"/>
          </p:nvPr>
        </p:nvSpPr>
        <p:spPr/>
        <p:txBody>
          <a:bodyPr/>
          <a:lstStyle/>
          <a:p>
            <a:fld id="{0739D787-FDB3-4BA9-82F1-8411BA5940C1}" type="slidenum">
              <a:rPr lang="hu-HU" smtClean="0"/>
              <a:t>40</a:t>
            </a:fld>
            <a:endParaRPr lang="hu-HU"/>
          </a:p>
        </p:txBody>
      </p:sp>
    </p:spTree>
    <p:extLst>
      <p:ext uri="{BB962C8B-B14F-4D97-AF65-F5344CB8AC3E}">
        <p14:creationId xmlns:p14="http://schemas.microsoft.com/office/powerpoint/2010/main" val="283378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45477" y="520504"/>
            <a:ext cx="11301046" cy="5931811"/>
          </a:xfrm>
        </p:spPr>
        <p:txBody>
          <a:bodyPr>
            <a:normAutofit fontScale="70000" lnSpcReduction="20000"/>
          </a:bodyPr>
          <a:lstStyle/>
          <a:p>
            <a:pPr marL="0" indent="0">
              <a:lnSpc>
                <a:spcPct val="150000"/>
              </a:lnSpc>
              <a:spcBef>
                <a:spcPts val="0"/>
              </a:spcBef>
              <a:buNone/>
            </a:pPr>
            <a:r>
              <a:rPr lang="hu-HU" sz="2600" b="1" dirty="0">
                <a:solidFill>
                  <a:srgbClr val="000000"/>
                </a:solidFill>
                <a:effectLst/>
                <a:latin typeface="PT Sans" panose="020B0503020203020204" pitchFamily="34" charset="-18"/>
                <a:ea typeface="Aptos" panose="020B0004020202020204" pitchFamily="34" charset="0"/>
              </a:rPr>
              <a:t>                                    Johann Gottlieb Fichte (1762–1814)</a:t>
            </a:r>
          </a:p>
          <a:p>
            <a:pPr marL="268288" indent="-268288" algn="just">
              <a:lnSpc>
                <a:spcPct val="150000"/>
              </a:lnSpc>
              <a:spcBef>
                <a:spcPts val="0"/>
              </a:spcBef>
              <a:buNone/>
            </a:pPr>
            <a:endParaRPr lang="hu-HU" sz="1100" dirty="0">
              <a:solidFill>
                <a:srgbClr val="000000"/>
              </a:solidFill>
              <a:effectLst/>
              <a:latin typeface="PT Sans" panose="020B0503020203020204" pitchFamily="34" charset="-18"/>
              <a:ea typeface="Aptos" panose="020B0004020202020204" pitchFamily="34" charset="0"/>
            </a:endParaRPr>
          </a:p>
          <a:p>
            <a:pPr marL="0" indent="0">
              <a:lnSpc>
                <a:spcPct val="150000"/>
              </a:lnSpc>
              <a:spcBef>
                <a:spcPts val="0"/>
              </a:spcBef>
              <a:buNone/>
            </a:pPr>
            <a:r>
              <a:rPr lang="hu-HU" sz="2600" dirty="0">
                <a:solidFill>
                  <a:srgbClr val="000000"/>
                </a:solidFill>
                <a:latin typeface="PT Sans" panose="020B0503020203020204" pitchFamily="34" charset="-18"/>
              </a:rPr>
              <a:t>„Egyedül az emberből árad az a szabályszerűség, amelyet szemlélődésének </a:t>
            </a:r>
          </a:p>
          <a:p>
            <a:pPr marL="0" indent="0">
              <a:lnSpc>
                <a:spcPct val="150000"/>
              </a:lnSpc>
              <a:spcBef>
                <a:spcPts val="0"/>
              </a:spcBef>
              <a:buNone/>
            </a:pPr>
            <a:r>
              <a:rPr lang="hu-HU" sz="2600" dirty="0">
                <a:solidFill>
                  <a:srgbClr val="000000"/>
                </a:solidFill>
                <a:latin typeface="PT Sans" panose="020B0503020203020204" pitchFamily="34" charset="-18"/>
              </a:rPr>
              <a:t>határain belül maga körül talál. Általa tartoznak össze az égitestek és lesznek</a:t>
            </a:r>
          </a:p>
          <a:p>
            <a:pPr marL="0" indent="0">
              <a:lnSpc>
                <a:spcPct val="150000"/>
              </a:lnSpc>
              <a:spcBef>
                <a:spcPts val="0"/>
              </a:spcBef>
              <a:buNone/>
            </a:pPr>
            <a:r>
              <a:rPr lang="hu-HU" sz="2600" dirty="0">
                <a:solidFill>
                  <a:srgbClr val="000000"/>
                </a:solidFill>
                <a:latin typeface="PT Sans" panose="020B0503020203020204" pitchFamily="34" charset="-18"/>
              </a:rPr>
              <a:t> egyetlen szervezett testté, általa keringenek kijelölt pályájukon a Napok. Az </a:t>
            </a:r>
          </a:p>
          <a:p>
            <a:pPr marL="0" indent="0">
              <a:lnSpc>
                <a:spcPct val="150000"/>
              </a:lnSpc>
              <a:spcBef>
                <a:spcPts val="0"/>
              </a:spcBef>
              <a:buNone/>
            </a:pPr>
            <a:r>
              <a:rPr lang="hu-HU" sz="2600" dirty="0">
                <a:solidFill>
                  <a:srgbClr val="000000"/>
                </a:solidFill>
                <a:latin typeface="PT Sans" panose="020B0503020203020204" pitchFamily="34" charset="-18"/>
              </a:rPr>
              <a:t>énnek köszönhető a zuzmóktól a szeráfokig emelkedő roppant láncolat.” </a:t>
            </a:r>
          </a:p>
          <a:p>
            <a:pPr marL="0" indent="0">
              <a:lnSpc>
                <a:spcPct val="150000"/>
              </a:lnSpc>
              <a:spcBef>
                <a:spcPts val="0"/>
              </a:spcBef>
              <a:buNone/>
            </a:pPr>
            <a:endParaRPr lang="hu-HU" sz="1100" dirty="0">
              <a:solidFill>
                <a:srgbClr val="000000"/>
              </a:solidFill>
              <a:latin typeface="PT Sans" panose="020B0503020203020204" pitchFamily="34" charset="-18"/>
            </a:endParaRPr>
          </a:p>
          <a:p>
            <a:pPr marL="0" indent="0">
              <a:lnSpc>
                <a:spcPct val="150000"/>
              </a:lnSpc>
              <a:spcBef>
                <a:spcPts val="0"/>
              </a:spcBef>
              <a:buNone/>
            </a:pPr>
            <a:r>
              <a:rPr lang="hu-HU" sz="2600" dirty="0">
                <a:solidFill>
                  <a:srgbClr val="000000"/>
                </a:solidFill>
                <a:effectLst/>
                <a:latin typeface="PT Sans" panose="020B0503020203020204" pitchFamily="34" charset="-18"/>
                <a:ea typeface="Aptos" panose="020B0004020202020204" pitchFamily="34" charset="0"/>
              </a:rPr>
              <a:t>A filozófia tudománytan (a tudásról szóló tudás): </a:t>
            </a:r>
            <a:r>
              <a:rPr lang="hu-HU" sz="2600" b="1" dirty="0">
                <a:solidFill>
                  <a:srgbClr val="000000"/>
                </a:solidFill>
                <a:effectLst/>
                <a:latin typeface="PT Sans" panose="020B0503020203020204" pitchFamily="34" charset="-18"/>
                <a:ea typeface="Aptos" panose="020B0004020202020204" pitchFamily="34" charset="0"/>
              </a:rPr>
              <a:t>egyetlen princípiumból</a:t>
            </a:r>
            <a:r>
              <a:rPr lang="hu-HU" sz="2600" dirty="0">
                <a:solidFill>
                  <a:srgbClr val="000000"/>
                </a:solidFill>
                <a:effectLst/>
                <a:latin typeface="PT Sans" panose="020B0503020203020204" pitchFamily="34" charset="-18"/>
                <a:ea typeface="Aptos" panose="020B0004020202020204" pitchFamily="34" charset="0"/>
              </a:rPr>
              <a:t> </a:t>
            </a:r>
          </a:p>
          <a:p>
            <a:pPr marL="0" indent="0">
              <a:lnSpc>
                <a:spcPct val="150000"/>
              </a:lnSpc>
              <a:spcBef>
                <a:spcPts val="0"/>
              </a:spcBef>
              <a:buNone/>
            </a:pPr>
            <a:r>
              <a:rPr lang="hu-HU" sz="2600" dirty="0">
                <a:solidFill>
                  <a:srgbClr val="000000"/>
                </a:solidFill>
                <a:effectLst/>
                <a:latin typeface="PT Sans" panose="020B0503020203020204" pitchFamily="34" charset="-18"/>
                <a:ea typeface="Aptos" panose="020B0004020202020204" pitchFamily="34" charset="0"/>
              </a:rPr>
              <a:t>levezetett </a:t>
            </a:r>
            <a:r>
              <a:rPr lang="hu-HU" sz="2600" dirty="0" err="1">
                <a:solidFill>
                  <a:srgbClr val="000000"/>
                </a:solidFill>
                <a:effectLst/>
                <a:latin typeface="PT Sans" panose="020B0503020203020204" pitchFamily="34" charset="-18"/>
                <a:ea typeface="Aptos" panose="020B0004020202020204" pitchFamily="34" charset="0"/>
              </a:rPr>
              <a:t>monisztikus</a:t>
            </a:r>
            <a:r>
              <a:rPr lang="hu-HU" sz="2600" dirty="0">
                <a:solidFill>
                  <a:srgbClr val="000000"/>
                </a:solidFill>
                <a:effectLst/>
                <a:latin typeface="PT Sans" panose="020B0503020203020204" pitchFamily="34" charset="-18"/>
                <a:ea typeface="Aptos" panose="020B0004020202020204" pitchFamily="34" charset="0"/>
              </a:rPr>
              <a:t> filozófiai rendszer.</a:t>
            </a:r>
            <a:r>
              <a:rPr lang="hu-HU" sz="2600" dirty="0">
                <a:solidFill>
                  <a:srgbClr val="000000"/>
                </a:solidFill>
                <a:latin typeface="PT Sans" panose="020B0503020203020204" pitchFamily="34" charset="-18"/>
                <a:ea typeface="Aptos" panose="020B0004020202020204" pitchFamily="34" charset="0"/>
              </a:rPr>
              <a:t>  </a:t>
            </a:r>
          </a:p>
          <a:p>
            <a:pPr marL="0" indent="0">
              <a:lnSpc>
                <a:spcPct val="150000"/>
              </a:lnSpc>
              <a:spcBef>
                <a:spcPts val="0"/>
              </a:spcBef>
              <a:buNone/>
            </a:pPr>
            <a:endParaRPr lang="hu-HU" sz="1100" dirty="0">
              <a:solidFill>
                <a:srgbClr val="000000"/>
              </a:solidFill>
              <a:effectLst/>
              <a:latin typeface="PT Sans" panose="020B0503020203020204" pitchFamily="34" charset="-18"/>
              <a:ea typeface="Aptos" panose="020B0004020202020204" pitchFamily="34" charset="0"/>
            </a:endParaRPr>
          </a:p>
          <a:p>
            <a:pPr marL="0" indent="0">
              <a:lnSpc>
                <a:spcPct val="150000"/>
              </a:lnSpc>
              <a:spcBef>
                <a:spcPts val="0"/>
              </a:spcBef>
              <a:buNone/>
            </a:pPr>
            <a:r>
              <a:rPr lang="hu-HU" sz="2600" dirty="0">
                <a:solidFill>
                  <a:srgbClr val="000000"/>
                </a:solidFill>
                <a:effectLst/>
                <a:latin typeface="PT Sans" panose="020B0503020203020204" pitchFamily="34" charset="-18"/>
                <a:ea typeface="Aptos" panose="020B0004020202020204" pitchFamily="34" charset="0"/>
              </a:rPr>
              <a:t>„Filozófiainak csak az a nézet nevezhető, amely a tapasztalat adott sokféle-</a:t>
            </a:r>
          </a:p>
          <a:p>
            <a:pPr marL="0" indent="0">
              <a:lnSpc>
                <a:spcPct val="150000"/>
              </a:lnSpc>
              <a:spcBef>
                <a:spcPts val="0"/>
              </a:spcBef>
              <a:buNone/>
            </a:pPr>
            <a:r>
              <a:rPr lang="hu-HU" sz="2600" dirty="0" err="1">
                <a:solidFill>
                  <a:srgbClr val="000000"/>
                </a:solidFill>
                <a:effectLst/>
                <a:latin typeface="PT Sans" panose="020B0503020203020204" pitchFamily="34" charset="-18"/>
                <a:ea typeface="Aptos" panose="020B0004020202020204" pitchFamily="34" charset="0"/>
              </a:rPr>
              <a:t>ségét</a:t>
            </a:r>
            <a:r>
              <a:rPr lang="hu-HU" sz="2600" dirty="0">
                <a:solidFill>
                  <a:srgbClr val="000000"/>
                </a:solidFill>
                <a:effectLst/>
                <a:latin typeface="PT Sans" panose="020B0503020203020204" pitchFamily="34" charset="-18"/>
                <a:ea typeface="Aptos" panose="020B0004020202020204" pitchFamily="34" charset="0"/>
              </a:rPr>
              <a:t> egyetlen közös alapelv egységére vezeti vissza, másfelől pedig ebből </a:t>
            </a:r>
          </a:p>
          <a:p>
            <a:pPr marL="0" indent="0">
              <a:lnSpc>
                <a:spcPct val="150000"/>
              </a:lnSpc>
              <a:spcBef>
                <a:spcPts val="0"/>
              </a:spcBef>
              <a:buNone/>
            </a:pPr>
            <a:r>
              <a:rPr lang="hu-HU" sz="2600" dirty="0">
                <a:solidFill>
                  <a:srgbClr val="000000"/>
                </a:solidFill>
                <a:effectLst/>
                <a:latin typeface="PT Sans" panose="020B0503020203020204" pitchFamily="34" charset="-18"/>
                <a:ea typeface="Aptos" panose="020B0004020202020204" pitchFamily="34" charset="0"/>
              </a:rPr>
              <a:t>az egységből kimerítően megmagyarázza és levezeti ama sokféleséget.”</a:t>
            </a:r>
          </a:p>
          <a:p>
            <a:pPr marL="0" indent="0">
              <a:lnSpc>
                <a:spcPct val="150000"/>
              </a:lnSpc>
              <a:spcBef>
                <a:spcPts val="0"/>
              </a:spcBef>
              <a:buNone/>
            </a:pPr>
            <a:r>
              <a:rPr lang="hu-HU" sz="1100" dirty="0">
                <a:solidFill>
                  <a:srgbClr val="000000"/>
                </a:solidFill>
                <a:effectLst/>
                <a:latin typeface="PT Sans" panose="020B0503020203020204" pitchFamily="34" charset="-18"/>
                <a:ea typeface="Aptos" panose="020B0004020202020204" pitchFamily="34" charset="0"/>
              </a:rPr>
              <a:t> </a:t>
            </a:r>
          </a:p>
          <a:p>
            <a:pPr marL="0" indent="0">
              <a:lnSpc>
                <a:spcPct val="150000"/>
              </a:lnSpc>
              <a:spcBef>
                <a:spcPts val="0"/>
              </a:spcBef>
              <a:buNone/>
            </a:pPr>
            <a:r>
              <a:rPr lang="hu-HU" sz="2600" dirty="0">
                <a:solidFill>
                  <a:srgbClr val="000000"/>
                </a:solidFill>
                <a:effectLst/>
                <a:latin typeface="PT Sans" panose="020B0503020203020204" pitchFamily="34" charset="-18"/>
                <a:ea typeface="Aptos" panose="020B0004020202020204" pitchFamily="34" charset="0"/>
              </a:rPr>
              <a:t>A filozófia princípiuma az </a:t>
            </a:r>
            <a:r>
              <a:rPr lang="hu-HU" sz="2600" b="1" dirty="0">
                <a:solidFill>
                  <a:srgbClr val="000000"/>
                </a:solidFill>
                <a:effectLst/>
                <a:latin typeface="PT Sans" panose="020B0503020203020204" pitchFamily="34" charset="-18"/>
                <a:ea typeface="Aptos" panose="020B0004020202020204" pitchFamily="34" charset="0"/>
              </a:rPr>
              <a:t>ész</a:t>
            </a:r>
            <a:r>
              <a:rPr lang="hu-HU" sz="2600" dirty="0">
                <a:solidFill>
                  <a:srgbClr val="000000"/>
                </a:solidFill>
                <a:effectLst/>
                <a:latin typeface="PT Sans" panose="020B0503020203020204" pitchFamily="34" charset="-18"/>
                <a:ea typeface="Aptos" panose="020B0004020202020204" pitchFamily="34" charset="0"/>
              </a:rPr>
              <a:t>, amelynek feltételezett struktúrája azonos az </a:t>
            </a:r>
          </a:p>
          <a:p>
            <a:pPr marL="0" indent="0">
              <a:lnSpc>
                <a:spcPct val="150000"/>
              </a:lnSpc>
              <a:spcBef>
                <a:spcPts val="0"/>
              </a:spcBef>
              <a:buNone/>
            </a:pPr>
            <a:r>
              <a:rPr lang="hu-HU" sz="2600" b="1" dirty="0">
                <a:solidFill>
                  <a:srgbClr val="000000"/>
                </a:solidFill>
                <a:effectLst/>
                <a:latin typeface="PT Sans" panose="020B0503020203020204" pitchFamily="34" charset="-18"/>
                <a:ea typeface="Aptos" panose="020B0004020202020204" pitchFamily="34" charset="0"/>
              </a:rPr>
              <a:t>én</a:t>
            </a:r>
            <a:r>
              <a:rPr lang="hu-HU" sz="2600" dirty="0">
                <a:solidFill>
                  <a:srgbClr val="000000"/>
                </a:solidFill>
                <a:effectLst/>
                <a:latin typeface="PT Sans" panose="020B0503020203020204" pitchFamily="34" charset="-18"/>
                <a:ea typeface="Aptos" panose="020B0004020202020204" pitchFamily="34" charset="0"/>
              </a:rPr>
              <a:t> és egyáltalán a szubjektivitás struktúrájával. </a:t>
            </a:r>
          </a:p>
          <a:p>
            <a:pPr marL="0" indent="0">
              <a:lnSpc>
                <a:spcPct val="150000"/>
              </a:lnSpc>
              <a:spcBef>
                <a:spcPts val="0"/>
              </a:spcBef>
              <a:buNone/>
            </a:pPr>
            <a:endParaRPr lang="hu-HU" sz="1100" dirty="0">
              <a:solidFill>
                <a:srgbClr val="000000"/>
              </a:solidFill>
              <a:latin typeface="PT Sans" panose="020B0503020203020204" pitchFamily="34" charset="-18"/>
              <a:ea typeface="Aptos" panose="020B0004020202020204" pitchFamily="34" charset="0"/>
            </a:endParaRPr>
          </a:p>
          <a:p>
            <a:pPr marL="0" indent="0">
              <a:lnSpc>
                <a:spcPct val="150000"/>
              </a:lnSpc>
              <a:spcBef>
                <a:spcPts val="0"/>
              </a:spcBef>
              <a:buNone/>
            </a:pPr>
            <a:r>
              <a:rPr lang="hu-HU" sz="2600" dirty="0">
                <a:solidFill>
                  <a:srgbClr val="000000"/>
                </a:solidFill>
                <a:effectLst/>
                <a:latin typeface="PT Sans" panose="020B0503020203020204" pitchFamily="34" charset="-18"/>
                <a:ea typeface="Aptos" panose="020B0004020202020204" pitchFamily="34" charset="0"/>
              </a:rPr>
              <a:t>A tudás (vagyis tételek rendszeres összessége) fundamentumaként az ész/én is egy tételben, a tudománytan első alaptételében lép elénk. </a:t>
            </a: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FCEB41F5-94A5-63BF-65A4-BE08E4762541}"/>
              </a:ext>
            </a:extLst>
          </p:cNvPr>
          <p:cNvSpPr>
            <a:spLocks noGrp="1"/>
          </p:cNvSpPr>
          <p:nvPr>
            <p:ph type="sldNum" sz="quarter" idx="12"/>
          </p:nvPr>
        </p:nvSpPr>
        <p:spPr/>
        <p:txBody>
          <a:bodyPr/>
          <a:lstStyle/>
          <a:p>
            <a:fld id="{0739D787-FDB3-4BA9-82F1-8411BA5940C1}" type="slidenum">
              <a:rPr lang="hu-HU" smtClean="0"/>
              <a:t>41</a:t>
            </a:fld>
            <a:endParaRPr lang="hu-HU"/>
          </a:p>
        </p:txBody>
      </p:sp>
      <p:pic>
        <p:nvPicPr>
          <p:cNvPr id="7" name="Kép 6" descr="A képen Emberi arc, portré, személy, ruházat látható&#10;&#10;Automatikusan generált leírás">
            <a:extLst>
              <a:ext uri="{FF2B5EF4-FFF2-40B4-BE49-F238E27FC236}">
                <a16:creationId xmlns:a16="http://schemas.microsoft.com/office/drawing/2014/main" id="{12AFCCCE-0FD2-1F6F-3E12-7B1C19D3178C}"/>
              </a:ext>
            </a:extLst>
          </p:cNvPr>
          <p:cNvPicPr>
            <a:picLocks noChangeAspect="1"/>
          </p:cNvPicPr>
          <p:nvPr/>
        </p:nvPicPr>
        <p:blipFill>
          <a:blip r:embed="rId2">
            <a:extLst>
              <a:ext uri="{28A0092B-C50C-407E-A947-70E740481C1C}">
                <a14:useLocalDpi xmlns:a14="http://schemas.microsoft.com/office/drawing/2010/main" val="0"/>
              </a:ext>
            </a:extLst>
          </a:blip>
          <a:srcRect l="14348" t="836" r="2357" b="12527"/>
          <a:stretch/>
        </p:blipFill>
        <p:spPr>
          <a:xfrm>
            <a:off x="8212249" y="520505"/>
            <a:ext cx="3534274" cy="4901501"/>
          </a:xfrm>
          <a:prstGeom prst="rect">
            <a:avLst/>
          </a:prstGeom>
        </p:spPr>
      </p:pic>
    </p:spTree>
    <p:extLst>
      <p:ext uri="{BB962C8B-B14F-4D97-AF65-F5344CB8AC3E}">
        <p14:creationId xmlns:p14="http://schemas.microsoft.com/office/powerpoint/2010/main" val="499621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958366" y="520503"/>
            <a:ext cx="6581104" cy="5835847"/>
          </a:xfrm>
        </p:spPr>
        <p:txBody>
          <a:bodyPr>
            <a:noAutofit/>
          </a:bodyPr>
          <a:lstStyle/>
          <a:p>
            <a:pPr marL="0" indent="0" algn="ctr">
              <a:lnSpc>
                <a:spcPct val="120000"/>
              </a:lnSpc>
              <a:spcBef>
                <a:spcPts val="0"/>
              </a:spcBef>
              <a:buNone/>
            </a:pPr>
            <a:r>
              <a:rPr lang="hu-HU" sz="1800" b="1" dirty="0">
                <a:effectLst/>
                <a:latin typeface="PT Sans" panose="020B0503020203020204" pitchFamily="34" charset="-18"/>
                <a:ea typeface="Aptos" panose="020B0004020202020204" pitchFamily="34" charset="0"/>
              </a:rPr>
              <a:t>A tudománytan </a:t>
            </a:r>
            <a:r>
              <a:rPr lang="hu-HU" sz="1800" b="1" i="1" dirty="0">
                <a:effectLst/>
                <a:latin typeface="PT Sans" panose="020B0503020203020204" pitchFamily="34" charset="-18"/>
                <a:ea typeface="Aptos" panose="020B0004020202020204" pitchFamily="34" charset="0"/>
              </a:rPr>
              <a:t>első</a:t>
            </a:r>
            <a:r>
              <a:rPr lang="hu-HU" sz="1800" b="1" dirty="0">
                <a:effectLst/>
                <a:latin typeface="PT Sans" panose="020B0503020203020204" pitchFamily="34" charset="-18"/>
                <a:ea typeface="Aptos" panose="020B0004020202020204" pitchFamily="34" charset="0"/>
              </a:rPr>
              <a:t> alaptétele és az abszolút én </a:t>
            </a:r>
          </a:p>
          <a:p>
            <a:pPr marL="0" indent="0" algn="just">
              <a:lnSpc>
                <a:spcPct val="120000"/>
              </a:lnSpc>
              <a:spcBef>
                <a:spcPts val="0"/>
              </a:spcBef>
              <a:buNone/>
            </a:pPr>
            <a:endParaRPr lang="hu-HU" sz="1000" dirty="0">
              <a:latin typeface="PT Sans" panose="020B0503020203020204" pitchFamily="34" charset="-18"/>
            </a:endParaRPr>
          </a:p>
          <a:p>
            <a:pPr marL="0" indent="0">
              <a:lnSpc>
                <a:spcPct val="120000"/>
              </a:lnSpc>
              <a:spcBef>
                <a:spcPts val="0"/>
              </a:spcBef>
              <a:buNone/>
            </a:pPr>
            <a:r>
              <a:rPr lang="hu-HU" sz="1800" dirty="0">
                <a:latin typeface="PT Sans" panose="020B0503020203020204" pitchFamily="34" charset="-18"/>
              </a:rPr>
              <a:t>Az </a:t>
            </a:r>
            <a:r>
              <a:rPr lang="hu-HU" sz="1800" i="1" dirty="0">
                <a:latin typeface="PT Sans" panose="020B0503020203020204" pitchFamily="34" charset="-18"/>
              </a:rPr>
              <a:t>első</a:t>
            </a:r>
            <a:r>
              <a:rPr lang="hu-HU" sz="1800" dirty="0">
                <a:latin typeface="PT Sans" panose="020B0503020203020204" pitchFamily="34" charset="-18"/>
              </a:rPr>
              <a:t> alaptétel különböző megfogalmazásai: </a:t>
            </a:r>
          </a:p>
          <a:p>
            <a:pPr marL="0" indent="0">
              <a:lnSpc>
                <a:spcPct val="120000"/>
              </a:lnSpc>
              <a:spcBef>
                <a:spcPts val="0"/>
              </a:spcBef>
              <a:buNone/>
            </a:pPr>
            <a:endParaRPr lang="hu-HU" sz="1000" dirty="0">
              <a:latin typeface="PT Sans" panose="020B0503020203020204" pitchFamily="34" charset="-18"/>
            </a:endParaRPr>
          </a:p>
          <a:p>
            <a:pPr>
              <a:lnSpc>
                <a:spcPct val="120000"/>
              </a:lnSpc>
              <a:spcBef>
                <a:spcPts val="0"/>
              </a:spcBef>
            </a:pPr>
            <a:r>
              <a:rPr lang="hu-HU" sz="1800" dirty="0">
                <a:effectLst/>
                <a:latin typeface="PT Sans" panose="020B0503020203020204" pitchFamily="34" charset="-18"/>
                <a:ea typeface="Aptos" panose="020B0004020202020204" pitchFamily="34" charset="0"/>
              </a:rPr>
              <a:t>„Az én eredendően teljességgel tételezi a saját létét.” </a:t>
            </a:r>
          </a:p>
          <a:p>
            <a:pPr>
              <a:lnSpc>
                <a:spcPct val="120000"/>
              </a:lnSpc>
              <a:spcBef>
                <a:spcPts val="0"/>
              </a:spcBef>
            </a:pPr>
            <a:r>
              <a:rPr lang="hu-HU" sz="1800" dirty="0">
                <a:effectLst/>
                <a:latin typeface="PT Sans" panose="020B0503020203020204" pitchFamily="34" charset="-18"/>
                <a:ea typeface="Aptos" panose="020B0004020202020204" pitchFamily="34" charset="0"/>
              </a:rPr>
              <a:t>„Én vagyok.” </a:t>
            </a:r>
          </a:p>
          <a:p>
            <a:pPr>
              <a:lnSpc>
                <a:spcPct val="120000"/>
              </a:lnSpc>
              <a:spcBef>
                <a:spcPts val="0"/>
              </a:spcBef>
            </a:pPr>
            <a:r>
              <a:rPr lang="hu-HU" sz="1800" dirty="0">
                <a:effectLst/>
                <a:latin typeface="PT Sans" panose="020B0503020203020204" pitchFamily="34" charset="-18"/>
                <a:ea typeface="Aptos" panose="020B0004020202020204" pitchFamily="34" charset="0"/>
              </a:rPr>
              <a:t>„Én </a:t>
            </a:r>
            <a:r>
              <a:rPr lang="hu-HU" sz="1800" dirty="0" err="1">
                <a:effectLst/>
                <a:latin typeface="PT Sans" panose="020B0503020203020204" pitchFamily="34" charset="-18"/>
                <a:ea typeface="Aptos" panose="020B0004020202020204" pitchFamily="34" charset="0"/>
              </a:rPr>
              <a:t>én</a:t>
            </a:r>
            <a:r>
              <a:rPr lang="hu-HU" sz="1800" dirty="0">
                <a:effectLst/>
                <a:latin typeface="PT Sans" panose="020B0503020203020204" pitchFamily="34" charset="-18"/>
                <a:ea typeface="Aptos" panose="020B0004020202020204" pitchFamily="34" charset="0"/>
              </a:rPr>
              <a:t> vagyok.” </a:t>
            </a:r>
          </a:p>
          <a:p>
            <a:pPr>
              <a:lnSpc>
                <a:spcPct val="120000"/>
              </a:lnSpc>
              <a:spcBef>
                <a:spcPts val="0"/>
              </a:spcBef>
            </a:pPr>
            <a:r>
              <a:rPr lang="hu-HU" sz="1800" dirty="0">
                <a:effectLst/>
                <a:latin typeface="PT Sans" panose="020B0503020203020204" pitchFamily="34" charset="-18"/>
                <a:ea typeface="Aptos" panose="020B0004020202020204" pitchFamily="34" charset="0"/>
              </a:rPr>
              <a:t>„Teljességgel létezem, vagyis teljességgel azért vagyok, mert vagyok, és teljességgel az vagyok, ami vagyok; és mindkettő az én számára.”</a:t>
            </a:r>
          </a:p>
          <a:p>
            <a:pPr>
              <a:lnSpc>
                <a:spcPct val="120000"/>
              </a:lnSpc>
              <a:spcBef>
                <a:spcPts val="0"/>
              </a:spcBef>
            </a:pPr>
            <a:r>
              <a:rPr lang="hu-HU" sz="1800" dirty="0">
                <a:effectLst/>
                <a:latin typeface="PT Sans" panose="020B0503020203020204" pitchFamily="34" charset="-18"/>
                <a:ea typeface="Aptos" panose="020B0004020202020204" pitchFamily="34" charset="0"/>
              </a:rPr>
              <a:t>„Én = én.”</a:t>
            </a:r>
          </a:p>
          <a:p>
            <a:pPr marL="0" indent="0">
              <a:lnSpc>
                <a:spcPct val="120000"/>
              </a:lnSpc>
              <a:spcBef>
                <a:spcPts val="0"/>
              </a:spcBef>
              <a:buNone/>
            </a:pPr>
            <a:endParaRPr lang="hu-HU" sz="1000" dirty="0">
              <a:effectLst/>
              <a:latin typeface="PT Sans" panose="020B0503020203020204" pitchFamily="34" charset="-18"/>
              <a:ea typeface="Aptos" panose="020B0004020202020204" pitchFamily="34" charset="0"/>
            </a:endParaRPr>
          </a:p>
          <a:p>
            <a:pPr marL="0" indent="0">
              <a:lnSpc>
                <a:spcPct val="120000"/>
              </a:lnSpc>
              <a:spcBef>
                <a:spcPts val="0"/>
              </a:spcBef>
              <a:buNone/>
            </a:pPr>
            <a:r>
              <a:rPr lang="hu-HU" sz="1800" dirty="0">
                <a:effectLst/>
                <a:latin typeface="PT Sans" panose="020B0503020203020204" pitchFamily="34" charset="-18"/>
                <a:ea typeface="Aptos" panose="020B0004020202020204" pitchFamily="34" charset="0"/>
              </a:rPr>
              <a:t>A tudománytan első alaptételében szereplő én az „abszolút én”. </a:t>
            </a:r>
          </a:p>
          <a:p>
            <a:pPr marL="0" indent="0">
              <a:lnSpc>
                <a:spcPct val="120000"/>
              </a:lnSpc>
              <a:spcBef>
                <a:spcPts val="0"/>
              </a:spcBef>
              <a:buNone/>
            </a:pPr>
            <a:r>
              <a:rPr lang="hu-HU" sz="1800" dirty="0">
                <a:effectLst/>
                <a:latin typeface="PT Sans" panose="020B0503020203020204" pitchFamily="34" charset="-18"/>
                <a:ea typeface="Aptos" panose="020B0004020202020204" pitchFamily="34" charset="0"/>
              </a:rPr>
              <a:t>Ez az én egy </a:t>
            </a:r>
            <a:r>
              <a:rPr lang="hu-HU" sz="1800" dirty="0">
                <a:latin typeface="PT Sans" panose="020B0503020203020204" pitchFamily="34" charset="-18"/>
                <a:ea typeface="Aptos" panose="020B0004020202020204" pitchFamily="34" charset="0"/>
              </a:rPr>
              <a:t>transzcendentális elv, illetve </a:t>
            </a:r>
            <a:r>
              <a:rPr lang="hu-HU" sz="1800" dirty="0">
                <a:effectLst/>
                <a:latin typeface="PT Sans" panose="020B0503020203020204" pitchFamily="34" charset="-18"/>
                <a:ea typeface="Aptos" panose="020B0004020202020204" pitchFamily="34" charset="0"/>
              </a:rPr>
              <a:t>egy </a:t>
            </a:r>
            <a:r>
              <a:rPr lang="hu-HU" sz="1800" b="1" dirty="0">
                <a:effectLst/>
                <a:latin typeface="PT Sans" panose="020B0503020203020204" pitchFamily="34" charset="-18"/>
                <a:ea typeface="Aptos" panose="020B0004020202020204" pitchFamily="34" charset="0"/>
              </a:rPr>
              <a:t>eszmény</a:t>
            </a:r>
            <a:r>
              <a:rPr lang="hu-HU" sz="1800" dirty="0">
                <a:effectLst/>
                <a:latin typeface="PT Sans" panose="020B0503020203020204" pitchFamily="34" charset="-18"/>
                <a:ea typeface="Aptos" panose="020B0004020202020204" pitchFamily="34" charset="0"/>
              </a:rPr>
              <a:t>, egy ideál.</a:t>
            </a:r>
          </a:p>
          <a:p>
            <a:pPr marL="0" indent="0">
              <a:lnSpc>
                <a:spcPct val="120000"/>
              </a:lnSpc>
              <a:spcBef>
                <a:spcPts val="0"/>
              </a:spcBef>
              <a:buNone/>
            </a:pPr>
            <a:endParaRPr lang="hu-HU" sz="1000" dirty="0">
              <a:effectLst/>
              <a:latin typeface="PT Sans" panose="020B0503020203020204" pitchFamily="34" charset="-18"/>
              <a:ea typeface="Aptos" panose="020B0004020202020204" pitchFamily="34" charset="0"/>
            </a:endParaRPr>
          </a:p>
          <a:p>
            <a:pPr marL="0" indent="0">
              <a:lnSpc>
                <a:spcPct val="120000"/>
              </a:lnSpc>
              <a:spcBef>
                <a:spcPts val="0"/>
              </a:spcBef>
              <a:buNone/>
            </a:pPr>
            <a:r>
              <a:rPr lang="hu-HU" sz="1800" dirty="0">
                <a:effectLst/>
                <a:latin typeface="PT Sans" panose="020B0503020203020204" pitchFamily="34" charset="-18"/>
                <a:ea typeface="Aptos" panose="020B0004020202020204" pitchFamily="34" charset="0"/>
              </a:rPr>
              <a:t>Az én valami, ami folyamatosan keletkezik, </a:t>
            </a:r>
            <a:r>
              <a:rPr lang="hu-HU" sz="1800" b="1" dirty="0">
                <a:effectLst/>
                <a:latin typeface="PT Sans" panose="020B0503020203020204" pitchFamily="34" charset="-18"/>
                <a:ea typeface="Aptos" panose="020B0004020202020204" pitchFamily="34" charset="0"/>
              </a:rPr>
              <a:t>fejlődik</a:t>
            </a:r>
            <a:r>
              <a:rPr lang="hu-HU" sz="1800" dirty="0">
                <a:effectLst/>
                <a:latin typeface="PT Sans" panose="020B0503020203020204" pitchFamily="34" charset="-18"/>
                <a:ea typeface="Aptos" panose="020B0004020202020204" pitchFamily="34" charset="0"/>
              </a:rPr>
              <a:t>, és ami éppen ezért a maga teljességében nincs, de „amennyiben nincs, legalább kellene, hogy legyen.”  </a:t>
            </a:r>
          </a:p>
          <a:p>
            <a:pPr marL="0" indent="0" algn="just">
              <a:lnSpc>
                <a:spcPct val="120000"/>
              </a:lnSpc>
              <a:spcBef>
                <a:spcPts val="0"/>
              </a:spcBef>
              <a:buNone/>
            </a:pPr>
            <a:endParaRPr lang="hu-HU" sz="1800" dirty="0">
              <a:effectLst/>
              <a:latin typeface="PT Sans" panose="020B0503020203020204" pitchFamily="34" charset="-18"/>
              <a:ea typeface="Aptos" panose="020B0004020202020204" pitchFamily="34"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8B9BDAEA-D66B-9CE0-3DF0-4DA91B127036}"/>
              </a:ext>
            </a:extLst>
          </p:cNvPr>
          <p:cNvSpPr>
            <a:spLocks noGrp="1"/>
          </p:cNvSpPr>
          <p:nvPr>
            <p:ph type="sldNum" sz="quarter" idx="12"/>
          </p:nvPr>
        </p:nvSpPr>
        <p:spPr/>
        <p:txBody>
          <a:bodyPr/>
          <a:lstStyle/>
          <a:p>
            <a:fld id="{0739D787-FDB3-4BA9-82F1-8411BA5940C1}" type="slidenum">
              <a:rPr lang="hu-HU" smtClean="0"/>
              <a:t>42</a:t>
            </a:fld>
            <a:endParaRPr lang="hu-HU"/>
          </a:p>
        </p:txBody>
      </p:sp>
      <p:pic>
        <p:nvPicPr>
          <p:cNvPr id="11" name="Kép 10" descr="A képen Emberi arc, portré, vázlat, személy látható&#10;&#10;Automatikusan generált leírás">
            <a:extLst>
              <a:ext uri="{FF2B5EF4-FFF2-40B4-BE49-F238E27FC236}">
                <a16:creationId xmlns:a16="http://schemas.microsoft.com/office/drawing/2014/main" id="{72857133-E2EF-1364-1E6C-40F178F1D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30" y="643945"/>
            <a:ext cx="3953501" cy="5712405"/>
          </a:xfrm>
          <a:prstGeom prst="rect">
            <a:avLst/>
          </a:prstGeom>
        </p:spPr>
      </p:pic>
    </p:spTree>
    <p:extLst>
      <p:ext uri="{BB962C8B-B14F-4D97-AF65-F5344CB8AC3E}">
        <p14:creationId xmlns:p14="http://schemas.microsoft.com/office/powerpoint/2010/main" val="1588164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855335" y="520503"/>
            <a:ext cx="6890197" cy="5835846"/>
          </a:xfrm>
        </p:spPr>
        <p:txBody>
          <a:bodyPr>
            <a:noAutofit/>
          </a:bodyPr>
          <a:lstStyle/>
          <a:p>
            <a:pPr marL="0" indent="0" algn="ctr">
              <a:lnSpc>
                <a:spcPct val="120000"/>
              </a:lnSpc>
              <a:spcBef>
                <a:spcPts val="0"/>
              </a:spcBef>
              <a:buNone/>
            </a:pPr>
            <a:r>
              <a:rPr lang="hu-HU" sz="1800" b="1" dirty="0">
                <a:effectLst/>
                <a:latin typeface="PT Sans" panose="020B0503020203020204" pitchFamily="34" charset="-18"/>
                <a:ea typeface="Aptos" panose="020B0004020202020204" pitchFamily="34" charset="0"/>
              </a:rPr>
              <a:t>Az abszolút én mint tettcselevés (</a:t>
            </a:r>
            <a:r>
              <a:rPr lang="hu-HU" sz="1800" b="1" dirty="0" err="1">
                <a:effectLst/>
                <a:latin typeface="PT Sans" panose="020B0503020203020204" pitchFamily="34" charset="-18"/>
                <a:ea typeface="Aptos" panose="020B0004020202020204" pitchFamily="34" charset="0"/>
              </a:rPr>
              <a:t>Tathandlung</a:t>
            </a:r>
            <a:r>
              <a:rPr lang="hu-HU" sz="1800" b="1" dirty="0">
                <a:effectLst/>
                <a:latin typeface="PT Sans" panose="020B0503020203020204" pitchFamily="34" charset="-18"/>
                <a:ea typeface="Aptos" panose="020B0004020202020204" pitchFamily="34" charset="0"/>
              </a:rPr>
              <a:t>)</a:t>
            </a:r>
          </a:p>
          <a:p>
            <a:pPr marL="0" indent="0" algn="just">
              <a:lnSpc>
                <a:spcPct val="120000"/>
              </a:lnSpc>
              <a:spcBef>
                <a:spcPts val="0"/>
              </a:spcBef>
              <a:buNone/>
            </a:pPr>
            <a:endParaRPr lang="hu-HU" sz="800" dirty="0">
              <a:effectLst/>
              <a:latin typeface="PT Sans" panose="020B0503020203020204" pitchFamily="34" charset="-18"/>
              <a:ea typeface="Aptos" panose="020B0004020202020204" pitchFamily="34" charset="0"/>
            </a:endParaRPr>
          </a:p>
          <a:p>
            <a:pPr marL="0" indent="0">
              <a:lnSpc>
                <a:spcPct val="120000"/>
              </a:lnSpc>
              <a:spcBef>
                <a:spcPts val="0"/>
              </a:spcBef>
              <a:buNone/>
            </a:pPr>
            <a:r>
              <a:rPr lang="hu-HU" sz="1800" dirty="0">
                <a:effectLst/>
                <a:latin typeface="PT Sans" panose="020B0503020203020204" pitchFamily="34" charset="-18"/>
                <a:ea typeface="Aptos" panose="020B0004020202020204" pitchFamily="34" charset="0"/>
              </a:rPr>
              <a:t>„Az én </a:t>
            </a:r>
            <a:r>
              <a:rPr lang="hu-HU" sz="1800" i="1" dirty="0">
                <a:effectLst/>
                <a:latin typeface="PT Sans" panose="020B0503020203020204" pitchFamily="34" charset="-18"/>
                <a:ea typeface="Aptos" panose="020B0004020202020204" pitchFamily="34" charset="0"/>
              </a:rPr>
              <a:t>tételezi önmagát</a:t>
            </a:r>
            <a:r>
              <a:rPr lang="hu-HU" sz="1800" dirty="0">
                <a:effectLst/>
                <a:latin typeface="PT Sans" panose="020B0503020203020204" pitchFamily="34" charset="-18"/>
                <a:ea typeface="Aptos" panose="020B0004020202020204" pitchFamily="34" charset="0"/>
              </a:rPr>
              <a:t>, és az én ezen önmaga általi puszta tételezésénél fogva </a:t>
            </a:r>
            <a:r>
              <a:rPr lang="hu-HU" sz="1800" i="1" dirty="0">
                <a:effectLst/>
                <a:latin typeface="PT Sans" panose="020B0503020203020204" pitchFamily="34" charset="-18"/>
                <a:ea typeface="Aptos" panose="020B0004020202020204" pitchFamily="34" charset="0"/>
              </a:rPr>
              <a:t>van</a:t>
            </a:r>
            <a:r>
              <a:rPr lang="hu-HU" sz="1800" dirty="0">
                <a:effectLst/>
                <a:latin typeface="PT Sans" panose="020B0503020203020204" pitchFamily="34" charset="-18"/>
                <a:ea typeface="Aptos" panose="020B0004020202020204" pitchFamily="34" charset="0"/>
              </a:rPr>
              <a:t>; és megfordítva: az én van, és </a:t>
            </a:r>
            <a:r>
              <a:rPr lang="hu-HU" sz="1800" i="1" dirty="0">
                <a:effectLst/>
                <a:latin typeface="PT Sans" panose="020B0503020203020204" pitchFamily="34" charset="-18"/>
                <a:ea typeface="Aptos" panose="020B0004020202020204" pitchFamily="34" charset="0"/>
              </a:rPr>
              <a:t>tételezi</a:t>
            </a:r>
            <a:r>
              <a:rPr lang="hu-HU" sz="1800" dirty="0">
                <a:effectLst/>
                <a:latin typeface="PT Sans" panose="020B0503020203020204" pitchFamily="34" charset="-18"/>
                <a:ea typeface="Aptos" panose="020B0004020202020204" pitchFamily="34" charset="0"/>
              </a:rPr>
              <a:t> saját létét puszta léténél fogva. – Ő a cselekvő és egyben a cselekvés eredménye; a tevékenykedő, és az, ami a tevékenység által keletkezik. A cselekvés [</a:t>
            </a:r>
            <a:r>
              <a:rPr lang="hu-HU" sz="1800" dirty="0" err="1">
                <a:effectLst/>
                <a:latin typeface="PT Sans" panose="020B0503020203020204" pitchFamily="34" charset="-18"/>
                <a:ea typeface="Aptos" panose="020B0004020202020204" pitchFamily="34" charset="0"/>
              </a:rPr>
              <a:t>Handlung</a:t>
            </a:r>
            <a:r>
              <a:rPr lang="hu-HU" sz="1800" dirty="0">
                <a:effectLst/>
                <a:latin typeface="PT Sans" panose="020B0503020203020204" pitchFamily="34" charset="-18"/>
                <a:ea typeface="Aptos" panose="020B0004020202020204" pitchFamily="34" charset="0"/>
              </a:rPr>
              <a:t>] és a megtett [Tat] egy és ugyanaz</a:t>
            </a:r>
            <a:r>
              <a:rPr lang="hu-HU" sz="1800" dirty="0">
                <a:latin typeface="PT Sans" panose="020B0503020203020204" pitchFamily="34" charset="-18"/>
                <a:ea typeface="Aptos" panose="020B0004020202020204" pitchFamily="34" charset="0"/>
              </a:rPr>
              <a:t>.”  „Egy és ugyanaz a produktum, a cselekvés és a cselekvő.”</a:t>
            </a:r>
          </a:p>
          <a:p>
            <a:pPr marL="0" indent="0">
              <a:lnSpc>
                <a:spcPct val="120000"/>
              </a:lnSpc>
              <a:spcBef>
                <a:spcPts val="0"/>
              </a:spcBef>
              <a:buNone/>
            </a:pPr>
            <a:endParaRPr lang="hu-HU" sz="800" dirty="0">
              <a:effectLst/>
              <a:latin typeface="PT Sans" panose="020B0503020203020204" pitchFamily="34" charset="-18"/>
              <a:ea typeface="Aptos" panose="020B0004020202020204" pitchFamily="34" charset="0"/>
            </a:endParaRPr>
          </a:p>
          <a:p>
            <a:pPr marL="0" indent="0">
              <a:lnSpc>
                <a:spcPct val="120000"/>
              </a:lnSpc>
              <a:spcBef>
                <a:spcPts val="0"/>
              </a:spcBef>
              <a:buNone/>
            </a:pPr>
            <a:r>
              <a:rPr lang="hu-HU" sz="1800" dirty="0">
                <a:effectLst/>
                <a:latin typeface="PT Sans" panose="020B0503020203020204" pitchFamily="34" charset="-18"/>
                <a:ea typeface="Aptos" panose="020B0004020202020204" pitchFamily="34" charset="0"/>
              </a:rPr>
              <a:t>„Az én nem valami, aminek van valamilyen képessége, az én egyáltalán nem képesség, hanem cselekvő; az én az, ami cselekszik, és ha nem cselekszik, akkor nincs.”</a:t>
            </a:r>
          </a:p>
          <a:p>
            <a:pPr marL="0" indent="0">
              <a:lnSpc>
                <a:spcPct val="120000"/>
              </a:lnSpc>
              <a:spcBef>
                <a:spcPts val="0"/>
              </a:spcBef>
              <a:buNone/>
            </a:pPr>
            <a:endParaRPr lang="hu-HU" sz="800" dirty="0">
              <a:effectLst/>
              <a:latin typeface="PT Sans" panose="020B0503020203020204" pitchFamily="34" charset="-18"/>
              <a:ea typeface="Aptos" panose="020B0004020202020204" pitchFamily="34" charset="0"/>
            </a:endParaRPr>
          </a:p>
          <a:p>
            <a:pPr marL="0" indent="0">
              <a:lnSpc>
                <a:spcPct val="120000"/>
              </a:lnSpc>
              <a:spcBef>
                <a:spcPts val="0"/>
              </a:spcBef>
              <a:buNone/>
            </a:pPr>
            <a:r>
              <a:rPr lang="hu-HU" sz="1800" dirty="0">
                <a:effectLst/>
                <a:latin typeface="PT Sans" panose="020B0503020203020204" pitchFamily="34" charset="-18"/>
                <a:ea typeface="Aptos" panose="020B0004020202020204" pitchFamily="34" charset="0"/>
              </a:rPr>
              <a:t>„Az intelligencia az idealizmus számára tevékenység, és semmi több; még tevékeny valaminek sem szabad nevezni, mert e kifejezés valami fennállót sejtet, amihez a tevékenység tartozik.” </a:t>
            </a:r>
          </a:p>
          <a:p>
            <a:pPr marL="0" indent="0">
              <a:lnSpc>
                <a:spcPct val="120000"/>
              </a:lnSpc>
              <a:spcBef>
                <a:spcPts val="0"/>
              </a:spcBef>
              <a:buNone/>
            </a:pPr>
            <a:endParaRPr lang="hu-HU" sz="800" dirty="0">
              <a:effectLst/>
              <a:latin typeface="PT Sans" panose="020B0503020203020204" pitchFamily="34" charset="-18"/>
              <a:ea typeface="Aptos" panose="020B0004020202020204" pitchFamily="34" charset="0"/>
            </a:endParaRPr>
          </a:p>
          <a:p>
            <a:pPr marL="0" indent="0">
              <a:lnSpc>
                <a:spcPct val="120000"/>
              </a:lnSpc>
              <a:spcBef>
                <a:spcPts val="0"/>
              </a:spcBef>
              <a:buNone/>
            </a:pPr>
            <a:r>
              <a:rPr lang="hu-HU" sz="1800" dirty="0">
                <a:effectLst/>
                <a:latin typeface="PT Sans" panose="020B0503020203020204" pitchFamily="34" charset="-18"/>
                <a:ea typeface="Aptos" panose="020B0004020202020204" pitchFamily="34" charset="0"/>
              </a:rPr>
              <a:t>„Az én olyan jellegű, hogy a cselekvő, és amire a cselekvés irányul, egy és ugyanaz.”</a:t>
            </a:r>
          </a:p>
          <a:p>
            <a:pPr marL="0" indent="0">
              <a:lnSpc>
                <a:spcPct val="120000"/>
              </a:lnSpc>
              <a:spcBef>
                <a:spcPts val="0"/>
              </a:spcBef>
              <a:buNone/>
            </a:pPr>
            <a:endParaRPr lang="hu-HU" sz="1800" dirty="0">
              <a:effectLst/>
              <a:latin typeface="PT Sans" panose="020B0503020203020204" pitchFamily="34" charset="-18"/>
              <a:ea typeface="Aptos" panose="020B0004020202020204" pitchFamily="34" charset="0"/>
            </a:endParaRPr>
          </a:p>
          <a:p>
            <a:pPr marL="0" indent="0">
              <a:lnSpc>
                <a:spcPct val="120000"/>
              </a:lnSpc>
              <a:spcBef>
                <a:spcPts val="0"/>
              </a:spcBef>
              <a:buNone/>
            </a:pPr>
            <a:endParaRPr lang="hu-HU" sz="1800" dirty="0">
              <a:effectLst/>
              <a:latin typeface="PT Sans" panose="020B0503020203020204" pitchFamily="34" charset="-18"/>
              <a:ea typeface="Aptos" panose="020B0004020202020204" pitchFamily="34"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8B9BDAEA-D66B-9CE0-3DF0-4DA91B127036}"/>
              </a:ext>
            </a:extLst>
          </p:cNvPr>
          <p:cNvSpPr>
            <a:spLocks noGrp="1"/>
          </p:cNvSpPr>
          <p:nvPr>
            <p:ph type="sldNum" sz="quarter" idx="12"/>
          </p:nvPr>
        </p:nvSpPr>
        <p:spPr/>
        <p:txBody>
          <a:bodyPr/>
          <a:lstStyle/>
          <a:p>
            <a:fld id="{0739D787-FDB3-4BA9-82F1-8411BA5940C1}" type="slidenum">
              <a:rPr lang="hu-HU" smtClean="0"/>
              <a:t>43</a:t>
            </a:fld>
            <a:endParaRPr lang="hu-HU"/>
          </a:p>
        </p:txBody>
      </p:sp>
      <p:pic>
        <p:nvPicPr>
          <p:cNvPr id="6" name="Kép 5" descr="A képen rajz, vázlat, festmény, Műalkotás látható&#10;&#10;Automatikusan generált leírás">
            <a:extLst>
              <a:ext uri="{FF2B5EF4-FFF2-40B4-BE49-F238E27FC236}">
                <a16:creationId xmlns:a16="http://schemas.microsoft.com/office/drawing/2014/main" id="{8BDF4ADB-958B-1306-1235-D64DACD56BD7}"/>
              </a:ext>
            </a:extLst>
          </p:cNvPr>
          <p:cNvPicPr>
            <a:picLocks noChangeAspect="1"/>
          </p:cNvPicPr>
          <p:nvPr/>
        </p:nvPicPr>
        <p:blipFill>
          <a:blip r:embed="rId2">
            <a:extLst>
              <a:ext uri="{28A0092B-C50C-407E-A947-70E740481C1C}">
                <a14:useLocalDpi xmlns:a14="http://schemas.microsoft.com/office/drawing/2010/main" val="0"/>
              </a:ext>
            </a:extLst>
          </a:blip>
          <a:srcRect r="5574"/>
          <a:stretch/>
        </p:blipFill>
        <p:spPr>
          <a:xfrm>
            <a:off x="548640" y="669701"/>
            <a:ext cx="3917079" cy="5686648"/>
          </a:xfrm>
          <a:prstGeom prst="rect">
            <a:avLst/>
          </a:prstGeom>
        </p:spPr>
      </p:pic>
    </p:spTree>
    <p:extLst>
      <p:ext uri="{BB962C8B-B14F-4D97-AF65-F5344CB8AC3E}">
        <p14:creationId xmlns:p14="http://schemas.microsoft.com/office/powerpoint/2010/main" val="1662317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45477" y="520505"/>
            <a:ext cx="6843965" cy="6009084"/>
          </a:xfrm>
        </p:spPr>
        <p:txBody>
          <a:bodyPr>
            <a:normAutofit fontScale="92500" lnSpcReduction="10000"/>
          </a:bodyPr>
          <a:lstStyle/>
          <a:p>
            <a:pPr marL="0" indent="0" algn="ctr">
              <a:lnSpc>
                <a:spcPct val="150000"/>
              </a:lnSpc>
              <a:spcBef>
                <a:spcPts val="0"/>
              </a:spcBef>
              <a:buNone/>
            </a:pPr>
            <a:r>
              <a:rPr lang="hu-HU" sz="1900" b="1" dirty="0">
                <a:solidFill>
                  <a:srgbClr val="000000"/>
                </a:solidFill>
                <a:effectLst/>
                <a:latin typeface="PT Sans" panose="020B0503020203020204" pitchFamily="34" charset="-18"/>
                <a:ea typeface="Aptos" panose="020B0004020202020204" pitchFamily="34" charset="0"/>
              </a:rPr>
              <a:t>Az abszolút, végtelen én és az individuális, véges én</a:t>
            </a:r>
          </a:p>
          <a:p>
            <a:pPr marL="0" indent="0" algn="ctr">
              <a:lnSpc>
                <a:spcPct val="150000"/>
              </a:lnSpc>
              <a:spcBef>
                <a:spcPts val="0"/>
              </a:spcBef>
              <a:buNone/>
            </a:pPr>
            <a:endParaRPr lang="hu-HU" sz="900" b="1" dirty="0">
              <a:solidFill>
                <a:srgbClr val="000000"/>
              </a:solidFill>
              <a:effectLst/>
              <a:latin typeface="PT Sans" panose="020B0503020203020204" pitchFamily="34" charset="-18"/>
              <a:ea typeface="Aptos" panose="020B0004020202020204" pitchFamily="34" charset="0"/>
            </a:endParaRPr>
          </a:p>
          <a:p>
            <a:pPr marL="0" indent="0">
              <a:lnSpc>
                <a:spcPct val="150000"/>
              </a:lnSpc>
              <a:spcBef>
                <a:spcPts val="0"/>
              </a:spcBef>
              <a:buNone/>
            </a:pPr>
            <a:r>
              <a:rPr lang="hu-HU" sz="1900" dirty="0">
                <a:solidFill>
                  <a:srgbClr val="000000"/>
                </a:solidFill>
                <a:effectLst/>
                <a:latin typeface="PT Sans" panose="020B0503020203020204" pitchFamily="34" charset="-18"/>
                <a:ea typeface="Aptos" panose="020B0004020202020204" pitchFamily="34" charset="0"/>
              </a:rPr>
              <a:t>Az abszolút én nem azonos az individuális emberrel, amelyet legfeljebb az én és a test (valami</a:t>
            </a:r>
            <a:r>
              <a:rPr lang="hu-HU" sz="1900" dirty="0">
                <a:solidFill>
                  <a:srgbClr val="000000"/>
                </a:solidFill>
                <a:latin typeface="PT Sans" panose="020B0503020203020204" pitchFamily="34" charset="-18"/>
                <a:ea typeface="Aptos" panose="020B0004020202020204" pitchFamily="34" charset="0"/>
              </a:rPr>
              <a:t>, ami</a:t>
            </a:r>
            <a:r>
              <a:rPr lang="hu-HU" sz="1900" dirty="0">
                <a:solidFill>
                  <a:srgbClr val="000000"/>
                </a:solidFill>
                <a:effectLst/>
                <a:latin typeface="PT Sans" panose="020B0503020203020204" pitchFamily="34" charset="-18"/>
                <a:ea typeface="Aptos" panose="020B0004020202020204" pitchFamily="34" charset="0"/>
              </a:rPr>
              <a:t> nem-én) egységeként gondolhatunk el, de nem azonos az individuális emberi énnel sem. </a:t>
            </a:r>
          </a:p>
          <a:p>
            <a:pPr marL="0" indent="0">
              <a:lnSpc>
                <a:spcPct val="150000"/>
              </a:lnSpc>
              <a:spcBef>
                <a:spcPts val="0"/>
              </a:spcBef>
              <a:buNone/>
            </a:pPr>
            <a:r>
              <a:rPr lang="hu-HU" sz="1900" dirty="0">
                <a:solidFill>
                  <a:srgbClr val="000000"/>
                </a:solidFill>
                <a:effectLst/>
                <a:latin typeface="PT Sans" panose="020B0503020203020204" pitchFamily="34" charset="-18"/>
                <a:ea typeface="Aptos" panose="020B0004020202020204" pitchFamily="34" charset="0"/>
              </a:rPr>
              <a:t>„Az abszolút én […] nem az individuum […]. Ám az individuumot az abszolút énből kell levezetni.”</a:t>
            </a:r>
          </a:p>
          <a:p>
            <a:pPr marL="0" indent="0">
              <a:lnSpc>
                <a:spcPct val="150000"/>
              </a:lnSpc>
              <a:spcBef>
                <a:spcPts val="0"/>
              </a:spcBef>
              <a:buNone/>
            </a:pPr>
            <a:endParaRPr lang="hu-HU" sz="900" dirty="0">
              <a:solidFill>
                <a:srgbClr val="000000"/>
              </a:solidFill>
              <a:effectLst/>
              <a:latin typeface="PT Sans" panose="020B0503020203020204" pitchFamily="34" charset="-18"/>
              <a:ea typeface="Aptos" panose="020B0004020202020204" pitchFamily="34" charset="0"/>
            </a:endParaRPr>
          </a:p>
          <a:p>
            <a:pPr marL="0" indent="0">
              <a:lnSpc>
                <a:spcPct val="150000"/>
              </a:lnSpc>
              <a:spcBef>
                <a:spcPts val="0"/>
              </a:spcBef>
              <a:buNone/>
            </a:pPr>
            <a:r>
              <a:rPr lang="hu-HU" sz="1900" dirty="0">
                <a:solidFill>
                  <a:srgbClr val="000000"/>
                </a:solidFill>
                <a:effectLst/>
                <a:latin typeface="PT Sans" panose="020B0503020203020204" pitchFamily="34" charset="-18"/>
                <a:ea typeface="Aptos" panose="020B0004020202020204" pitchFamily="34" charset="0"/>
              </a:rPr>
              <a:t>Az individuális én abban különbözik az abszolút éntől, hogy relatív. Nemcsak van, hanem </a:t>
            </a:r>
            <a:r>
              <a:rPr lang="hu-HU" sz="1900" i="1" dirty="0">
                <a:solidFill>
                  <a:srgbClr val="000000"/>
                </a:solidFill>
                <a:effectLst/>
                <a:latin typeface="PT Sans" panose="020B0503020203020204" pitchFamily="34" charset="-18"/>
                <a:ea typeface="Aptos" panose="020B0004020202020204" pitchFamily="34" charset="0"/>
              </a:rPr>
              <a:t>ilyen és ilyen</a:t>
            </a:r>
            <a:r>
              <a:rPr lang="hu-HU" sz="1900" dirty="0">
                <a:solidFill>
                  <a:srgbClr val="000000"/>
                </a:solidFill>
                <a:effectLst/>
                <a:latin typeface="PT Sans" panose="020B0503020203020204" pitchFamily="34" charset="-18"/>
                <a:ea typeface="Aptos" panose="020B0004020202020204" pitchFamily="34" charset="0"/>
              </a:rPr>
              <a:t>, és nem másmilyen. Az, hogy milyen, nemcsak önmagán múlik, hanem azon is, amivel viszonyban van, ez pedig a nem-én</a:t>
            </a:r>
            <a:r>
              <a:rPr lang="hu-HU" sz="1900" dirty="0">
                <a:solidFill>
                  <a:srgbClr val="000000"/>
                </a:solidFill>
                <a:latin typeface="PT Sans" panose="020B0503020203020204" pitchFamily="34" charset="-18"/>
                <a:ea typeface="Aptos" panose="020B0004020202020204" pitchFamily="34" charset="0"/>
              </a:rPr>
              <a:t>.  (Vö.: „</a:t>
            </a:r>
            <a:r>
              <a:rPr lang="hu-HU" sz="1900" dirty="0" err="1">
                <a:solidFill>
                  <a:srgbClr val="000000"/>
                </a:solidFill>
                <a:latin typeface="PT Sans" panose="020B0503020203020204" pitchFamily="34" charset="-18"/>
                <a:ea typeface="Aptos" panose="020B0004020202020204" pitchFamily="34" charset="0"/>
              </a:rPr>
              <a:t>Omnis</a:t>
            </a:r>
            <a:r>
              <a:rPr lang="hu-HU" sz="1900" dirty="0">
                <a:solidFill>
                  <a:srgbClr val="000000"/>
                </a:solidFill>
                <a:latin typeface="PT Sans" panose="020B0503020203020204" pitchFamily="34" charset="-18"/>
                <a:ea typeface="Aptos" panose="020B0004020202020204" pitchFamily="34" charset="0"/>
              </a:rPr>
              <a:t> </a:t>
            </a:r>
            <a:r>
              <a:rPr lang="hu-HU" sz="1900" dirty="0" err="1">
                <a:solidFill>
                  <a:srgbClr val="000000"/>
                </a:solidFill>
                <a:latin typeface="PT Sans" panose="020B0503020203020204" pitchFamily="34" charset="-18"/>
                <a:ea typeface="Aptos" panose="020B0004020202020204" pitchFamily="34" charset="0"/>
              </a:rPr>
              <a:t>determinatio</a:t>
            </a:r>
            <a:r>
              <a:rPr lang="hu-HU" sz="1900" dirty="0">
                <a:solidFill>
                  <a:srgbClr val="000000"/>
                </a:solidFill>
                <a:latin typeface="PT Sans" panose="020B0503020203020204" pitchFamily="34" charset="-18"/>
                <a:ea typeface="Aptos" panose="020B0004020202020204" pitchFamily="34" charset="0"/>
              </a:rPr>
              <a:t> est </a:t>
            </a:r>
            <a:r>
              <a:rPr lang="hu-HU" sz="1900" dirty="0" err="1">
                <a:solidFill>
                  <a:srgbClr val="000000"/>
                </a:solidFill>
                <a:latin typeface="PT Sans" panose="020B0503020203020204" pitchFamily="34" charset="-18"/>
                <a:ea typeface="Aptos" panose="020B0004020202020204" pitchFamily="34" charset="0"/>
              </a:rPr>
              <a:t>negatio</a:t>
            </a:r>
            <a:r>
              <a:rPr lang="hu-HU" sz="1900" dirty="0">
                <a:solidFill>
                  <a:srgbClr val="000000"/>
                </a:solidFill>
                <a:latin typeface="PT Sans" panose="020B0503020203020204" pitchFamily="34" charset="-18"/>
                <a:ea typeface="Aptos" panose="020B0004020202020204" pitchFamily="34" charset="0"/>
              </a:rPr>
              <a:t>.”)</a:t>
            </a:r>
          </a:p>
          <a:p>
            <a:pPr marL="0" indent="0">
              <a:lnSpc>
                <a:spcPct val="150000"/>
              </a:lnSpc>
              <a:spcBef>
                <a:spcPts val="0"/>
              </a:spcBef>
              <a:buNone/>
            </a:pPr>
            <a:endParaRPr lang="hu-HU" sz="900" dirty="0">
              <a:solidFill>
                <a:srgbClr val="000000"/>
              </a:solidFill>
              <a:effectLst/>
              <a:latin typeface="PT Sans" panose="020B0503020203020204" pitchFamily="34" charset="-18"/>
              <a:ea typeface="Aptos" panose="020B0004020202020204" pitchFamily="34" charset="0"/>
            </a:endParaRPr>
          </a:p>
          <a:p>
            <a:pPr marL="0" indent="0">
              <a:lnSpc>
                <a:spcPct val="150000"/>
              </a:lnSpc>
              <a:spcBef>
                <a:spcPts val="0"/>
              </a:spcBef>
              <a:buNone/>
            </a:pPr>
            <a:r>
              <a:rPr lang="hu-HU" sz="1900" dirty="0">
                <a:solidFill>
                  <a:srgbClr val="000000"/>
                </a:solidFill>
                <a:effectLst/>
                <a:latin typeface="PT Sans" panose="020B0503020203020204" pitchFamily="34" charset="-18"/>
                <a:ea typeface="Aptos" panose="020B0004020202020204" pitchFamily="34" charset="0"/>
              </a:rPr>
              <a:t>Énünknek azt az aspektusát, amely tőlünk függ, amely a mi alkotásunk, a tudománytan </a:t>
            </a:r>
            <a:r>
              <a:rPr lang="hu-HU" sz="1900" i="1" dirty="0">
                <a:solidFill>
                  <a:srgbClr val="000000"/>
                </a:solidFill>
                <a:effectLst/>
                <a:latin typeface="PT Sans" panose="020B0503020203020204" pitchFamily="34" charset="-18"/>
                <a:ea typeface="Aptos" panose="020B0004020202020204" pitchFamily="34" charset="0"/>
              </a:rPr>
              <a:t>első</a:t>
            </a:r>
            <a:r>
              <a:rPr lang="hu-HU" sz="1900" dirty="0">
                <a:solidFill>
                  <a:srgbClr val="000000"/>
                </a:solidFill>
                <a:effectLst/>
                <a:latin typeface="PT Sans" panose="020B0503020203020204" pitchFamily="34" charset="-18"/>
                <a:ea typeface="Aptos" panose="020B0004020202020204" pitchFamily="34" charset="0"/>
              </a:rPr>
              <a:t> alaptétele ragadja meg, azt az aspektusát, amelyik valami mástól függ, a </a:t>
            </a:r>
            <a:r>
              <a:rPr lang="hu-HU" sz="1900" i="1" dirty="0">
                <a:solidFill>
                  <a:srgbClr val="000000"/>
                </a:solidFill>
                <a:effectLst/>
                <a:latin typeface="PT Sans" panose="020B0503020203020204" pitchFamily="34" charset="-18"/>
                <a:ea typeface="Aptos" panose="020B0004020202020204" pitchFamily="34" charset="0"/>
              </a:rPr>
              <a:t>második</a:t>
            </a:r>
            <a:r>
              <a:rPr lang="hu-HU" sz="1900" dirty="0">
                <a:solidFill>
                  <a:srgbClr val="000000"/>
                </a:solidFill>
                <a:effectLst/>
                <a:latin typeface="PT Sans" panose="020B0503020203020204" pitchFamily="34" charset="-18"/>
                <a:ea typeface="Aptos" panose="020B0004020202020204" pitchFamily="34" charset="0"/>
              </a:rPr>
              <a:t> alaptétele:</a:t>
            </a:r>
          </a:p>
          <a:p>
            <a:pPr marL="0" indent="0">
              <a:lnSpc>
                <a:spcPct val="150000"/>
              </a:lnSpc>
              <a:spcBef>
                <a:spcPts val="0"/>
              </a:spcBef>
              <a:buNone/>
            </a:pPr>
            <a:r>
              <a:rPr lang="hu-HU" sz="1900" dirty="0">
                <a:solidFill>
                  <a:srgbClr val="000000"/>
                </a:solidFill>
                <a:effectLst/>
                <a:latin typeface="PT Sans" panose="020B0503020203020204" pitchFamily="34" charset="-18"/>
                <a:ea typeface="Aptos" panose="020B0004020202020204" pitchFamily="34" charset="0"/>
              </a:rPr>
              <a:t>„Az énnel teljességgel </a:t>
            </a:r>
            <a:r>
              <a:rPr lang="hu-HU" sz="1900" dirty="0" err="1">
                <a:solidFill>
                  <a:srgbClr val="000000"/>
                </a:solidFill>
                <a:effectLst/>
                <a:latin typeface="PT Sans" panose="020B0503020203020204" pitchFamily="34" charset="-18"/>
                <a:ea typeface="Aptos" panose="020B0004020202020204" pitchFamily="34" charset="0"/>
              </a:rPr>
              <a:t>szembeállítódik</a:t>
            </a:r>
            <a:r>
              <a:rPr lang="hu-HU" sz="1900" dirty="0">
                <a:solidFill>
                  <a:srgbClr val="000000"/>
                </a:solidFill>
                <a:effectLst/>
                <a:latin typeface="PT Sans" panose="020B0503020203020204" pitchFamily="34" charset="-18"/>
                <a:ea typeface="Aptos" panose="020B0004020202020204" pitchFamily="34" charset="0"/>
              </a:rPr>
              <a:t> egy nem-én.”</a:t>
            </a:r>
          </a:p>
          <a:p>
            <a:pPr marL="0" indent="0" algn="just">
              <a:lnSpc>
                <a:spcPct val="150000"/>
              </a:lnSpc>
              <a:spcBef>
                <a:spcPts val="0"/>
              </a:spcBef>
              <a:buNone/>
            </a:pPr>
            <a:endParaRPr lang="hu-HU" sz="1900" dirty="0">
              <a:effectLst/>
              <a:latin typeface="PT Sans" panose="020B0503020203020204" pitchFamily="34" charset="-18"/>
              <a:ea typeface="Aptos" panose="020B0004020202020204" pitchFamily="34"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FCEB41F5-94A5-63BF-65A4-BE08E4762541}"/>
              </a:ext>
            </a:extLst>
          </p:cNvPr>
          <p:cNvSpPr>
            <a:spLocks noGrp="1"/>
          </p:cNvSpPr>
          <p:nvPr>
            <p:ph type="sldNum" sz="quarter" idx="12"/>
          </p:nvPr>
        </p:nvSpPr>
        <p:spPr/>
        <p:txBody>
          <a:bodyPr/>
          <a:lstStyle/>
          <a:p>
            <a:fld id="{0739D787-FDB3-4BA9-82F1-8411BA5940C1}" type="slidenum">
              <a:rPr lang="hu-HU" smtClean="0"/>
              <a:t>44</a:t>
            </a:fld>
            <a:endParaRPr lang="hu-HU"/>
          </a:p>
        </p:txBody>
      </p:sp>
      <p:pic>
        <p:nvPicPr>
          <p:cNvPr id="6" name="Kép 5" descr="A képen Emberi arc, portré, ruházat, ember látható&#10;&#10;Automatikusan generált leírás">
            <a:extLst>
              <a:ext uri="{FF2B5EF4-FFF2-40B4-BE49-F238E27FC236}">
                <a16:creationId xmlns:a16="http://schemas.microsoft.com/office/drawing/2014/main" id="{3370A082-3EE7-08F5-5349-0872EFB7C19B}"/>
              </a:ext>
            </a:extLst>
          </p:cNvPr>
          <p:cNvPicPr>
            <a:picLocks noChangeAspect="1"/>
          </p:cNvPicPr>
          <p:nvPr/>
        </p:nvPicPr>
        <p:blipFill>
          <a:blip r:embed="rId2">
            <a:extLst>
              <a:ext uri="{28A0092B-C50C-407E-A947-70E740481C1C}">
                <a14:useLocalDpi xmlns:a14="http://schemas.microsoft.com/office/drawing/2010/main" val="0"/>
              </a:ext>
            </a:extLst>
          </a:blip>
          <a:srcRect l="3979" t="4416" r="4577" b="3329"/>
          <a:stretch/>
        </p:blipFill>
        <p:spPr>
          <a:xfrm>
            <a:off x="7521388" y="737315"/>
            <a:ext cx="4121972" cy="5383369"/>
          </a:xfrm>
          <a:prstGeom prst="rect">
            <a:avLst/>
          </a:prstGeom>
        </p:spPr>
      </p:pic>
    </p:spTree>
    <p:extLst>
      <p:ext uri="{BB962C8B-B14F-4D97-AF65-F5344CB8AC3E}">
        <p14:creationId xmlns:p14="http://schemas.microsoft.com/office/powerpoint/2010/main" val="5980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45478" y="520504"/>
            <a:ext cx="7603818" cy="5961777"/>
          </a:xfrm>
        </p:spPr>
        <p:txBody>
          <a:bodyPr>
            <a:normAutofit fontScale="85000" lnSpcReduction="20000"/>
          </a:bodyPr>
          <a:lstStyle/>
          <a:p>
            <a:pPr marL="0" indent="0" algn="ctr">
              <a:lnSpc>
                <a:spcPct val="150000"/>
              </a:lnSpc>
              <a:spcBef>
                <a:spcPts val="0"/>
              </a:spcBef>
              <a:buNone/>
            </a:pPr>
            <a:r>
              <a:rPr lang="hu-HU" sz="2100" b="1" dirty="0">
                <a:solidFill>
                  <a:srgbClr val="000000"/>
                </a:solidFill>
                <a:latin typeface="PT Sans" panose="020B0503020203020204" pitchFamily="34" charset="-18"/>
              </a:rPr>
              <a:t>Az abszolút én, a véges én és a nem-én viszonya</a:t>
            </a:r>
          </a:p>
          <a:p>
            <a:pPr marL="0" indent="0" algn="ctr">
              <a:lnSpc>
                <a:spcPct val="150000"/>
              </a:lnSpc>
              <a:spcBef>
                <a:spcPts val="0"/>
              </a:spcBef>
              <a:buNone/>
            </a:pPr>
            <a:endParaRPr lang="hu-HU" sz="1900" dirty="0">
              <a:solidFill>
                <a:srgbClr val="000000"/>
              </a:solidFill>
              <a:latin typeface="PT Sans" panose="020B0503020203020204" pitchFamily="34" charset="-18"/>
            </a:endParaRPr>
          </a:p>
          <a:p>
            <a:pPr marL="0" indent="0" algn="ctr">
              <a:lnSpc>
                <a:spcPct val="150000"/>
              </a:lnSpc>
              <a:spcBef>
                <a:spcPts val="0"/>
              </a:spcBef>
              <a:buNone/>
            </a:pPr>
            <a:endParaRPr lang="hu-HU" sz="1900" dirty="0">
              <a:solidFill>
                <a:srgbClr val="000000"/>
              </a:solidFill>
              <a:latin typeface="PT Sans" panose="020B0503020203020204" pitchFamily="34" charset="-18"/>
            </a:endParaRPr>
          </a:p>
          <a:p>
            <a:pPr marL="0" indent="0" algn="ctr">
              <a:lnSpc>
                <a:spcPct val="150000"/>
              </a:lnSpc>
              <a:spcBef>
                <a:spcPts val="0"/>
              </a:spcBef>
              <a:buNone/>
            </a:pPr>
            <a:endParaRPr lang="hu-HU" sz="1900" dirty="0">
              <a:solidFill>
                <a:srgbClr val="000000"/>
              </a:solidFill>
              <a:latin typeface="PT Sans" panose="020B0503020203020204" pitchFamily="34" charset="-18"/>
            </a:endParaRPr>
          </a:p>
          <a:p>
            <a:pPr marL="0" indent="0" algn="ctr">
              <a:lnSpc>
                <a:spcPct val="150000"/>
              </a:lnSpc>
              <a:spcBef>
                <a:spcPts val="0"/>
              </a:spcBef>
              <a:buNone/>
            </a:pPr>
            <a:endParaRPr lang="hu-HU" sz="1900" dirty="0">
              <a:solidFill>
                <a:srgbClr val="000000"/>
              </a:solidFill>
              <a:latin typeface="PT Sans" panose="020B0503020203020204" pitchFamily="34" charset="-18"/>
            </a:endParaRPr>
          </a:p>
          <a:p>
            <a:pPr marL="0" indent="0" algn="ctr">
              <a:lnSpc>
                <a:spcPct val="150000"/>
              </a:lnSpc>
              <a:spcBef>
                <a:spcPts val="0"/>
              </a:spcBef>
              <a:buNone/>
            </a:pPr>
            <a:endParaRPr lang="hu-HU" sz="1900" dirty="0">
              <a:solidFill>
                <a:srgbClr val="000000"/>
              </a:solidFill>
              <a:latin typeface="PT Sans" panose="020B0503020203020204" pitchFamily="34" charset="-18"/>
            </a:endParaRPr>
          </a:p>
          <a:p>
            <a:pPr marL="0" indent="0" algn="ctr">
              <a:lnSpc>
                <a:spcPct val="150000"/>
              </a:lnSpc>
              <a:spcBef>
                <a:spcPts val="0"/>
              </a:spcBef>
              <a:buNone/>
            </a:pPr>
            <a:endParaRPr lang="hu-HU" sz="1900" dirty="0">
              <a:solidFill>
                <a:srgbClr val="000000"/>
              </a:solidFill>
              <a:latin typeface="PT Sans" panose="020B0503020203020204" pitchFamily="34" charset="-18"/>
            </a:endParaRPr>
          </a:p>
          <a:p>
            <a:pPr marL="0" indent="0" algn="ctr">
              <a:lnSpc>
                <a:spcPct val="150000"/>
              </a:lnSpc>
              <a:spcBef>
                <a:spcPts val="0"/>
              </a:spcBef>
              <a:buNone/>
            </a:pPr>
            <a:endParaRPr lang="hu-HU" sz="1900" dirty="0">
              <a:solidFill>
                <a:srgbClr val="000000"/>
              </a:solidFill>
              <a:latin typeface="PT Sans" panose="020B0503020203020204" pitchFamily="34" charset="-18"/>
            </a:endParaRPr>
          </a:p>
          <a:p>
            <a:pPr marL="0" indent="0">
              <a:lnSpc>
                <a:spcPct val="150000"/>
              </a:lnSpc>
              <a:spcBef>
                <a:spcPts val="0"/>
              </a:spcBef>
              <a:buNone/>
            </a:pPr>
            <a:endParaRPr lang="hu-HU" sz="1900" dirty="0">
              <a:solidFill>
                <a:srgbClr val="000000"/>
              </a:solidFill>
              <a:latin typeface="PT Sans" panose="020B0503020203020204" pitchFamily="34" charset="-18"/>
            </a:endParaRPr>
          </a:p>
          <a:p>
            <a:pPr marL="0" indent="0">
              <a:lnSpc>
                <a:spcPct val="150000"/>
              </a:lnSpc>
              <a:spcBef>
                <a:spcPts val="0"/>
              </a:spcBef>
              <a:buNone/>
            </a:pPr>
            <a:r>
              <a:rPr lang="hu-HU" sz="2100" dirty="0">
                <a:solidFill>
                  <a:srgbClr val="000000"/>
                </a:solidFill>
                <a:latin typeface="PT Sans" panose="020B0503020203020204" pitchFamily="34" charset="-18"/>
              </a:rPr>
              <a:t>Az individuális én kettős viszonyban áll. Annál inkább megközelíti az abszolút ént, mennél inkább visszaszorítja, legyőzi, saját magának megfelelővé alakítja a nem-ént. </a:t>
            </a:r>
          </a:p>
          <a:p>
            <a:pPr marL="0" indent="0">
              <a:lnSpc>
                <a:spcPct val="150000"/>
              </a:lnSpc>
              <a:spcBef>
                <a:spcPts val="0"/>
              </a:spcBef>
              <a:buNone/>
            </a:pPr>
            <a:endParaRPr lang="hu-HU" sz="1000" dirty="0">
              <a:solidFill>
                <a:srgbClr val="000000"/>
              </a:solidFill>
              <a:latin typeface="PT Sans" panose="020B0503020203020204" pitchFamily="34" charset="-18"/>
            </a:endParaRPr>
          </a:p>
          <a:p>
            <a:pPr marL="0" indent="0">
              <a:lnSpc>
                <a:spcPct val="150000"/>
              </a:lnSpc>
              <a:spcBef>
                <a:spcPts val="0"/>
              </a:spcBef>
              <a:buNone/>
            </a:pPr>
            <a:r>
              <a:rPr lang="hu-HU" sz="2100" dirty="0">
                <a:solidFill>
                  <a:srgbClr val="000000"/>
                </a:solidFill>
                <a:latin typeface="PT Sans" panose="020B0503020203020204" pitchFamily="34" charset="-18"/>
              </a:rPr>
              <a:t>Mennél inkább az ész uralma alá veti a nem-ént, annál inkább válik maga is ész-szerűvé. Mennél inkább kivonja magát a nem-én befolyása alól, annál inkább válik énné/</a:t>
            </a:r>
            <a:r>
              <a:rPr lang="hu-HU" sz="2100" dirty="0" err="1">
                <a:solidFill>
                  <a:srgbClr val="000000"/>
                </a:solidFill>
                <a:latin typeface="PT Sans" panose="020B0503020203020204" pitchFamily="34" charset="-18"/>
              </a:rPr>
              <a:t>ésszé</a:t>
            </a:r>
            <a:r>
              <a:rPr lang="hu-HU" sz="2100" dirty="0">
                <a:solidFill>
                  <a:srgbClr val="000000"/>
                </a:solidFill>
                <a:latin typeface="PT Sans" panose="020B0503020203020204" pitchFamily="34" charset="-18"/>
              </a:rPr>
              <a:t>.</a:t>
            </a:r>
          </a:p>
          <a:p>
            <a:pPr marL="0" indent="0">
              <a:lnSpc>
                <a:spcPct val="150000"/>
              </a:lnSpc>
              <a:spcBef>
                <a:spcPts val="0"/>
              </a:spcBef>
              <a:buNone/>
            </a:pPr>
            <a:endParaRPr lang="hu-HU" sz="900" dirty="0">
              <a:solidFill>
                <a:srgbClr val="000000"/>
              </a:solidFill>
              <a:latin typeface="PT Sans" panose="020B0503020203020204" pitchFamily="34" charset="-18"/>
            </a:endParaRPr>
          </a:p>
          <a:p>
            <a:pPr marL="0" indent="0">
              <a:lnSpc>
                <a:spcPct val="150000"/>
              </a:lnSpc>
              <a:spcBef>
                <a:spcPts val="0"/>
              </a:spcBef>
              <a:buNone/>
            </a:pPr>
            <a:r>
              <a:rPr lang="hu-HU" sz="2100" dirty="0">
                <a:solidFill>
                  <a:srgbClr val="000000"/>
                </a:solidFill>
                <a:latin typeface="PT Sans" panose="020B0503020203020204" pitchFamily="34" charset="-18"/>
              </a:rPr>
              <a:t>Úgy lenne abszolút én, ha teljesen megszabadulna a nem-én befolyásától. </a:t>
            </a: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FCEB41F5-94A5-63BF-65A4-BE08E4762541}"/>
              </a:ext>
            </a:extLst>
          </p:cNvPr>
          <p:cNvSpPr>
            <a:spLocks noGrp="1"/>
          </p:cNvSpPr>
          <p:nvPr>
            <p:ph type="sldNum" sz="quarter" idx="12"/>
          </p:nvPr>
        </p:nvSpPr>
        <p:spPr/>
        <p:txBody>
          <a:bodyPr/>
          <a:lstStyle/>
          <a:p>
            <a:fld id="{0739D787-FDB3-4BA9-82F1-8411BA5940C1}" type="slidenum">
              <a:rPr lang="hu-HU" smtClean="0"/>
              <a:t>45</a:t>
            </a:fld>
            <a:endParaRPr lang="hu-HU"/>
          </a:p>
        </p:txBody>
      </p:sp>
      <p:pic>
        <p:nvPicPr>
          <p:cNvPr id="9" name="Kép 8" descr="A képen szöveg, rajz, poszter, vázlat látható&#10;&#10;Automatikusan generált leírás">
            <a:extLst>
              <a:ext uri="{FF2B5EF4-FFF2-40B4-BE49-F238E27FC236}">
                <a16:creationId xmlns:a16="http://schemas.microsoft.com/office/drawing/2014/main" id="{6FE7CC0C-D91C-2574-5CF0-34571DA1C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5584" y="671791"/>
            <a:ext cx="3357776" cy="5665705"/>
          </a:xfrm>
          <a:prstGeom prst="rect">
            <a:avLst/>
          </a:prstGeom>
        </p:spPr>
      </p:pic>
      <p:pic>
        <p:nvPicPr>
          <p:cNvPr id="8" name="Kép 7">
            <a:extLst>
              <a:ext uri="{FF2B5EF4-FFF2-40B4-BE49-F238E27FC236}">
                <a16:creationId xmlns:a16="http://schemas.microsoft.com/office/drawing/2014/main" id="{B2F64087-F781-67D2-9CBD-684291EB43F0}"/>
              </a:ext>
            </a:extLst>
          </p:cNvPr>
          <p:cNvPicPr>
            <a:picLocks noChangeAspect="1"/>
          </p:cNvPicPr>
          <p:nvPr/>
        </p:nvPicPr>
        <p:blipFill>
          <a:blip r:embed="rId3"/>
          <a:stretch>
            <a:fillRect/>
          </a:stretch>
        </p:blipFill>
        <p:spPr>
          <a:xfrm>
            <a:off x="548640" y="955669"/>
            <a:ext cx="6320043" cy="2286577"/>
          </a:xfrm>
          <a:prstGeom prst="rect">
            <a:avLst/>
          </a:prstGeom>
        </p:spPr>
      </p:pic>
    </p:spTree>
    <p:extLst>
      <p:ext uri="{BB962C8B-B14F-4D97-AF65-F5344CB8AC3E}">
        <p14:creationId xmlns:p14="http://schemas.microsoft.com/office/powerpoint/2010/main" val="3613014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45478" y="520505"/>
            <a:ext cx="7603818" cy="5835846"/>
          </a:xfrm>
        </p:spPr>
        <p:txBody>
          <a:bodyPr>
            <a:normAutofit fontScale="92500"/>
          </a:bodyPr>
          <a:lstStyle/>
          <a:p>
            <a:pPr marL="0" indent="0" algn="ctr">
              <a:lnSpc>
                <a:spcPct val="150000"/>
              </a:lnSpc>
              <a:spcBef>
                <a:spcPts val="0"/>
              </a:spcBef>
              <a:buNone/>
            </a:pPr>
            <a:r>
              <a:rPr lang="hu-HU" sz="1900" b="1" dirty="0">
                <a:solidFill>
                  <a:srgbClr val="000000"/>
                </a:solidFill>
                <a:effectLst/>
                <a:latin typeface="PT Sans" panose="020B0503020203020204" pitchFamily="34" charset="-18"/>
                <a:ea typeface="Aptos" panose="020B0004020202020204" pitchFamily="34" charset="0"/>
              </a:rPr>
              <a:t>Az erkölcsisé</a:t>
            </a:r>
            <a:r>
              <a:rPr lang="hu-HU" sz="1900" b="1" dirty="0">
                <a:solidFill>
                  <a:srgbClr val="000000"/>
                </a:solidFill>
                <a:latin typeface="PT Sans" panose="020B0503020203020204" pitchFamily="34" charset="-18"/>
                <a:ea typeface="Aptos" panose="020B0004020202020204" pitchFamily="34" charset="0"/>
              </a:rPr>
              <a:t>g imperatívusza</a:t>
            </a:r>
          </a:p>
          <a:p>
            <a:pPr marL="0" indent="0" algn="ctr">
              <a:lnSpc>
                <a:spcPct val="150000"/>
              </a:lnSpc>
              <a:spcBef>
                <a:spcPts val="0"/>
              </a:spcBef>
              <a:buNone/>
            </a:pPr>
            <a:endParaRPr lang="hu-HU" sz="900" b="1" dirty="0">
              <a:solidFill>
                <a:srgbClr val="000000"/>
              </a:solidFill>
              <a:effectLst/>
              <a:latin typeface="PT Sans" panose="020B0503020203020204" pitchFamily="34" charset="-18"/>
              <a:ea typeface="Aptos" panose="020B0004020202020204" pitchFamily="34" charset="0"/>
            </a:endParaRPr>
          </a:p>
          <a:p>
            <a:pPr marL="0" indent="0">
              <a:lnSpc>
                <a:spcPct val="120000"/>
              </a:lnSpc>
              <a:spcBef>
                <a:spcPts val="0"/>
              </a:spcBef>
              <a:buNone/>
            </a:pPr>
            <a:r>
              <a:rPr lang="hu-HU" sz="1900" dirty="0">
                <a:solidFill>
                  <a:srgbClr val="000000"/>
                </a:solidFill>
                <a:effectLst/>
                <a:latin typeface="PT Sans" panose="020B0503020203020204" pitchFamily="34" charset="-18"/>
                <a:ea typeface="Aptos" panose="020B0004020202020204" pitchFamily="34" charset="0"/>
              </a:rPr>
              <a:t>Az individuális én nem teljesen önmagától függ, nem az, aminek magát tételezné, hanem az is, amivé a nem-én teszi. Ebből  egy kötelesség fakad. </a:t>
            </a:r>
          </a:p>
          <a:p>
            <a:pPr marL="0" indent="0">
              <a:lnSpc>
                <a:spcPct val="120000"/>
              </a:lnSpc>
              <a:spcBef>
                <a:spcPts val="0"/>
              </a:spcBef>
              <a:buNone/>
            </a:pPr>
            <a:endParaRPr lang="hu-HU" sz="900" dirty="0">
              <a:solidFill>
                <a:srgbClr val="000000"/>
              </a:solidFill>
              <a:effectLst/>
              <a:latin typeface="PT Sans" panose="020B0503020203020204" pitchFamily="34" charset="-18"/>
              <a:ea typeface="Aptos" panose="020B0004020202020204" pitchFamily="34" charset="0"/>
            </a:endParaRPr>
          </a:p>
          <a:p>
            <a:pPr>
              <a:lnSpc>
                <a:spcPct val="120000"/>
              </a:lnSpc>
              <a:spcBef>
                <a:spcPts val="0"/>
              </a:spcBef>
            </a:pPr>
            <a:r>
              <a:rPr lang="hu-HU" sz="1900" dirty="0">
                <a:solidFill>
                  <a:srgbClr val="000000"/>
                </a:solidFill>
                <a:effectLst/>
                <a:latin typeface="PT Sans" panose="020B0503020203020204" pitchFamily="34" charset="-18"/>
                <a:ea typeface="Aptos" panose="020B0004020202020204" pitchFamily="34" charset="0"/>
              </a:rPr>
              <a:t>„</a:t>
            </a:r>
            <a:r>
              <a:rPr lang="hu-HU" sz="1900" dirty="0">
                <a:solidFill>
                  <a:srgbClr val="000000"/>
                </a:solidFill>
                <a:latin typeface="PT Sans" panose="020B0503020203020204" pitchFamily="34" charset="-18"/>
                <a:ea typeface="Aptos" panose="020B0004020202020204" pitchFamily="34" charset="0"/>
              </a:rPr>
              <a:t>A</a:t>
            </a:r>
            <a:r>
              <a:rPr lang="hu-HU" sz="1900" dirty="0">
                <a:solidFill>
                  <a:srgbClr val="000000"/>
                </a:solidFill>
                <a:effectLst/>
                <a:latin typeface="PT Sans" panose="020B0503020203020204" pitchFamily="34" charset="-18"/>
                <a:ea typeface="Aptos" panose="020B0004020202020204" pitchFamily="34" charset="0"/>
              </a:rPr>
              <a:t>z önmagunkkal való abszolút megegyezés törvénye az erkölcsi törvény.”</a:t>
            </a:r>
          </a:p>
          <a:p>
            <a:pPr>
              <a:lnSpc>
                <a:spcPct val="120000"/>
              </a:lnSpc>
              <a:spcBef>
                <a:spcPts val="0"/>
              </a:spcBef>
            </a:pPr>
            <a:r>
              <a:rPr lang="hu-HU" sz="1900" dirty="0">
                <a:solidFill>
                  <a:srgbClr val="000000"/>
                </a:solidFill>
                <a:effectLst/>
                <a:latin typeface="PT Sans" panose="020B0503020203020204" pitchFamily="34" charset="-18"/>
                <a:ea typeface="Aptos" panose="020B0004020202020204" pitchFamily="34" charset="0"/>
              </a:rPr>
              <a:t>„Minden véges ésszel bíró lény végső rendeltetése az abszolút egy-</a:t>
            </a:r>
            <a:r>
              <a:rPr lang="hu-HU" sz="1900" dirty="0" err="1">
                <a:solidFill>
                  <a:srgbClr val="000000"/>
                </a:solidFill>
                <a:effectLst/>
                <a:latin typeface="PT Sans" panose="020B0503020203020204" pitchFamily="34" charset="-18"/>
                <a:ea typeface="Aptos" panose="020B0004020202020204" pitchFamily="34" charset="0"/>
              </a:rPr>
              <a:t>ség</a:t>
            </a:r>
            <a:r>
              <a:rPr lang="hu-HU" sz="1900" dirty="0">
                <a:solidFill>
                  <a:srgbClr val="000000"/>
                </a:solidFill>
                <a:effectLst/>
                <a:latin typeface="PT Sans" panose="020B0503020203020204" pitchFamily="34" charset="-18"/>
                <a:ea typeface="Aptos" panose="020B0004020202020204" pitchFamily="34" charset="0"/>
              </a:rPr>
              <a:t>, az állandó azonosság, az önmagával való teljes összhang.” </a:t>
            </a:r>
          </a:p>
          <a:p>
            <a:pPr>
              <a:lnSpc>
                <a:spcPct val="120000"/>
              </a:lnSpc>
              <a:spcBef>
                <a:spcPts val="0"/>
              </a:spcBef>
            </a:pPr>
            <a:r>
              <a:rPr lang="hu-HU" sz="1900" dirty="0">
                <a:solidFill>
                  <a:srgbClr val="000000"/>
                </a:solidFill>
                <a:effectLst/>
                <a:latin typeface="PT Sans" panose="020B0503020203020204" pitchFamily="34" charset="-18"/>
                <a:ea typeface="Aptos" panose="020B0004020202020204" pitchFamily="34" charset="0"/>
              </a:rPr>
              <a:t>„Az emberiség és minden eszes lény legfőbb törvénye, az önmagunkkal való teljes összhang, az abszolút azonosság törvénye.”</a:t>
            </a:r>
          </a:p>
          <a:p>
            <a:pPr>
              <a:lnSpc>
                <a:spcPct val="120000"/>
              </a:lnSpc>
              <a:spcBef>
                <a:spcPts val="0"/>
              </a:spcBef>
            </a:pPr>
            <a:r>
              <a:rPr lang="hu-HU" sz="1900" dirty="0">
                <a:solidFill>
                  <a:srgbClr val="000000"/>
                </a:solidFill>
                <a:effectLst/>
                <a:latin typeface="PT Sans" panose="020B0503020203020204" pitchFamily="34" charset="-18"/>
                <a:ea typeface="Aptos" panose="020B0004020202020204" pitchFamily="34" charset="0"/>
              </a:rPr>
              <a:t>„Mindig legyél egységben önmagaddal!” </a:t>
            </a:r>
          </a:p>
          <a:p>
            <a:pPr>
              <a:lnSpc>
                <a:spcPct val="120000"/>
              </a:lnSpc>
              <a:spcBef>
                <a:spcPts val="0"/>
              </a:spcBef>
            </a:pPr>
            <a:r>
              <a:rPr lang="hu-HU" sz="1900" dirty="0">
                <a:solidFill>
                  <a:srgbClr val="000000"/>
                </a:solidFill>
                <a:effectLst/>
                <a:latin typeface="PT Sans" panose="020B0503020203020204" pitchFamily="34" charset="-18"/>
                <a:ea typeface="Aptos" panose="020B0004020202020204" pitchFamily="34" charset="0"/>
              </a:rPr>
              <a:t>„Egyezz meg önmagaddal!”</a:t>
            </a:r>
          </a:p>
          <a:p>
            <a:pPr marL="0" indent="0">
              <a:lnSpc>
                <a:spcPct val="120000"/>
              </a:lnSpc>
              <a:spcBef>
                <a:spcPts val="0"/>
              </a:spcBef>
              <a:buNone/>
            </a:pPr>
            <a:endParaRPr lang="hu-HU" sz="900" dirty="0">
              <a:solidFill>
                <a:srgbClr val="000000"/>
              </a:solidFill>
              <a:effectLst/>
              <a:latin typeface="PT Sans" panose="020B0503020203020204" pitchFamily="34" charset="-18"/>
              <a:ea typeface="Aptos" panose="020B0004020202020204" pitchFamily="34" charset="0"/>
            </a:endParaRPr>
          </a:p>
          <a:p>
            <a:pPr marL="0" indent="0">
              <a:lnSpc>
                <a:spcPct val="120000"/>
              </a:lnSpc>
              <a:spcBef>
                <a:spcPts val="0"/>
              </a:spcBef>
              <a:buNone/>
            </a:pPr>
            <a:r>
              <a:rPr lang="hu-HU" sz="1900" dirty="0">
                <a:solidFill>
                  <a:srgbClr val="000000"/>
                </a:solidFill>
                <a:latin typeface="PT Sans" panose="020B0503020203020204" pitchFamily="34" charset="-18"/>
              </a:rPr>
              <a:t>Mivel az én és a nem-én dialektikus egységet képez, az én nem számolhatja fel a nem-ént: Szüksége van rá, hogy vele szemben cselekedhessen. Az én a nem-én révén, mintegy kerülőúton hat magára. Fokozatosan megváltoztatja a nem-ént, hogy tőle való függésében egyre inkább önmagától </a:t>
            </a:r>
            <a:r>
              <a:rPr lang="hu-HU" sz="1900" dirty="0" err="1">
                <a:solidFill>
                  <a:srgbClr val="000000"/>
                </a:solidFill>
                <a:latin typeface="PT Sans" panose="020B0503020203020204" pitchFamily="34" charset="-18"/>
              </a:rPr>
              <a:t>függjön</a:t>
            </a:r>
            <a:r>
              <a:rPr lang="hu-HU" sz="1900" dirty="0">
                <a:solidFill>
                  <a:srgbClr val="000000"/>
                </a:solidFill>
                <a:latin typeface="PT Sans" panose="020B0503020203020204" pitchFamily="34" charset="-18"/>
              </a:rPr>
              <a:t>. </a:t>
            </a:r>
          </a:p>
          <a:p>
            <a:pPr marL="0" indent="0">
              <a:lnSpc>
                <a:spcPct val="120000"/>
              </a:lnSpc>
              <a:spcBef>
                <a:spcPts val="0"/>
              </a:spcBef>
              <a:buNone/>
            </a:pPr>
            <a:endParaRPr lang="hu-HU" sz="900" dirty="0">
              <a:solidFill>
                <a:srgbClr val="000000"/>
              </a:solidFill>
              <a:latin typeface="PT Sans" panose="020B0503020203020204" pitchFamily="34" charset="-18"/>
            </a:endParaRPr>
          </a:p>
          <a:p>
            <a:pPr marL="0" indent="0">
              <a:lnSpc>
                <a:spcPct val="120000"/>
              </a:lnSpc>
              <a:spcBef>
                <a:spcPts val="0"/>
              </a:spcBef>
              <a:buNone/>
            </a:pPr>
            <a:r>
              <a:rPr lang="hu-HU" sz="1900" dirty="0">
                <a:solidFill>
                  <a:srgbClr val="000000"/>
                </a:solidFill>
                <a:latin typeface="PT Sans" panose="020B0503020203020204" pitchFamily="34" charset="-18"/>
              </a:rPr>
              <a:t>A </a:t>
            </a:r>
            <a:r>
              <a:rPr lang="hu-HU" sz="1900" i="1" dirty="0">
                <a:solidFill>
                  <a:srgbClr val="000000"/>
                </a:solidFill>
                <a:latin typeface="PT Sans" panose="020B0503020203020204" pitchFamily="34" charset="-18"/>
              </a:rPr>
              <a:t>harmadik</a:t>
            </a:r>
            <a:r>
              <a:rPr lang="hu-HU" sz="1900" dirty="0">
                <a:solidFill>
                  <a:srgbClr val="000000"/>
                </a:solidFill>
                <a:latin typeface="PT Sans" panose="020B0503020203020204" pitchFamily="34" charset="-18"/>
              </a:rPr>
              <a:t> alaptétel: „Mind az én, mind a nem-én oszthatóként </a:t>
            </a:r>
            <a:r>
              <a:rPr lang="hu-HU" sz="1900" dirty="0" err="1">
                <a:solidFill>
                  <a:srgbClr val="000000"/>
                </a:solidFill>
                <a:latin typeface="PT Sans" panose="020B0503020203020204" pitchFamily="34" charset="-18"/>
              </a:rPr>
              <a:t>tételeződik</a:t>
            </a:r>
            <a:r>
              <a:rPr lang="hu-HU" sz="1900" dirty="0">
                <a:solidFill>
                  <a:srgbClr val="000000"/>
                </a:solidFill>
                <a:latin typeface="PT Sans" panose="020B0503020203020204" pitchFamily="34" charset="-18"/>
              </a:rPr>
              <a:t>.”</a:t>
            </a:r>
          </a:p>
          <a:p>
            <a:pPr marL="0" indent="0" algn="just">
              <a:lnSpc>
                <a:spcPct val="150000"/>
              </a:lnSpc>
              <a:spcBef>
                <a:spcPts val="0"/>
              </a:spcBef>
              <a:buNone/>
            </a:pPr>
            <a:endParaRPr lang="hu-HU" sz="1900" dirty="0">
              <a:effectLst/>
              <a:latin typeface="PT Sans" panose="020B0503020203020204" pitchFamily="34" charset="-18"/>
              <a:ea typeface="Aptos" panose="020B0004020202020204" pitchFamily="34"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FCEB41F5-94A5-63BF-65A4-BE08E4762541}"/>
              </a:ext>
            </a:extLst>
          </p:cNvPr>
          <p:cNvSpPr>
            <a:spLocks noGrp="1"/>
          </p:cNvSpPr>
          <p:nvPr>
            <p:ph type="sldNum" sz="quarter" idx="12"/>
          </p:nvPr>
        </p:nvSpPr>
        <p:spPr/>
        <p:txBody>
          <a:bodyPr/>
          <a:lstStyle/>
          <a:p>
            <a:fld id="{0739D787-FDB3-4BA9-82F1-8411BA5940C1}" type="slidenum">
              <a:rPr lang="hu-HU" smtClean="0"/>
              <a:t>46</a:t>
            </a:fld>
            <a:endParaRPr lang="hu-HU"/>
          </a:p>
        </p:txBody>
      </p:sp>
      <p:pic>
        <p:nvPicPr>
          <p:cNvPr id="11" name="Kép 10" descr="A képen vázlat, rajz, ruházat, lábbelik látható&#10;&#10;Automatikusan generált leírás">
            <a:extLst>
              <a:ext uri="{FF2B5EF4-FFF2-40B4-BE49-F238E27FC236}">
                <a16:creationId xmlns:a16="http://schemas.microsoft.com/office/drawing/2014/main" id="{E2A3CDA1-12E8-64B8-4FE7-BA87CB932A8F}"/>
              </a:ext>
            </a:extLst>
          </p:cNvPr>
          <p:cNvPicPr>
            <a:picLocks noChangeAspect="1"/>
          </p:cNvPicPr>
          <p:nvPr/>
        </p:nvPicPr>
        <p:blipFill>
          <a:blip r:embed="rId2">
            <a:extLst>
              <a:ext uri="{28A0092B-C50C-407E-A947-70E740481C1C}">
                <a14:useLocalDpi xmlns:a14="http://schemas.microsoft.com/office/drawing/2010/main" val="0"/>
              </a:ext>
            </a:extLst>
          </a:blip>
          <a:srcRect l="8448" r="11441" b="7502"/>
          <a:stretch/>
        </p:blipFill>
        <p:spPr>
          <a:xfrm>
            <a:off x="8369903" y="649293"/>
            <a:ext cx="3376619" cy="5094685"/>
          </a:xfrm>
          <a:prstGeom prst="rect">
            <a:avLst/>
          </a:prstGeom>
        </p:spPr>
      </p:pic>
    </p:spTree>
    <p:extLst>
      <p:ext uri="{BB962C8B-B14F-4D97-AF65-F5344CB8AC3E}">
        <p14:creationId xmlns:p14="http://schemas.microsoft.com/office/powerpoint/2010/main" val="1971960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546242" y="520504"/>
            <a:ext cx="7200280" cy="6041661"/>
          </a:xfrm>
        </p:spPr>
        <p:txBody>
          <a:bodyPr>
            <a:normAutofit fontScale="92500" lnSpcReduction="10000"/>
          </a:bodyPr>
          <a:lstStyle/>
          <a:p>
            <a:pPr marL="0" indent="0" algn="ctr">
              <a:lnSpc>
                <a:spcPct val="150000"/>
              </a:lnSpc>
              <a:spcBef>
                <a:spcPts val="0"/>
              </a:spcBef>
              <a:buNone/>
            </a:pPr>
            <a:r>
              <a:rPr lang="hu-HU" sz="1900" b="1" dirty="0">
                <a:solidFill>
                  <a:srgbClr val="000000"/>
                </a:solidFill>
                <a:latin typeface="PT Sans" panose="020B0503020203020204" pitchFamily="34" charset="-18"/>
              </a:rPr>
              <a:t>Az ember méltóságáról 1. A szemlélő intelligencia</a:t>
            </a:r>
          </a:p>
          <a:p>
            <a:pPr marL="0" indent="0">
              <a:lnSpc>
                <a:spcPct val="120000"/>
              </a:lnSpc>
              <a:spcBef>
                <a:spcPts val="0"/>
              </a:spcBef>
              <a:buNone/>
            </a:pPr>
            <a:endParaRPr lang="hu-HU" sz="1100" dirty="0">
              <a:solidFill>
                <a:srgbClr val="000000"/>
              </a:solidFill>
              <a:latin typeface="PT Sans" panose="020B0503020203020204" pitchFamily="34" charset="-18"/>
            </a:endParaRPr>
          </a:p>
          <a:p>
            <a:pPr marL="0" indent="0">
              <a:lnSpc>
                <a:spcPct val="120000"/>
              </a:lnSpc>
              <a:spcBef>
                <a:spcPts val="0"/>
              </a:spcBef>
              <a:buNone/>
            </a:pPr>
            <a:r>
              <a:rPr lang="hu-HU" sz="1900" dirty="0">
                <a:solidFill>
                  <a:srgbClr val="000000"/>
                </a:solidFill>
                <a:latin typeface="PT Sans" panose="020B0503020203020204" pitchFamily="34" charset="-18"/>
              </a:rPr>
              <a:t>„Csak az én visz rendet és harmóniát a halott, formátlan tömegbe. Egyedül az emberből árad az a szabályszerűség, amelyet szemlélődésének határain belül maga körül talál – és ahogyan e határokat messzebbre tolja, úgy terjed tovább a rend és a harmónia is. […] Általa tartoznak össze az égitestek és lesznek egyetlen szervezett testté, általa keringenek kijelölt pályájukon a Napok. Az énnek köszönhető a zuzmóktól a szeráfokig emelkedő roppant láncolat, az énben van az egész szellemi világ rendszere. […] Minden, ami most még formátlan és rendetlen, az a legszebb rendbe fog belesimulni az ember által, és ami már most is harmonikus, az – eddig még ki nem dolgozott törvényeknek megfelelően – egyre harmonikusabbá válik. Az ember rendet fog vinni a kuszaságba, és tervnek veti alá az általános pusztítást. Általa fog az oszlás építeni, és a halál egy nagyszerű új életbe hívni. </a:t>
            </a:r>
          </a:p>
          <a:p>
            <a:pPr marL="0" indent="360363">
              <a:lnSpc>
                <a:spcPct val="120000"/>
              </a:lnSpc>
              <a:spcBef>
                <a:spcPts val="0"/>
              </a:spcBef>
              <a:buNone/>
            </a:pPr>
            <a:r>
              <a:rPr lang="hu-HU" sz="1900" dirty="0">
                <a:solidFill>
                  <a:srgbClr val="000000"/>
                </a:solidFill>
                <a:latin typeface="PT Sans" panose="020B0503020203020204" pitchFamily="34" charset="-18"/>
              </a:rPr>
              <a:t>Ez az ember, ha pusztán szemlélő intelligenciának tekintjük, de vajon mi lesz akkor, ha gyakorlatilag tevékeny képességként ragadjuk meg?”</a:t>
            </a:r>
          </a:p>
          <a:p>
            <a:pPr marL="0" indent="0" algn="just">
              <a:lnSpc>
                <a:spcPct val="150000"/>
              </a:lnSpc>
              <a:spcBef>
                <a:spcPts val="0"/>
              </a:spcBef>
              <a:buNone/>
            </a:pPr>
            <a:endParaRPr lang="hu-HU" sz="1900" dirty="0">
              <a:effectLst/>
              <a:latin typeface="PT Sans" panose="020B0503020203020204" pitchFamily="34" charset="-18"/>
              <a:ea typeface="Aptos" panose="020B0004020202020204" pitchFamily="34"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FCEB41F5-94A5-63BF-65A4-BE08E4762541}"/>
              </a:ext>
            </a:extLst>
          </p:cNvPr>
          <p:cNvSpPr>
            <a:spLocks noGrp="1"/>
          </p:cNvSpPr>
          <p:nvPr>
            <p:ph type="sldNum" sz="quarter" idx="12"/>
          </p:nvPr>
        </p:nvSpPr>
        <p:spPr/>
        <p:txBody>
          <a:bodyPr/>
          <a:lstStyle/>
          <a:p>
            <a:fld id="{0739D787-FDB3-4BA9-82F1-8411BA5940C1}" type="slidenum">
              <a:rPr lang="hu-HU" smtClean="0"/>
              <a:t>47</a:t>
            </a:fld>
            <a:endParaRPr lang="hu-HU"/>
          </a:p>
        </p:txBody>
      </p:sp>
      <p:pic>
        <p:nvPicPr>
          <p:cNvPr id="6" name="Kép 5" descr="A képen Emberi arc, portré, személy, ruházat látható&#10;&#10;Automatikusan generált leírás">
            <a:extLst>
              <a:ext uri="{FF2B5EF4-FFF2-40B4-BE49-F238E27FC236}">
                <a16:creationId xmlns:a16="http://schemas.microsoft.com/office/drawing/2014/main" id="{C3E14245-AC6A-BF7E-2946-4FA387069547}"/>
              </a:ext>
            </a:extLst>
          </p:cNvPr>
          <p:cNvPicPr>
            <a:picLocks noChangeAspect="1"/>
          </p:cNvPicPr>
          <p:nvPr/>
        </p:nvPicPr>
        <p:blipFill>
          <a:blip r:embed="rId2">
            <a:extLst>
              <a:ext uri="{28A0092B-C50C-407E-A947-70E740481C1C}">
                <a14:useLocalDpi xmlns:a14="http://schemas.microsoft.com/office/drawing/2010/main" val="0"/>
              </a:ext>
            </a:extLst>
          </a:blip>
          <a:srcRect l="2348"/>
          <a:stretch/>
        </p:blipFill>
        <p:spPr>
          <a:xfrm>
            <a:off x="445478" y="903268"/>
            <a:ext cx="3951820" cy="5276132"/>
          </a:xfrm>
          <a:prstGeom prst="rect">
            <a:avLst/>
          </a:prstGeom>
        </p:spPr>
      </p:pic>
    </p:spTree>
    <p:extLst>
      <p:ext uri="{BB962C8B-B14F-4D97-AF65-F5344CB8AC3E}">
        <p14:creationId xmlns:p14="http://schemas.microsoft.com/office/powerpoint/2010/main" val="1320477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468968" y="520504"/>
            <a:ext cx="7277553" cy="6041661"/>
          </a:xfrm>
        </p:spPr>
        <p:txBody>
          <a:bodyPr>
            <a:normAutofit lnSpcReduction="10000"/>
          </a:bodyPr>
          <a:lstStyle/>
          <a:p>
            <a:pPr marL="0" indent="0" algn="ctr">
              <a:lnSpc>
                <a:spcPct val="150000"/>
              </a:lnSpc>
              <a:spcBef>
                <a:spcPts val="0"/>
              </a:spcBef>
              <a:buNone/>
            </a:pPr>
            <a:r>
              <a:rPr lang="hu-HU" sz="1800" b="1" dirty="0">
                <a:solidFill>
                  <a:srgbClr val="000000"/>
                </a:solidFill>
                <a:latin typeface="PT Sans" panose="020B0503020203020204" pitchFamily="34" charset="-18"/>
              </a:rPr>
              <a:t>Az ember méltóságáról 2. A gyakorlatilag tevékeny ember</a:t>
            </a:r>
          </a:p>
          <a:p>
            <a:pPr marL="0" indent="0">
              <a:lnSpc>
                <a:spcPct val="120000"/>
              </a:lnSpc>
              <a:spcBef>
                <a:spcPts val="0"/>
              </a:spcBef>
              <a:buNone/>
            </a:pPr>
            <a:endParaRPr lang="hu-HU" sz="1000" dirty="0">
              <a:solidFill>
                <a:srgbClr val="000000"/>
              </a:solidFill>
              <a:latin typeface="PT Sans" panose="020B0503020203020204" pitchFamily="34" charset="-18"/>
            </a:endParaRPr>
          </a:p>
          <a:p>
            <a:pPr marL="0" indent="0">
              <a:lnSpc>
                <a:spcPct val="120000"/>
              </a:lnSpc>
              <a:spcBef>
                <a:spcPts val="0"/>
              </a:spcBef>
              <a:buNone/>
            </a:pPr>
            <a:r>
              <a:rPr lang="hu-HU" sz="1800" dirty="0">
                <a:solidFill>
                  <a:srgbClr val="000000"/>
                </a:solidFill>
                <a:latin typeface="PT Sans" panose="020B0503020203020204" pitchFamily="34" charset="-18"/>
              </a:rPr>
              <a:t>„Nemcsak a </a:t>
            </a:r>
            <a:r>
              <a:rPr lang="hu-HU" sz="1800" i="1" dirty="0">
                <a:solidFill>
                  <a:srgbClr val="000000"/>
                </a:solidFill>
                <a:latin typeface="PT Sans" panose="020B0503020203020204" pitchFamily="34" charset="-18"/>
              </a:rPr>
              <a:t>szükségszerű</a:t>
            </a:r>
            <a:r>
              <a:rPr lang="hu-HU" sz="1800" dirty="0">
                <a:solidFill>
                  <a:srgbClr val="000000"/>
                </a:solidFill>
                <a:latin typeface="PT Sans" panose="020B0503020203020204" pitchFamily="34" charset="-18"/>
              </a:rPr>
              <a:t> rendet helyezi bele a dolgokba, hanem azt is, amelyet </a:t>
            </a:r>
            <a:r>
              <a:rPr lang="hu-HU" sz="1800" i="1" dirty="0">
                <a:solidFill>
                  <a:srgbClr val="000000"/>
                </a:solidFill>
                <a:latin typeface="PT Sans" panose="020B0503020203020204" pitchFamily="34" charset="-18"/>
              </a:rPr>
              <a:t>önkényesen</a:t>
            </a:r>
            <a:r>
              <a:rPr lang="hu-HU" sz="1800" dirty="0">
                <a:solidFill>
                  <a:srgbClr val="000000"/>
                </a:solidFill>
                <a:latin typeface="PT Sans" panose="020B0503020203020204" pitchFamily="34" charset="-18"/>
              </a:rPr>
              <a:t> választott. Ahova csak lép, ébredezik a természet, és pillantásától kísérve felkészül, hogy elfogadja tőle az új, szebb teremtést. […] Körötte lágyabbá válik a levegő, enyhébbé az éghajlat, és a természet felderül a várakozástól, hogy az ember lakóhellyé, és élőlények gondozójává változtassa. Az ember megparancsolja a nyers anyagnak, hogy eszményének megfelelően </a:t>
            </a:r>
            <a:r>
              <a:rPr lang="hu-HU" sz="1800" dirty="0" err="1">
                <a:solidFill>
                  <a:srgbClr val="000000"/>
                </a:solidFill>
                <a:latin typeface="PT Sans" panose="020B0503020203020204" pitchFamily="34" charset="-18"/>
              </a:rPr>
              <a:t>szerveződjön</a:t>
            </a:r>
            <a:r>
              <a:rPr lang="hu-HU" sz="1800" dirty="0">
                <a:solidFill>
                  <a:srgbClr val="000000"/>
                </a:solidFill>
                <a:latin typeface="PT Sans" panose="020B0503020203020204" pitchFamily="34" charset="-18"/>
              </a:rPr>
              <a:t>, és olyan alapanyagot szolgáltasson neki, amilyenre szüksége van. […]</a:t>
            </a:r>
          </a:p>
          <a:p>
            <a:pPr marL="0" indent="360363">
              <a:lnSpc>
                <a:spcPct val="120000"/>
              </a:lnSpc>
              <a:spcBef>
                <a:spcPts val="0"/>
              </a:spcBef>
              <a:buNone/>
            </a:pPr>
            <a:r>
              <a:rPr lang="hu-HU" sz="1800" dirty="0">
                <a:solidFill>
                  <a:srgbClr val="000000"/>
                </a:solidFill>
                <a:latin typeface="PT Sans" panose="020B0503020203020204" pitchFamily="34" charset="-18"/>
              </a:rPr>
              <a:t>Ennél is fontosabb, hogy az ember körül megnemesednek a lelkek. Mennél inkább ember valaki, annál mélyrehatóbban és átfogóbban hat az emberekre. […] A nagy emberek körül a többiek kört alkotnak, amelyben az van legközelebb a középponthoz, akiben legtöbb a humanitás. Szellemeik arra törekszenek, hogy egyesüljenek, és azért küzdenek, hogy egyetlen szellemet alkossanak több testben. Mindannyian egy értelem és egy akarat, és valamennyien az emberiség egyetlen lehetséges nagy tervének munkatársai. A nagy ember hatalmas erővel ragadja korát az emberség magasabb fokára. ”</a:t>
            </a:r>
          </a:p>
          <a:p>
            <a:pPr marL="0" indent="0" algn="just">
              <a:lnSpc>
                <a:spcPct val="150000"/>
              </a:lnSpc>
              <a:spcBef>
                <a:spcPts val="0"/>
              </a:spcBef>
              <a:buNone/>
            </a:pPr>
            <a:endParaRPr lang="hu-HU" sz="1900" dirty="0">
              <a:effectLst/>
              <a:latin typeface="PT Sans" panose="020B0503020203020204" pitchFamily="34" charset="-18"/>
              <a:ea typeface="Aptos" panose="020B0004020202020204" pitchFamily="34"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FCEB41F5-94A5-63BF-65A4-BE08E4762541}"/>
              </a:ext>
            </a:extLst>
          </p:cNvPr>
          <p:cNvSpPr>
            <a:spLocks noGrp="1"/>
          </p:cNvSpPr>
          <p:nvPr>
            <p:ph type="sldNum" sz="quarter" idx="12"/>
          </p:nvPr>
        </p:nvSpPr>
        <p:spPr/>
        <p:txBody>
          <a:bodyPr/>
          <a:lstStyle/>
          <a:p>
            <a:fld id="{0739D787-FDB3-4BA9-82F1-8411BA5940C1}" type="slidenum">
              <a:rPr lang="hu-HU" smtClean="0"/>
              <a:t>48</a:t>
            </a:fld>
            <a:endParaRPr lang="hu-HU"/>
          </a:p>
        </p:txBody>
      </p:sp>
      <p:pic>
        <p:nvPicPr>
          <p:cNvPr id="7" name="Kép 6" descr="A képen vázlat, művészet, Önarckép, Vonalas grafika látható&#10;&#10;Automatikusan generált leírás">
            <a:extLst>
              <a:ext uri="{FF2B5EF4-FFF2-40B4-BE49-F238E27FC236}">
                <a16:creationId xmlns:a16="http://schemas.microsoft.com/office/drawing/2014/main" id="{B0274B28-562F-76A1-C96B-2A11C2CEC871}"/>
              </a:ext>
            </a:extLst>
          </p:cNvPr>
          <p:cNvPicPr>
            <a:picLocks noChangeAspect="1"/>
          </p:cNvPicPr>
          <p:nvPr/>
        </p:nvPicPr>
        <p:blipFill>
          <a:blip r:embed="rId2">
            <a:extLst>
              <a:ext uri="{28A0092B-C50C-407E-A947-70E740481C1C}">
                <a14:useLocalDpi xmlns:a14="http://schemas.microsoft.com/office/drawing/2010/main" val="0"/>
              </a:ext>
            </a:extLst>
          </a:blip>
          <a:srcRect l="4220" t="4859" r="-4220" b="-2798"/>
          <a:stretch/>
        </p:blipFill>
        <p:spPr>
          <a:xfrm flipH="1">
            <a:off x="281485" y="1128611"/>
            <a:ext cx="4046806" cy="5410301"/>
          </a:xfrm>
          <a:prstGeom prst="rect">
            <a:avLst/>
          </a:prstGeom>
        </p:spPr>
      </p:pic>
    </p:spTree>
    <p:extLst>
      <p:ext uri="{BB962C8B-B14F-4D97-AF65-F5344CB8AC3E}">
        <p14:creationId xmlns:p14="http://schemas.microsoft.com/office/powerpoint/2010/main" val="251517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45477" y="520504"/>
            <a:ext cx="8061959" cy="6041661"/>
          </a:xfrm>
        </p:spPr>
        <p:txBody>
          <a:bodyPr>
            <a:normAutofit lnSpcReduction="10000"/>
          </a:bodyPr>
          <a:lstStyle/>
          <a:p>
            <a:pPr marL="0" indent="0" algn="ctr">
              <a:lnSpc>
                <a:spcPct val="150000"/>
              </a:lnSpc>
              <a:spcBef>
                <a:spcPts val="0"/>
              </a:spcBef>
              <a:buNone/>
            </a:pPr>
            <a:r>
              <a:rPr lang="hu-HU" sz="1800" b="1" dirty="0">
                <a:solidFill>
                  <a:srgbClr val="000000"/>
                </a:solidFill>
                <a:latin typeface="PT Sans" panose="020B0503020203020204" pitchFamily="34" charset="-18"/>
              </a:rPr>
              <a:t>Az ember méltóságáról 3. Az ember örökléte</a:t>
            </a:r>
          </a:p>
          <a:p>
            <a:pPr marL="0" indent="0">
              <a:lnSpc>
                <a:spcPct val="120000"/>
              </a:lnSpc>
              <a:spcBef>
                <a:spcPts val="0"/>
              </a:spcBef>
              <a:buNone/>
            </a:pPr>
            <a:endParaRPr lang="hu-HU" sz="1000" dirty="0">
              <a:solidFill>
                <a:srgbClr val="000000"/>
              </a:solidFill>
              <a:latin typeface="PT Sans" panose="020B0503020203020204" pitchFamily="34" charset="-18"/>
            </a:endParaRPr>
          </a:p>
          <a:p>
            <a:pPr marL="0" indent="0">
              <a:lnSpc>
                <a:spcPct val="120000"/>
              </a:lnSpc>
              <a:spcBef>
                <a:spcPts val="0"/>
              </a:spcBef>
              <a:buNone/>
            </a:pPr>
            <a:r>
              <a:rPr lang="hu-HU" sz="1800" dirty="0">
                <a:solidFill>
                  <a:srgbClr val="000000"/>
                </a:solidFill>
                <a:latin typeface="PT Sans" panose="020B0503020203020204" pitchFamily="34" charset="-18"/>
              </a:rPr>
              <a:t>„Zúzzátok szét a porhüvelyt, amelyben lakik! Létezésében teljesen független </a:t>
            </a:r>
            <a:r>
              <a:rPr lang="hu-HU" sz="1800" dirty="0" err="1">
                <a:solidFill>
                  <a:srgbClr val="000000"/>
                </a:solidFill>
                <a:latin typeface="PT Sans" panose="020B0503020203020204" pitchFamily="34" charset="-18"/>
              </a:rPr>
              <a:t>mindattól</a:t>
            </a:r>
            <a:r>
              <a:rPr lang="hu-HU" sz="1800" dirty="0">
                <a:solidFill>
                  <a:srgbClr val="000000"/>
                </a:solidFill>
                <a:latin typeface="PT Sans" panose="020B0503020203020204" pitchFamily="34" charset="-18"/>
              </a:rPr>
              <a:t>, ami rajta kívül van. Teljességgel önmaga által van, és már a porhüvelyben érzi ezt a létezést: felemelkedése pillanataiban, amikor tér és idő és minden, ami nem ő maga, eltűnik számára, amikor szelleme erőnek erejével elszakítja magát a testétől, majd önként visszatér belé, hogy azokért a célokért fáradozzon, amelyet a teste révén előbb még meg szeretne valósítani. – Válaszátok el egymástól a két utolsó porszemet is, amely még körülzárja: ő még lesz, és lesz, mert ezt fogja akarni. Önmaga által és saját erejéből örök.  </a:t>
            </a:r>
          </a:p>
          <a:p>
            <a:pPr marL="0" indent="360363">
              <a:lnSpc>
                <a:spcPct val="120000"/>
              </a:lnSpc>
              <a:spcBef>
                <a:spcPts val="0"/>
              </a:spcBef>
              <a:buNone/>
            </a:pPr>
            <a:r>
              <a:rPr lang="hu-HU" sz="1800" dirty="0">
                <a:solidFill>
                  <a:srgbClr val="000000"/>
                </a:solidFill>
                <a:latin typeface="PT Sans" panose="020B0503020203020204" pitchFamily="34" charset="-18"/>
              </a:rPr>
              <a:t>Akadályozzátok és hiúsítsátok meg a terveit! Hátráltathatjátok ugyan, de mit jelent akár ezer meg ezer év is az emberiség krónikájában? […] Ő </a:t>
            </a:r>
            <a:r>
              <a:rPr lang="hu-HU" sz="1800" dirty="0" err="1">
                <a:solidFill>
                  <a:srgbClr val="000000"/>
                </a:solidFill>
                <a:latin typeface="PT Sans" panose="020B0503020203020204" pitchFamily="34" charset="-18"/>
              </a:rPr>
              <a:t>továbblétezik</a:t>
            </a:r>
            <a:r>
              <a:rPr lang="hu-HU" sz="1800" dirty="0">
                <a:solidFill>
                  <a:srgbClr val="000000"/>
                </a:solidFill>
                <a:latin typeface="PT Sans" panose="020B0503020203020204" pitchFamily="34" charset="-18"/>
              </a:rPr>
              <a:t> és továbbra is </a:t>
            </a:r>
            <a:r>
              <a:rPr lang="hu-HU" sz="1800" i="1" dirty="0">
                <a:solidFill>
                  <a:srgbClr val="000000"/>
                </a:solidFill>
                <a:latin typeface="PT Sans" panose="020B0503020203020204" pitchFamily="34" charset="-18"/>
              </a:rPr>
              <a:t>hat</a:t>
            </a:r>
            <a:r>
              <a:rPr lang="hu-HU" sz="1800" dirty="0">
                <a:solidFill>
                  <a:srgbClr val="000000"/>
                </a:solidFill>
                <a:latin typeface="PT Sans" panose="020B0503020203020204" pitchFamily="34" charset="-18"/>
              </a:rPr>
              <a:t>, és amit ti eltűnésnek véltek, az hatókörének kitágulása. Amit ti halálnak véltek, az nem más, mint hogy megérett egy magasabb életre. Eltűnhetnek szemei elől terveinek </a:t>
            </a:r>
            <a:r>
              <a:rPr lang="hu-HU" sz="1800" i="1" dirty="0">
                <a:solidFill>
                  <a:srgbClr val="000000"/>
                </a:solidFill>
                <a:latin typeface="PT Sans" panose="020B0503020203020204" pitchFamily="34" charset="-18"/>
              </a:rPr>
              <a:t>színei</a:t>
            </a:r>
            <a:r>
              <a:rPr lang="hu-HU" sz="1800" dirty="0">
                <a:solidFill>
                  <a:srgbClr val="000000"/>
                </a:solidFill>
                <a:latin typeface="PT Sans" panose="020B0503020203020204" pitchFamily="34" charset="-18"/>
              </a:rPr>
              <a:t> és </a:t>
            </a:r>
            <a:r>
              <a:rPr lang="hu-HU" sz="1800" i="1" dirty="0">
                <a:solidFill>
                  <a:srgbClr val="000000"/>
                </a:solidFill>
                <a:latin typeface="PT Sans" panose="020B0503020203020204" pitchFamily="34" charset="-18"/>
              </a:rPr>
              <a:t>külsődleges formái</a:t>
            </a:r>
            <a:r>
              <a:rPr lang="hu-HU" sz="1800" dirty="0">
                <a:solidFill>
                  <a:srgbClr val="000000"/>
                </a:solidFill>
                <a:latin typeface="PT Sans" panose="020B0503020203020204" pitchFamily="34" charset="-18"/>
              </a:rPr>
              <a:t>, de terve ugyanaz marad, és létezésének minden pillanatában valami újat emel be saját körébe abból, ami rajta a rajta kívül van, és nem szűnik meg ezt addig folytatni, míg minden e körön belülre nem kerül: míg nem viseli minden anyag az ő hatásának lenyomatát, és míg szelleme és minden szellem nem válik egyetlen szellemmé. ”</a:t>
            </a:r>
          </a:p>
          <a:p>
            <a:pPr marL="0" indent="0" algn="just">
              <a:lnSpc>
                <a:spcPct val="150000"/>
              </a:lnSpc>
              <a:spcBef>
                <a:spcPts val="0"/>
              </a:spcBef>
              <a:buNone/>
            </a:pPr>
            <a:endParaRPr lang="hu-HU" sz="1900" dirty="0">
              <a:effectLst/>
              <a:latin typeface="PT Sans" panose="020B0503020203020204" pitchFamily="34" charset="-18"/>
              <a:ea typeface="Aptos" panose="020B0004020202020204" pitchFamily="34"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FCEB41F5-94A5-63BF-65A4-BE08E4762541}"/>
              </a:ext>
            </a:extLst>
          </p:cNvPr>
          <p:cNvSpPr>
            <a:spLocks noGrp="1"/>
          </p:cNvSpPr>
          <p:nvPr>
            <p:ph type="sldNum" sz="quarter" idx="12"/>
          </p:nvPr>
        </p:nvSpPr>
        <p:spPr/>
        <p:txBody>
          <a:bodyPr/>
          <a:lstStyle/>
          <a:p>
            <a:fld id="{0739D787-FDB3-4BA9-82F1-8411BA5940C1}" type="slidenum">
              <a:rPr lang="hu-HU" smtClean="0"/>
              <a:t>49</a:t>
            </a:fld>
            <a:endParaRPr lang="hu-HU"/>
          </a:p>
        </p:txBody>
      </p:sp>
      <p:pic>
        <p:nvPicPr>
          <p:cNvPr id="6" name="Kép 5" descr="A képen rajz, vázlat, művészet, emlős látható&#10;&#10;Automatikusan generált leírás">
            <a:extLst>
              <a:ext uri="{FF2B5EF4-FFF2-40B4-BE49-F238E27FC236}">
                <a16:creationId xmlns:a16="http://schemas.microsoft.com/office/drawing/2014/main" id="{50693AB5-D9A5-F5FB-75FF-260356E57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1" y="673107"/>
            <a:ext cx="3135922" cy="5721296"/>
          </a:xfrm>
          <a:prstGeom prst="rect">
            <a:avLst/>
          </a:prstGeom>
        </p:spPr>
      </p:pic>
    </p:spTree>
    <p:extLst>
      <p:ext uri="{BB962C8B-B14F-4D97-AF65-F5344CB8AC3E}">
        <p14:creationId xmlns:p14="http://schemas.microsoft.com/office/powerpoint/2010/main" val="283502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4"/>
            <a:ext cx="4166795" cy="5880295"/>
          </a:xfrm>
        </p:spPr>
        <p:txBody>
          <a:bodyPr>
            <a:normAutofit lnSpcReduction="10000"/>
          </a:bodyPr>
          <a:lstStyle/>
          <a:p>
            <a:pPr marL="0" indent="0" algn="ctr">
              <a:lnSpc>
                <a:spcPct val="150000"/>
              </a:lnSpc>
              <a:buNone/>
            </a:pPr>
            <a:r>
              <a:rPr lang="hu-HU" sz="1800" b="1" dirty="0">
                <a:solidFill>
                  <a:srgbClr val="000000"/>
                </a:solidFill>
                <a:latin typeface="PT Sans" panose="020B0503020203020204" pitchFamily="34" charset="-18"/>
              </a:rPr>
              <a:t>Az emberiméltóság-szkepticizmus egy korai példája</a:t>
            </a:r>
          </a:p>
          <a:p>
            <a:pPr marL="0" indent="0" algn="just">
              <a:lnSpc>
                <a:spcPct val="150000"/>
              </a:lnSpc>
              <a:buNone/>
            </a:pPr>
            <a:r>
              <a:rPr lang="hu-HU" sz="1800" dirty="0">
                <a:solidFill>
                  <a:srgbClr val="000000"/>
                </a:solidFill>
                <a:latin typeface="PT Sans" panose="020B0503020203020204" pitchFamily="34" charset="-18"/>
              </a:rPr>
              <a:t>„Amióta Kant egyszer kiejtette a száján, hogy</a:t>
            </a:r>
            <a:r>
              <a:rPr lang="hu-HU" sz="1800" i="1" dirty="0">
                <a:solidFill>
                  <a:srgbClr val="000000"/>
                </a:solidFill>
                <a:latin typeface="PT Sans" panose="020B0503020203020204" pitchFamily="34" charset="-18"/>
              </a:rPr>
              <a:t> az ember méltósága</a:t>
            </a:r>
            <a:r>
              <a:rPr lang="hu-HU" sz="1800" dirty="0">
                <a:solidFill>
                  <a:srgbClr val="000000"/>
                </a:solidFill>
                <a:latin typeface="PT Sans" panose="020B0503020203020204" pitchFamily="34" charset="-18"/>
              </a:rPr>
              <a:t>, ez a kifejezés azoknak a tanácstalan és gondolattalan moralistáknak a </a:t>
            </a:r>
            <a:r>
              <a:rPr lang="hu-HU" sz="1800" dirty="0" err="1">
                <a:solidFill>
                  <a:srgbClr val="000000"/>
                </a:solidFill>
                <a:latin typeface="PT Sans" panose="020B0503020203020204" pitchFamily="34" charset="-18"/>
              </a:rPr>
              <a:t>jelszava</a:t>
            </a:r>
            <a:r>
              <a:rPr lang="hu-HU" sz="1800" dirty="0">
                <a:solidFill>
                  <a:srgbClr val="000000"/>
                </a:solidFill>
                <a:latin typeface="PT Sans" panose="020B0503020203020204" pitchFamily="34" charset="-18"/>
              </a:rPr>
              <a:t> lett, akik a valódi […] morál hiányát </a:t>
            </a:r>
            <a:r>
              <a:rPr lang="hu-HU" sz="1800" i="1" dirty="0">
                <a:solidFill>
                  <a:srgbClr val="000000"/>
                </a:solidFill>
                <a:latin typeface="PT Sans" panose="020B0503020203020204" pitchFamily="34" charset="-18"/>
              </a:rPr>
              <a:t>az ember méltósága</a:t>
            </a:r>
            <a:r>
              <a:rPr lang="hu-HU" sz="1800" dirty="0">
                <a:solidFill>
                  <a:srgbClr val="000000"/>
                </a:solidFill>
                <a:latin typeface="PT Sans" panose="020B0503020203020204" pitchFamily="34" charset="-18"/>
              </a:rPr>
              <a:t> imponáló kifejezés mögé rejtették, okosan ügyelve arra, hogy olvasójuk örömmel lássa magát ezzel a méltósággal felruházva, és így elégedett legyen.” </a:t>
            </a:r>
          </a:p>
          <a:p>
            <a:pPr marL="0" indent="0" algn="r">
              <a:lnSpc>
                <a:spcPct val="150000"/>
              </a:lnSpc>
              <a:buNone/>
            </a:pPr>
            <a:r>
              <a:rPr lang="hu-HU" sz="1800" dirty="0">
                <a:solidFill>
                  <a:srgbClr val="000000"/>
                </a:solidFill>
                <a:latin typeface="PT Sans" panose="020B0503020203020204" pitchFamily="34" charset="-18"/>
              </a:rPr>
              <a:t>(Schopenhauer: </a:t>
            </a:r>
            <a:r>
              <a:rPr lang="hu-HU" sz="1800" i="1" dirty="0" err="1">
                <a:solidFill>
                  <a:srgbClr val="000000"/>
                </a:solidFill>
                <a:latin typeface="PT Sans" panose="020B0503020203020204" pitchFamily="34" charset="-18"/>
              </a:rPr>
              <a:t>Preisschrift</a:t>
            </a:r>
            <a:r>
              <a:rPr lang="hu-HU" sz="1800" i="1" dirty="0">
                <a:solidFill>
                  <a:srgbClr val="000000"/>
                </a:solidFill>
                <a:latin typeface="PT Sans" panose="020B0503020203020204" pitchFamily="34" charset="-18"/>
              </a:rPr>
              <a:t> </a:t>
            </a:r>
            <a:r>
              <a:rPr lang="hu-HU" sz="1800" i="1" dirty="0" err="1">
                <a:solidFill>
                  <a:srgbClr val="000000"/>
                </a:solidFill>
                <a:latin typeface="PT Sans" panose="020B0503020203020204" pitchFamily="34" charset="-18"/>
              </a:rPr>
              <a:t>über</a:t>
            </a:r>
            <a:r>
              <a:rPr lang="hu-HU" sz="1800" i="1" dirty="0">
                <a:solidFill>
                  <a:srgbClr val="000000"/>
                </a:solidFill>
                <a:latin typeface="PT Sans" panose="020B0503020203020204" pitchFamily="34" charset="-18"/>
              </a:rPr>
              <a:t> </a:t>
            </a:r>
            <a:r>
              <a:rPr lang="hu-HU" sz="1800" i="1" dirty="0" err="1">
                <a:solidFill>
                  <a:srgbClr val="000000"/>
                </a:solidFill>
                <a:latin typeface="PT Sans" panose="020B0503020203020204" pitchFamily="34" charset="-18"/>
              </a:rPr>
              <a:t>die</a:t>
            </a:r>
            <a:r>
              <a:rPr lang="hu-HU" sz="1800" i="1" dirty="0">
                <a:solidFill>
                  <a:srgbClr val="000000"/>
                </a:solidFill>
                <a:latin typeface="PT Sans" panose="020B0503020203020204" pitchFamily="34" charset="-18"/>
              </a:rPr>
              <a:t> </a:t>
            </a:r>
            <a:r>
              <a:rPr lang="hu-HU" sz="1800" i="1" dirty="0" err="1">
                <a:solidFill>
                  <a:srgbClr val="000000"/>
                </a:solidFill>
                <a:latin typeface="PT Sans" panose="020B0503020203020204" pitchFamily="34" charset="-18"/>
              </a:rPr>
              <a:t>Grundlage</a:t>
            </a:r>
            <a:r>
              <a:rPr lang="hu-HU" sz="1800" i="1" dirty="0">
                <a:solidFill>
                  <a:srgbClr val="000000"/>
                </a:solidFill>
                <a:latin typeface="PT Sans" panose="020B0503020203020204" pitchFamily="34" charset="-18"/>
              </a:rPr>
              <a:t> </a:t>
            </a:r>
            <a:r>
              <a:rPr lang="hu-HU" sz="1800" i="1" dirty="0" err="1">
                <a:solidFill>
                  <a:srgbClr val="000000"/>
                </a:solidFill>
                <a:latin typeface="PT Sans" panose="020B0503020203020204" pitchFamily="34" charset="-18"/>
              </a:rPr>
              <a:t>der</a:t>
            </a:r>
            <a:r>
              <a:rPr lang="hu-HU" sz="1800" i="1" dirty="0">
                <a:solidFill>
                  <a:srgbClr val="000000"/>
                </a:solidFill>
                <a:latin typeface="PT Sans" panose="020B0503020203020204" pitchFamily="34" charset="-18"/>
              </a:rPr>
              <a:t> </a:t>
            </a:r>
            <a:r>
              <a:rPr lang="hu-HU" sz="1800" i="1" dirty="0" err="1">
                <a:solidFill>
                  <a:srgbClr val="000000"/>
                </a:solidFill>
                <a:latin typeface="PT Sans" panose="020B0503020203020204" pitchFamily="34" charset="-18"/>
              </a:rPr>
              <a:t>Moral</a:t>
            </a:r>
            <a:r>
              <a:rPr lang="hu-HU" sz="1800" dirty="0">
                <a:solidFill>
                  <a:srgbClr val="000000"/>
                </a:solidFill>
                <a:latin typeface="PT Sans" panose="020B0503020203020204" pitchFamily="34" charset="-18"/>
              </a:rPr>
              <a:t>)</a:t>
            </a:r>
            <a:endParaRPr lang="hu-HU" sz="1800" dirty="0">
              <a:latin typeface="PT Sans" panose="020B0503020203020204" pitchFamily="34" charset="-18"/>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8" name="Kép 7">
            <a:extLst>
              <a:ext uri="{FF2B5EF4-FFF2-40B4-BE49-F238E27FC236}">
                <a16:creationId xmlns:a16="http://schemas.microsoft.com/office/drawing/2014/main" id="{5A64C504-9026-825B-57AC-A35B51B09FB7}"/>
              </a:ext>
            </a:extLst>
          </p:cNvPr>
          <p:cNvPicPr>
            <a:picLocks noChangeAspect="1"/>
          </p:cNvPicPr>
          <p:nvPr/>
        </p:nvPicPr>
        <p:blipFill>
          <a:blip r:embed="rId2"/>
          <a:stretch>
            <a:fillRect/>
          </a:stretch>
        </p:blipFill>
        <p:spPr>
          <a:xfrm>
            <a:off x="4932155" y="520503"/>
            <a:ext cx="6711206" cy="5880295"/>
          </a:xfrm>
          <a:prstGeom prst="rect">
            <a:avLst/>
          </a:prstGeom>
        </p:spPr>
      </p:pic>
      <p:sp>
        <p:nvSpPr>
          <p:cNvPr id="2" name="Dia számának helye 1">
            <a:extLst>
              <a:ext uri="{FF2B5EF4-FFF2-40B4-BE49-F238E27FC236}">
                <a16:creationId xmlns:a16="http://schemas.microsoft.com/office/drawing/2014/main" id="{8E528F20-5454-5183-9282-1A8E01769CBF}"/>
              </a:ext>
            </a:extLst>
          </p:cNvPr>
          <p:cNvSpPr>
            <a:spLocks noGrp="1"/>
          </p:cNvSpPr>
          <p:nvPr>
            <p:ph type="sldNum" sz="quarter" idx="12"/>
          </p:nvPr>
        </p:nvSpPr>
        <p:spPr/>
        <p:txBody>
          <a:bodyPr/>
          <a:lstStyle/>
          <a:p>
            <a:fld id="{0739D787-FDB3-4BA9-82F1-8411BA5940C1}" type="slidenum">
              <a:rPr lang="hu-HU" smtClean="0"/>
              <a:t>5</a:t>
            </a:fld>
            <a:endParaRPr lang="hu-HU"/>
          </a:p>
        </p:txBody>
      </p:sp>
    </p:spTree>
    <p:extLst>
      <p:ext uri="{BB962C8B-B14F-4D97-AF65-F5344CB8AC3E}">
        <p14:creationId xmlns:p14="http://schemas.microsoft.com/office/powerpoint/2010/main" val="618494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45477" y="520504"/>
            <a:ext cx="11301046" cy="6099237"/>
          </a:xfrm>
        </p:spPr>
        <p:txBody>
          <a:bodyPr>
            <a:normAutofit/>
          </a:bodyPr>
          <a:lstStyle/>
          <a:p>
            <a:pPr marL="0" indent="0" algn="ctr">
              <a:lnSpc>
                <a:spcPct val="150000"/>
              </a:lnSpc>
              <a:spcBef>
                <a:spcPts val="0"/>
              </a:spcBef>
              <a:buNone/>
            </a:pPr>
            <a:r>
              <a:rPr lang="hu-HU" sz="1800" b="1" dirty="0">
                <a:solidFill>
                  <a:srgbClr val="000000"/>
                </a:solidFill>
                <a:latin typeface="PT Sans" panose="020B0503020203020204" pitchFamily="34" charset="-18"/>
              </a:rPr>
              <a:t>Az ember méltóságáról 4. A méltóság általánosságának és egyenlőségének kérdése</a:t>
            </a:r>
          </a:p>
          <a:p>
            <a:pPr marL="0" indent="0">
              <a:lnSpc>
                <a:spcPct val="120000"/>
              </a:lnSpc>
              <a:spcBef>
                <a:spcPts val="0"/>
              </a:spcBef>
              <a:buNone/>
            </a:pPr>
            <a:endParaRPr lang="hu-HU" sz="800" dirty="0">
              <a:solidFill>
                <a:srgbClr val="000000"/>
              </a:solidFill>
              <a:latin typeface="PT Sans" panose="020B0503020203020204" pitchFamily="34" charset="-18"/>
            </a:endParaRPr>
          </a:p>
          <a:p>
            <a:pPr marL="0" indent="0">
              <a:lnSpc>
                <a:spcPct val="120000"/>
              </a:lnSpc>
              <a:spcBef>
                <a:spcPts val="0"/>
              </a:spcBef>
              <a:buNone/>
            </a:pPr>
            <a:r>
              <a:rPr lang="hu-HU" sz="1800" dirty="0">
                <a:solidFill>
                  <a:srgbClr val="000000"/>
                </a:solidFill>
                <a:latin typeface="PT Sans" panose="020B0503020203020204" pitchFamily="34" charset="-18"/>
              </a:rPr>
              <a:t>„</a:t>
            </a:r>
            <a:r>
              <a:rPr lang="hu-HU" sz="1800" dirty="0">
                <a:effectLst/>
                <a:latin typeface="PT Sans" panose="020B0503020203020204" pitchFamily="34" charset="-18"/>
                <a:ea typeface="Times New Roman" panose="02020603050405020304" pitchFamily="18" charset="0"/>
              </a:rPr>
              <a:t>Ez az ember, ez mindenki, aki azt tudja mondani önmagának: </a:t>
            </a:r>
            <a:r>
              <a:rPr lang="hu-HU" sz="1800" i="1" dirty="0">
                <a:effectLst/>
                <a:latin typeface="PT Sans" panose="020B0503020203020204" pitchFamily="34" charset="-18"/>
                <a:ea typeface="Times New Roman" panose="02020603050405020304" pitchFamily="18" charset="0"/>
              </a:rPr>
              <a:t>Én</a:t>
            </a:r>
            <a:r>
              <a:rPr lang="hu-HU" sz="1800" dirty="0">
                <a:effectLst/>
                <a:latin typeface="PT Sans" panose="020B0503020203020204" pitchFamily="34" charset="-18"/>
                <a:ea typeface="Times New Roman" panose="02020603050405020304" pitchFamily="18" charset="0"/>
              </a:rPr>
              <a:t> </a:t>
            </a:r>
            <a:r>
              <a:rPr lang="hu-HU" sz="1800" i="1" dirty="0">
                <a:effectLst/>
                <a:latin typeface="PT Sans" panose="020B0503020203020204" pitchFamily="34" charset="-18"/>
                <a:ea typeface="Times New Roman" panose="02020603050405020304" pitchFamily="18" charset="0"/>
              </a:rPr>
              <a:t>ember vagyok</a:t>
            </a:r>
            <a:r>
              <a:rPr lang="hu-HU" sz="1800" dirty="0">
                <a:effectLst/>
                <a:latin typeface="PT Sans" panose="020B0503020203020204" pitchFamily="34" charset="-18"/>
                <a:ea typeface="Times New Roman" panose="02020603050405020304" pitchFamily="18" charset="0"/>
              </a:rPr>
              <a:t>.  Nem kell-e szent tiszteletet éreznie önmaga iránt, nem kell-e megrendülnie és reszketnie  tulajdon fenségessége előtt? – Ez mindenki, aki azt tudja mondani nekem: </a:t>
            </a:r>
            <a:r>
              <a:rPr lang="hu-HU" sz="1800" i="1" dirty="0">
                <a:effectLst/>
                <a:latin typeface="PT Sans" panose="020B0503020203020204" pitchFamily="34" charset="-18"/>
                <a:ea typeface="Times New Roman" panose="02020603050405020304" pitchFamily="18" charset="0"/>
              </a:rPr>
              <a:t>Én vagyok</a:t>
            </a:r>
            <a:r>
              <a:rPr lang="hu-HU" sz="1800" dirty="0">
                <a:effectLst/>
                <a:latin typeface="PT Sans" panose="020B0503020203020204" pitchFamily="34" charset="-18"/>
                <a:ea typeface="Times New Roman" panose="02020603050405020304" pitchFamily="18" charset="0"/>
              </a:rPr>
              <a:t>. – Bárhol lakjál is, te, akinek emberi ábrázata van, </a:t>
            </a:r>
          </a:p>
          <a:p>
            <a:pPr marL="0" indent="0">
              <a:lnSpc>
                <a:spcPct val="120000"/>
              </a:lnSpc>
              <a:spcBef>
                <a:spcPts val="0"/>
              </a:spcBef>
              <a:buNone/>
            </a:pPr>
            <a:r>
              <a:rPr lang="hu-HU" sz="1800" dirty="0">
                <a:effectLst/>
                <a:latin typeface="PT Sans" panose="020B0503020203020204" pitchFamily="34" charset="-18"/>
                <a:ea typeface="Times New Roman" panose="02020603050405020304" pitchFamily="18" charset="0"/>
              </a:rPr>
              <a:t>még ha szinte állati sorban élve cukornádat ültetsz is hátadon a hajcsár botjával, </a:t>
            </a:r>
          </a:p>
          <a:p>
            <a:pPr marL="0" indent="0">
              <a:lnSpc>
                <a:spcPct val="120000"/>
              </a:lnSpc>
              <a:spcBef>
                <a:spcPts val="0"/>
              </a:spcBef>
              <a:buNone/>
            </a:pPr>
            <a:r>
              <a:rPr lang="hu-HU" sz="1800" dirty="0">
                <a:effectLst/>
                <a:latin typeface="PT Sans" panose="020B0503020203020204" pitchFamily="34" charset="-18"/>
                <a:ea typeface="Times New Roman" panose="02020603050405020304" pitchFamily="18" charset="0"/>
              </a:rPr>
              <a:t>[…] vagy még ha a </a:t>
            </a:r>
            <a:r>
              <a:rPr lang="hu-HU" sz="1800" dirty="0" err="1">
                <a:effectLst/>
                <a:latin typeface="PT Sans" panose="020B0503020203020204" pitchFamily="34" charset="-18"/>
                <a:ea typeface="Times New Roman" panose="02020603050405020304" pitchFamily="18" charset="0"/>
              </a:rPr>
              <a:t>legmegvetettebb</a:t>
            </a:r>
            <a:r>
              <a:rPr lang="hu-HU" sz="1800" dirty="0">
                <a:effectLst/>
                <a:latin typeface="PT Sans" panose="020B0503020203020204" pitchFamily="34" charset="-18"/>
                <a:ea typeface="Times New Roman" panose="02020603050405020304" pitchFamily="18" charset="0"/>
              </a:rPr>
              <a:t> és legnyomorultabb gonosztevőnek tűnsz is </a:t>
            </a:r>
          </a:p>
          <a:p>
            <a:pPr marL="0" indent="0">
              <a:lnSpc>
                <a:spcPct val="120000"/>
              </a:lnSpc>
              <a:spcBef>
                <a:spcPts val="0"/>
              </a:spcBef>
              <a:buNone/>
            </a:pPr>
            <a:r>
              <a:rPr lang="hu-HU" sz="1800" dirty="0">
                <a:effectLst/>
                <a:latin typeface="PT Sans" panose="020B0503020203020204" pitchFamily="34" charset="-18"/>
                <a:ea typeface="Times New Roman" panose="02020603050405020304" pitchFamily="18" charset="0"/>
              </a:rPr>
              <a:t>számomra, mégiscsak az vagy, ami én, mert tudod mondani: Én vagyok. Mégiscsak </a:t>
            </a:r>
          </a:p>
          <a:p>
            <a:pPr marL="0" indent="0">
              <a:lnSpc>
                <a:spcPct val="120000"/>
              </a:lnSpc>
              <a:spcBef>
                <a:spcPts val="0"/>
              </a:spcBef>
              <a:buNone/>
            </a:pPr>
            <a:r>
              <a:rPr lang="hu-HU" sz="1800" dirty="0">
                <a:effectLst/>
                <a:latin typeface="PT Sans" panose="020B0503020203020204" pitchFamily="34" charset="-18"/>
                <a:ea typeface="Times New Roman" panose="02020603050405020304" pitchFamily="18" charset="0"/>
              </a:rPr>
              <a:t>társam és testvérem vagy: Ó, biztos, hogy álltam egykor az emberségnek azon a </a:t>
            </a:r>
          </a:p>
          <a:p>
            <a:pPr marL="0" indent="0">
              <a:lnSpc>
                <a:spcPct val="120000"/>
              </a:lnSpc>
              <a:spcBef>
                <a:spcPts val="0"/>
              </a:spcBef>
              <a:buNone/>
            </a:pPr>
            <a:r>
              <a:rPr lang="hu-HU" sz="1800" dirty="0">
                <a:effectLst/>
                <a:latin typeface="PT Sans" panose="020B0503020203020204" pitchFamily="34" charset="-18"/>
                <a:ea typeface="Times New Roman" panose="02020603050405020304" pitchFamily="18" charset="0"/>
              </a:rPr>
              <a:t>fokán, amelyen most te állsz, hiszen ez </a:t>
            </a:r>
            <a:r>
              <a:rPr lang="hu-HU" sz="1800" i="1" dirty="0">
                <a:effectLst/>
                <a:latin typeface="PT Sans" panose="020B0503020203020204" pitchFamily="34" charset="-18"/>
                <a:ea typeface="Times New Roman" panose="02020603050405020304" pitchFamily="18" charset="0"/>
              </a:rPr>
              <a:t>nem más, mint</a:t>
            </a:r>
            <a:r>
              <a:rPr lang="hu-HU" sz="1800" dirty="0">
                <a:effectLst/>
                <a:latin typeface="PT Sans" panose="020B0503020203020204" pitchFamily="34" charset="-18"/>
                <a:ea typeface="Times New Roman" panose="02020603050405020304" pitchFamily="18" charset="0"/>
              </a:rPr>
              <a:t> az emberség egyik foka</a:t>
            </a:r>
            <a:r>
              <a:rPr lang="hu-HU" sz="1800" dirty="0">
                <a:solidFill>
                  <a:srgbClr val="000000"/>
                </a:solidFill>
                <a:latin typeface="PT Sans" panose="020B0503020203020204" pitchFamily="34" charset="-18"/>
              </a:rPr>
              <a:t>.  […] </a:t>
            </a:r>
          </a:p>
          <a:p>
            <a:pPr marL="0" indent="0">
              <a:lnSpc>
                <a:spcPct val="120000"/>
              </a:lnSpc>
              <a:spcBef>
                <a:spcPts val="0"/>
              </a:spcBef>
              <a:buNone/>
            </a:pPr>
            <a:r>
              <a:rPr lang="hu-HU" sz="1800" dirty="0">
                <a:solidFill>
                  <a:srgbClr val="000000"/>
                </a:solidFill>
                <a:latin typeface="PT Sans" panose="020B0503020203020204" pitchFamily="34" charset="-18"/>
              </a:rPr>
              <a:t>Biztos, hogy te is állsz egykor majd azon a fokon, ahol </a:t>
            </a:r>
            <a:r>
              <a:rPr lang="hu-HU" sz="1800" i="1" dirty="0">
                <a:solidFill>
                  <a:srgbClr val="000000"/>
                </a:solidFill>
                <a:latin typeface="PT Sans" panose="020B0503020203020204" pitchFamily="34" charset="-18"/>
              </a:rPr>
              <a:t>én</a:t>
            </a:r>
            <a:r>
              <a:rPr lang="hu-HU" sz="1800" dirty="0">
                <a:solidFill>
                  <a:srgbClr val="000000"/>
                </a:solidFill>
                <a:latin typeface="PT Sans" panose="020B0503020203020204" pitchFamily="34" charset="-18"/>
              </a:rPr>
              <a:t> </a:t>
            </a:r>
            <a:r>
              <a:rPr lang="hu-HU" sz="1800" i="1" dirty="0">
                <a:solidFill>
                  <a:srgbClr val="000000"/>
                </a:solidFill>
                <a:latin typeface="PT Sans" panose="020B0503020203020204" pitchFamily="34" charset="-18"/>
              </a:rPr>
              <a:t>most</a:t>
            </a:r>
            <a:r>
              <a:rPr lang="hu-HU" sz="1800" dirty="0">
                <a:solidFill>
                  <a:srgbClr val="000000"/>
                </a:solidFill>
                <a:latin typeface="PT Sans" panose="020B0503020203020204" pitchFamily="34" charset="-18"/>
              </a:rPr>
              <a:t> állok. És biztos, </a:t>
            </a:r>
          </a:p>
          <a:p>
            <a:pPr marL="0" indent="0">
              <a:lnSpc>
                <a:spcPct val="120000"/>
              </a:lnSpc>
              <a:spcBef>
                <a:spcPts val="0"/>
              </a:spcBef>
              <a:buNone/>
            </a:pPr>
            <a:r>
              <a:rPr lang="hu-HU" sz="1800" dirty="0">
                <a:solidFill>
                  <a:srgbClr val="000000"/>
                </a:solidFill>
                <a:latin typeface="PT Sans" panose="020B0503020203020204" pitchFamily="34" charset="-18"/>
              </a:rPr>
              <a:t>hogy egykor olyan fokon állsz majd, amelyen hatni tudok rád, te pedig hatni tudsz </a:t>
            </a:r>
          </a:p>
          <a:p>
            <a:pPr marL="0" indent="0">
              <a:lnSpc>
                <a:spcPct val="120000"/>
              </a:lnSpc>
              <a:spcBef>
                <a:spcPts val="0"/>
              </a:spcBef>
              <a:buNone/>
            </a:pPr>
            <a:r>
              <a:rPr lang="hu-HU" sz="1800" dirty="0">
                <a:solidFill>
                  <a:srgbClr val="000000"/>
                </a:solidFill>
                <a:latin typeface="PT Sans" panose="020B0503020203020204" pitchFamily="34" charset="-18"/>
              </a:rPr>
              <a:t>énrám.  […] Számomra, aki számára én </a:t>
            </a:r>
            <a:r>
              <a:rPr lang="hu-HU" sz="1800" dirty="0" err="1">
                <a:solidFill>
                  <a:srgbClr val="000000"/>
                </a:solidFill>
                <a:latin typeface="PT Sans" panose="020B0503020203020204" pitchFamily="34" charset="-18"/>
              </a:rPr>
              <a:t>én</a:t>
            </a:r>
            <a:r>
              <a:rPr lang="hu-HU" sz="1800" dirty="0">
                <a:solidFill>
                  <a:srgbClr val="000000"/>
                </a:solidFill>
                <a:latin typeface="PT Sans" panose="020B0503020203020204" pitchFamily="34" charset="-18"/>
              </a:rPr>
              <a:t> vagyok, munkatárs mindenki, aki én. Nem </a:t>
            </a:r>
          </a:p>
          <a:p>
            <a:pPr marL="0" indent="0">
              <a:lnSpc>
                <a:spcPct val="120000"/>
              </a:lnSpc>
              <a:spcBef>
                <a:spcPts val="0"/>
              </a:spcBef>
              <a:buNone/>
            </a:pPr>
            <a:r>
              <a:rPr lang="hu-HU" sz="1800" dirty="0">
                <a:solidFill>
                  <a:srgbClr val="000000"/>
                </a:solidFill>
                <a:latin typeface="PT Sans" panose="020B0503020203020204" pitchFamily="34" charset="-18"/>
              </a:rPr>
              <a:t>kell-e reszketnem az emberi alak fenségessége előtt, és az istenség előtt, amely </a:t>
            </a:r>
          </a:p>
          <a:p>
            <a:pPr marL="0" indent="0">
              <a:lnSpc>
                <a:spcPct val="120000"/>
              </a:lnSpc>
              <a:spcBef>
                <a:spcPts val="0"/>
              </a:spcBef>
              <a:buNone/>
            </a:pPr>
            <a:r>
              <a:rPr lang="hu-HU" sz="1800" dirty="0">
                <a:solidFill>
                  <a:srgbClr val="000000"/>
                </a:solidFill>
                <a:latin typeface="PT Sans" panose="020B0503020203020204" pitchFamily="34" charset="-18"/>
              </a:rPr>
              <a:t>talán titkos sötétben, de mégis biztosan ott lakozik az emberalak templomában? </a:t>
            </a:r>
          </a:p>
          <a:p>
            <a:pPr marL="0" indent="0">
              <a:lnSpc>
                <a:spcPct val="120000"/>
              </a:lnSpc>
              <a:spcBef>
                <a:spcPts val="0"/>
              </a:spcBef>
              <a:buNone/>
            </a:pPr>
            <a:endParaRPr lang="hu-HU" sz="800" dirty="0">
              <a:solidFill>
                <a:srgbClr val="000000"/>
              </a:solidFill>
              <a:effectLst/>
              <a:latin typeface="PT Sans" panose="020B0503020203020204" pitchFamily="34" charset="-18"/>
              <a:ea typeface="Aptos" panose="020B0004020202020204" pitchFamily="34" charset="0"/>
            </a:endParaRPr>
          </a:p>
          <a:p>
            <a:pPr marL="0" indent="0">
              <a:lnSpc>
                <a:spcPct val="120000"/>
              </a:lnSpc>
              <a:spcBef>
                <a:spcPts val="0"/>
              </a:spcBef>
              <a:buNone/>
            </a:pPr>
            <a:r>
              <a:rPr lang="hu-HU" sz="1800" dirty="0">
                <a:solidFill>
                  <a:srgbClr val="000000"/>
                </a:solidFill>
                <a:latin typeface="PT Sans" panose="020B0503020203020204" pitchFamily="34" charset="-18"/>
              </a:rPr>
              <a:t>[…] </a:t>
            </a:r>
            <a:r>
              <a:rPr lang="pt-BR" sz="1800" dirty="0">
                <a:effectLst/>
                <a:latin typeface="PT Sans" panose="020B0503020203020204" pitchFamily="34" charset="-18"/>
                <a:ea typeface="Aptos" panose="020B0004020202020204" pitchFamily="34" charset="0"/>
              </a:rPr>
              <a:t>Nem vezetem vissza önöket az individuumhoz.</a:t>
            </a:r>
            <a:r>
              <a:rPr lang="hu-HU" sz="1800" dirty="0">
                <a:effectLst/>
                <a:latin typeface="PT Sans" panose="020B0503020203020204" pitchFamily="34" charset="-18"/>
                <a:ea typeface="Aptos" panose="020B0004020202020204" pitchFamily="34" charset="0"/>
              </a:rPr>
              <a:t> </a:t>
            </a:r>
            <a:r>
              <a:rPr lang="hu-HU" sz="1800" i="1" dirty="0">
                <a:effectLst/>
                <a:latin typeface="PT Sans" panose="020B0503020203020204" pitchFamily="34" charset="-18"/>
                <a:ea typeface="Aptos" panose="020B0004020202020204" pitchFamily="34" charset="0"/>
              </a:rPr>
              <a:t>Minden individuum bele van </a:t>
            </a:r>
          </a:p>
          <a:p>
            <a:pPr marL="0" indent="0">
              <a:lnSpc>
                <a:spcPct val="120000"/>
              </a:lnSpc>
              <a:spcBef>
                <a:spcPts val="0"/>
              </a:spcBef>
              <a:buNone/>
            </a:pPr>
            <a:r>
              <a:rPr lang="hu-HU" sz="1800" i="1" dirty="0">
                <a:effectLst/>
                <a:latin typeface="PT Sans" panose="020B0503020203020204" pitchFamily="34" charset="-18"/>
                <a:ea typeface="Aptos" panose="020B0004020202020204" pitchFamily="34" charset="0"/>
              </a:rPr>
              <a:t>foglalva a tiszta szellem egyetlen nagy egységébe. </a:t>
            </a:r>
            <a:r>
              <a:rPr lang="hu-HU" sz="1800" dirty="0">
                <a:effectLst/>
                <a:latin typeface="PT Sans" panose="020B0503020203020204" pitchFamily="34" charset="-18"/>
                <a:ea typeface="Aptos" panose="020B0004020202020204" pitchFamily="34" charset="0"/>
              </a:rPr>
              <a:t>[…] A tiszta szellem egysége </a:t>
            </a:r>
          </a:p>
          <a:p>
            <a:pPr marL="0" indent="0">
              <a:lnSpc>
                <a:spcPct val="120000"/>
              </a:lnSpc>
              <a:spcBef>
                <a:spcPts val="0"/>
              </a:spcBef>
              <a:buNone/>
            </a:pPr>
            <a:r>
              <a:rPr lang="hu-HU" sz="1800" dirty="0">
                <a:effectLst/>
                <a:latin typeface="PT Sans" panose="020B0503020203020204" pitchFamily="34" charset="-18"/>
                <a:ea typeface="Aptos" panose="020B0004020202020204" pitchFamily="34" charset="0"/>
              </a:rPr>
              <a:t>számomra </a:t>
            </a:r>
            <a:r>
              <a:rPr lang="hu-HU" sz="1800" i="1" dirty="0">
                <a:effectLst/>
                <a:latin typeface="PT Sans" panose="020B0503020203020204" pitchFamily="34" charset="-18"/>
                <a:ea typeface="Aptos" panose="020B0004020202020204" pitchFamily="34" charset="0"/>
              </a:rPr>
              <a:t>elérhetetlen ideál</a:t>
            </a:r>
            <a:r>
              <a:rPr lang="hu-HU" sz="1800" dirty="0">
                <a:effectLst/>
                <a:latin typeface="PT Sans" panose="020B0503020203020204" pitchFamily="34" charset="-18"/>
                <a:ea typeface="Aptos" panose="020B0004020202020204" pitchFamily="34" charset="0"/>
              </a:rPr>
              <a:t>, végső cél, amely azonban sohasem válhat valósággá.”</a:t>
            </a: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FCEB41F5-94A5-63BF-65A4-BE08E4762541}"/>
              </a:ext>
            </a:extLst>
          </p:cNvPr>
          <p:cNvSpPr>
            <a:spLocks noGrp="1"/>
          </p:cNvSpPr>
          <p:nvPr>
            <p:ph type="sldNum" sz="quarter" idx="12"/>
          </p:nvPr>
        </p:nvSpPr>
        <p:spPr/>
        <p:txBody>
          <a:bodyPr/>
          <a:lstStyle/>
          <a:p>
            <a:fld id="{0739D787-FDB3-4BA9-82F1-8411BA5940C1}" type="slidenum">
              <a:rPr lang="hu-HU" smtClean="0"/>
              <a:t>50</a:t>
            </a:fld>
            <a:endParaRPr lang="hu-HU"/>
          </a:p>
        </p:txBody>
      </p:sp>
      <p:pic>
        <p:nvPicPr>
          <p:cNvPr id="7" name="Kép 6" descr="A képen portré, Emberi arc, személy, ember látható&#10;&#10;Automatikusan generált leírás">
            <a:extLst>
              <a:ext uri="{FF2B5EF4-FFF2-40B4-BE49-F238E27FC236}">
                <a16:creationId xmlns:a16="http://schemas.microsoft.com/office/drawing/2014/main" id="{1195B35E-F9DC-9208-0894-9529A26AB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972" y="1874377"/>
            <a:ext cx="3002552" cy="4268845"/>
          </a:xfrm>
          <a:prstGeom prst="rect">
            <a:avLst/>
          </a:prstGeom>
        </p:spPr>
      </p:pic>
    </p:spTree>
    <p:extLst>
      <p:ext uri="{BB962C8B-B14F-4D97-AF65-F5344CB8AC3E}">
        <p14:creationId xmlns:p14="http://schemas.microsoft.com/office/powerpoint/2010/main" val="2610963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3"/>
            <a:ext cx="11094720" cy="6034843"/>
          </a:xfrm>
        </p:spPr>
        <p:txBody>
          <a:bodyPr>
            <a:normAutofit lnSpcReduction="10000"/>
          </a:bodyPr>
          <a:lstStyle/>
          <a:p>
            <a:pPr marL="0" indent="0" algn="ctr">
              <a:lnSpc>
                <a:spcPct val="150000"/>
              </a:lnSpc>
              <a:spcBef>
                <a:spcPts val="0"/>
              </a:spcBef>
              <a:buNone/>
            </a:pPr>
            <a:r>
              <a:rPr lang="hu-HU" sz="1800" b="1" dirty="0">
                <a:solidFill>
                  <a:srgbClr val="000000"/>
                </a:solidFill>
                <a:effectLst/>
                <a:latin typeface="PT Sans" panose="020B0503020203020204" pitchFamily="34" charset="-18"/>
                <a:ea typeface="Aptos" panose="020B0004020202020204" pitchFamily="34" charset="0"/>
              </a:rPr>
              <a:t>Összegzés</a:t>
            </a:r>
          </a:p>
          <a:p>
            <a:pPr marL="0" indent="0" algn="ctr">
              <a:lnSpc>
                <a:spcPct val="150000"/>
              </a:lnSpc>
              <a:spcBef>
                <a:spcPts val="0"/>
              </a:spcBef>
              <a:buNone/>
            </a:pPr>
            <a:endParaRPr lang="hu-HU" sz="1000" b="1" dirty="0">
              <a:solidFill>
                <a:srgbClr val="000000"/>
              </a:solidFill>
              <a:effectLst/>
              <a:latin typeface="PT Sans" panose="020B0503020203020204" pitchFamily="34" charset="-18"/>
              <a:ea typeface="Aptos" panose="020B0004020202020204" pitchFamily="34" charset="0"/>
            </a:endParaRPr>
          </a:p>
          <a:p>
            <a:pPr marL="268288" indent="-2682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Fichte monizmusa és idealizmusa jegyében az embert az </a:t>
            </a:r>
            <a:r>
              <a:rPr lang="hu-HU" sz="1800" dirty="0" err="1">
                <a:solidFill>
                  <a:srgbClr val="000000"/>
                </a:solidFill>
                <a:latin typeface="PT Sans" panose="020B0503020203020204" pitchFamily="34" charset="-18"/>
                <a:ea typeface="Aptos" panose="020B0004020202020204" pitchFamily="34" charset="0"/>
              </a:rPr>
              <a:t>észből</a:t>
            </a:r>
            <a:r>
              <a:rPr lang="hu-HU" sz="1800" dirty="0">
                <a:solidFill>
                  <a:srgbClr val="000000"/>
                </a:solidFill>
                <a:latin typeface="PT Sans" panose="020B0503020203020204" pitchFamily="34" charset="-18"/>
                <a:ea typeface="Aptos" panose="020B0004020202020204" pitchFamily="34" charset="0"/>
              </a:rPr>
              <a:t>/énből érti meg, már-már </a:t>
            </a:r>
          </a:p>
          <a:p>
            <a:pPr marL="268288" indent="-2682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azzal azonosítja.  </a:t>
            </a:r>
            <a:r>
              <a:rPr lang="hu-HU" sz="1800" i="1" dirty="0">
                <a:solidFill>
                  <a:srgbClr val="000000"/>
                </a:solidFill>
                <a:latin typeface="PT Sans" panose="020B0503020203020204" pitchFamily="34" charset="-18"/>
                <a:ea typeface="Aptos" panose="020B0004020202020204" pitchFamily="34" charset="0"/>
              </a:rPr>
              <a:t>Az ember méltóságáról</a:t>
            </a:r>
            <a:r>
              <a:rPr lang="hu-HU" sz="1800" dirty="0">
                <a:solidFill>
                  <a:srgbClr val="000000"/>
                </a:solidFill>
                <a:latin typeface="PT Sans" panose="020B0503020203020204" pitchFamily="34" charset="-18"/>
                <a:ea typeface="Aptos" panose="020B0004020202020204" pitchFamily="34" charset="0"/>
              </a:rPr>
              <a:t> felváltva használja az „én” és az „ember” kifejezést. </a:t>
            </a:r>
          </a:p>
          <a:p>
            <a:pPr marL="268288" indent="-2682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 én lényegét az abszolút én fogalmával ragadhatjuk meg. Az abszolút én egy tettcselevés, és </a:t>
            </a:r>
          </a:p>
          <a:p>
            <a:pPr marL="268288" indent="-2682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mint ilyen „az, </a:t>
            </a:r>
            <a:r>
              <a:rPr lang="hu-HU" sz="1800" i="1" dirty="0">
                <a:solidFill>
                  <a:srgbClr val="000000"/>
                </a:solidFill>
                <a:latin typeface="PT Sans" panose="020B0503020203020204" pitchFamily="34" charset="-18"/>
                <a:ea typeface="Aptos" panose="020B0004020202020204" pitchFamily="34" charset="0"/>
              </a:rPr>
              <a:t>aminek</a:t>
            </a:r>
            <a:r>
              <a:rPr lang="hu-HU" sz="1800" dirty="0">
                <a:solidFill>
                  <a:srgbClr val="000000"/>
                </a:solidFill>
                <a:latin typeface="PT Sans" panose="020B0503020203020204" pitchFamily="34" charset="-18"/>
                <a:ea typeface="Aptos" panose="020B0004020202020204" pitchFamily="34" charset="0"/>
              </a:rPr>
              <a:t> tételezi magát, és </a:t>
            </a:r>
            <a:r>
              <a:rPr lang="hu-HU" sz="1800" i="1" dirty="0">
                <a:solidFill>
                  <a:srgbClr val="000000"/>
                </a:solidFill>
                <a:latin typeface="PT Sans" panose="020B0503020203020204" pitchFamily="34" charset="-18"/>
                <a:ea typeface="Aptos" panose="020B0004020202020204" pitchFamily="34" charset="0"/>
              </a:rPr>
              <a:t>annak</a:t>
            </a:r>
            <a:r>
              <a:rPr lang="hu-HU" sz="1800" dirty="0">
                <a:solidFill>
                  <a:srgbClr val="000000"/>
                </a:solidFill>
                <a:latin typeface="PT Sans" panose="020B0503020203020204" pitchFamily="34" charset="-18"/>
                <a:ea typeface="Aptos" panose="020B0004020202020204" pitchFamily="34" charset="0"/>
              </a:rPr>
              <a:t> tételezi magát, ami.” Teljesen azonos önmagával. </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 abszolút én a véges emberi én számára transzcendentális princípium, illetve eszmény, </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ideál, amelyet meg kell közelítenie. Ezért íjra elő erkölcsi törvény, hogy neki is azonosnak kell lennie önmagával, vagyis ki kell vonnia magát az idegen hatás, a nem-én hatása alól. Ezt nem úgy teszi, hogy megsemmisíti, hanem úgy, hogy átalakítja, hogy rajta keresztül is (mintegy kerülő úton) önmagára hasson, önmagát alakítsa.  </a:t>
            </a:r>
          </a:p>
          <a:p>
            <a:pPr marL="0" indent="0" algn="just">
              <a:lnSpc>
                <a:spcPct val="150000"/>
              </a:lnSpc>
              <a:spcBef>
                <a:spcPts val="0"/>
              </a:spcBef>
              <a:buNone/>
            </a:pPr>
            <a:endParaRPr lang="hu-HU" sz="1000" dirty="0">
              <a:solidFill>
                <a:srgbClr val="000000"/>
              </a:solidFill>
              <a:latin typeface="PT Sans" panose="020B0503020203020204" pitchFamily="34" charset="-18"/>
              <a:ea typeface="Aptos" panose="020B0004020202020204" pitchFamily="34" charset="0"/>
            </a:endParaRP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 ember méltósága abban áll, hogy ő egy én, amely törvényt szab önmagának és eközben a nem-énnek is.  Ez egy folyamat, amely soha nem ér véget, és amelyen mindenki úton van az énné, az önazonossá válás felé. De mennél inkább én lesz, annál inkább azonos lesz az abszolút énnel, és annál inkább elveszíti individuális, esetleges, a nem-énhez kapcsolt (relatív) jegyeit. Az emberek közötti (</a:t>
            </a:r>
            <a:r>
              <a:rPr lang="hu-HU" sz="1800" dirty="0" err="1">
                <a:solidFill>
                  <a:srgbClr val="000000"/>
                </a:solidFill>
                <a:latin typeface="PT Sans" panose="020B0503020203020204" pitchFamily="34" charset="-18"/>
                <a:ea typeface="Aptos" panose="020B0004020202020204" pitchFamily="34" charset="0"/>
              </a:rPr>
              <a:t>méltóságbeli</a:t>
            </a:r>
            <a:r>
              <a:rPr lang="hu-HU" sz="1800" dirty="0">
                <a:solidFill>
                  <a:srgbClr val="000000"/>
                </a:solidFill>
                <a:latin typeface="PT Sans" panose="020B0503020203020204" pitchFamily="34" charset="-18"/>
                <a:ea typeface="Aptos" panose="020B0004020202020204" pitchFamily="34" charset="0"/>
              </a:rPr>
              <a:t>) különbségek átmenetiek és lényegtelenek.</a:t>
            </a: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22BEA9CE-BDA6-FA3D-2477-A0C3842D9DE5}"/>
              </a:ext>
            </a:extLst>
          </p:cNvPr>
          <p:cNvSpPr>
            <a:spLocks noGrp="1"/>
          </p:cNvSpPr>
          <p:nvPr>
            <p:ph type="sldNum" sz="quarter" idx="12"/>
          </p:nvPr>
        </p:nvSpPr>
        <p:spPr/>
        <p:txBody>
          <a:bodyPr/>
          <a:lstStyle/>
          <a:p>
            <a:fld id="{0739D787-FDB3-4BA9-82F1-8411BA5940C1}" type="slidenum">
              <a:rPr lang="hu-HU" smtClean="0"/>
              <a:t>51</a:t>
            </a:fld>
            <a:endParaRPr lang="hu-HU"/>
          </a:p>
        </p:txBody>
      </p:sp>
      <p:pic>
        <p:nvPicPr>
          <p:cNvPr id="7" name="Kép 6">
            <a:extLst>
              <a:ext uri="{FF2B5EF4-FFF2-40B4-BE49-F238E27FC236}">
                <a16:creationId xmlns:a16="http://schemas.microsoft.com/office/drawing/2014/main" id="{7A13271C-986E-375F-3DD7-132999F15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8490" y="520502"/>
            <a:ext cx="1704870" cy="2423880"/>
          </a:xfrm>
          <a:prstGeom prst="rect">
            <a:avLst/>
          </a:prstGeom>
        </p:spPr>
      </p:pic>
    </p:spTree>
    <p:extLst>
      <p:ext uri="{BB962C8B-B14F-4D97-AF65-F5344CB8AC3E}">
        <p14:creationId xmlns:p14="http://schemas.microsoft.com/office/powerpoint/2010/main" val="3796443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3"/>
            <a:ext cx="11094720" cy="5816993"/>
          </a:xfrm>
        </p:spPr>
        <p:txBody>
          <a:bodyPr>
            <a:normAutofit/>
          </a:bodyPr>
          <a:lstStyle/>
          <a:p>
            <a:pPr marL="0" indent="0" algn="ctr">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Min alapul, és miben áll az emberi méltóság? </a:t>
            </a:r>
          </a:p>
          <a:p>
            <a:pPr marL="0" indent="0" algn="ctr">
              <a:lnSpc>
                <a:spcPct val="150000"/>
              </a:lnSpc>
              <a:spcBef>
                <a:spcPts val="0"/>
              </a:spcBef>
              <a:buNone/>
            </a:pPr>
            <a:r>
              <a:rPr lang="hu-HU" sz="1800" b="1" dirty="0">
                <a:solidFill>
                  <a:srgbClr val="000000"/>
                </a:solidFill>
                <a:effectLst/>
                <a:latin typeface="PT Sans" panose="020B0503020203020204" pitchFamily="34" charset="-18"/>
                <a:ea typeface="Aptos" panose="020B0004020202020204" pitchFamily="34" charset="0"/>
              </a:rPr>
              <a:t>A filozófiatörténeti </a:t>
            </a:r>
            <a:r>
              <a:rPr lang="hu-HU" sz="1800" b="1" dirty="0">
                <a:solidFill>
                  <a:srgbClr val="000000"/>
                </a:solidFill>
                <a:latin typeface="PT Sans" panose="020B0503020203020204" pitchFamily="34" charset="-18"/>
                <a:ea typeface="Aptos" panose="020B0004020202020204" pitchFamily="34" charset="0"/>
              </a:rPr>
              <a:t>áttekintés ö</a:t>
            </a:r>
            <a:r>
              <a:rPr lang="hu-HU" sz="1800" b="1" dirty="0">
                <a:solidFill>
                  <a:srgbClr val="000000"/>
                </a:solidFill>
                <a:effectLst/>
                <a:latin typeface="PT Sans" panose="020B0503020203020204" pitchFamily="34" charset="-18"/>
                <a:ea typeface="Aptos" panose="020B0004020202020204" pitchFamily="34" charset="0"/>
              </a:rPr>
              <a:t>sszegzése </a:t>
            </a:r>
          </a:p>
          <a:p>
            <a:pPr marL="268288" indent="-268288" algn="just">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Az emberi méltóságot </a:t>
            </a:r>
            <a:r>
              <a:rPr lang="hu-HU" sz="1800" dirty="0">
                <a:solidFill>
                  <a:srgbClr val="000000"/>
                </a:solidFill>
                <a:latin typeface="PT Sans" panose="020B0503020203020204" pitchFamily="34" charset="-18"/>
                <a:ea typeface="Aptos" panose="020B0004020202020204" pitchFamily="34" charset="0"/>
              </a:rPr>
              <a:t>tanúsító alkotmányok és nemzetközi </a:t>
            </a:r>
            <a:r>
              <a:rPr lang="hu-HU" sz="1800" dirty="0">
                <a:solidFill>
                  <a:srgbClr val="000000"/>
                </a:solidFill>
                <a:effectLst/>
                <a:latin typeface="PT Sans" panose="020B0503020203020204" pitchFamily="34" charset="-18"/>
                <a:ea typeface="Aptos" panose="020B0004020202020204" pitchFamily="34" charset="0"/>
              </a:rPr>
              <a:t>nyilatkozatok nem vezetik le, hanem </a:t>
            </a:r>
            <a:r>
              <a:rPr lang="hu-HU" sz="1800" b="1" dirty="0">
                <a:solidFill>
                  <a:srgbClr val="000000"/>
                </a:solidFill>
                <a:effectLst/>
                <a:latin typeface="PT Sans" panose="020B0503020203020204" pitchFamily="34" charset="-18"/>
                <a:ea typeface="Aptos" panose="020B0004020202020204" pitchFamily="34" charset="0"/>
              </a:rPr>
              <a:t>kiindulópontként</a:t>
            </a:r>
            <a:r>
              <a:rPr lang="hu-HU" sz="1800" dirty="0">
                <a:solidFill>
                  <a:srgbClr val="000000"/>
                </a:solidFill>
                <a:effectLst/>
                <a:latin typeface="PT Sans" panose="020B0503020203020204" pitchFamily="34" charset="-18"/>
                <a:ea typeface="Aptos" panose="020B0004020202020204" pitchFamily="34" charset="0"/>
              </a:rPr>
              <a:t> kezelik az emberi méltóságot, belőle viszont jogokat és kötelességeket vezetnek le. </a:t>
            </a:r>
          </a:p>
          <a:p>
            <a:pPr marL="268288" indent="-268288" algn="just">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E nyilatkozatok hátterében kimondva-kimondatlanul filozófiai megfontolások állnak, amelyek mindenekelőtt </a:t>
            </a:r>
            <a:r>
              <a:rPr lang="hu-HU" sz="1800" b="1" dirty="0">
                <a:solidFill>
                  <a:srgbClr val="000000"/>
                </a:solidFill>
                <a:effectLst/>
                <a:latin typeface="PT Sans" panose="020B0503020203020204" pitchFamily="34" charset="-18"/>
                <a:ea typeface="Aptos" panose="020B0004020202020204" pitchFamily="34" charset="0"/>
              </a:rPr>
              <a:t>Kant filozófiáját </a:t>
            </a:r>
            <a:r>
              <a:rPr lang="hu-HU" sz="1800" dirty="0">
                <a:solidFill>
                  <a:srgbClr val="000000"/>
                </a:solidFill>
                <a:effectLst/>
                <a:latin typeface="PT Sans" panose="020B0503020203020204" pitchFamily="34" charset="-18"/>
                <a:ea typeface="Aptos" panose="020B0004020202020204" pitchFamily="34" charset="0"/>
              </a:rPr>
              <a:t>vagy legalábbis annak néhány tételét visszhangozzák. </a:t>
            </a:r>
          </a:p>
          <a:p>
            <a:pPr marL="268288" indent="-2682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 filozófiai fejlődés eredményeképpen a mindenkit egyenlő mértékben megillető, sérthetetlen méltóság alapjaként </a:t>
            </a:r>
            <a:r>
              <a:rPr lang="hu-HU" sz="1800" b="1" dirty="0">
                <a:solidFill>
                  <a:srgbClr val="000000"/>
                </a:solidFill>
                <a:latin typeface="PT Sans" panose="020B0503020203020204" pitchFamily="34" charset="-18"/>
                <a:ea typeface="Aptos" panose="020B0004020202020204" pitchFamily="34" charset="0"/>
              </a:rPr>
              <a:t>a szabadságot mint képességet</a:t>
            </a:r>
            <a:r>
              <a:rPr lang="hu-HU" sz="1800" dirty="0">
                <a:solidFill>
                  <a:srgbClr val="000000"/>
                </a:solidFill>
                <a:latin typeface="PT Sans" panose="020B0503020203020204" pitchFamily="34" charset="-18"/>
                <a:ea typeface="Aptos" panose="020B0004020202020204" pitchFamily="34" charset="0"/>
              </a:rPr>
              <a:t> nevezhetjük meg. A szabad ember csodálatot, tiszteletet érdemel, </a:t>
            </a:r>
            <a:r>
              <a:rPr lang="hu-HU" sz="1800" b="1" dirty="0">
                <a:solidFill>
                  <a:srgbClr val="000000"/>
                </a:solidFill>
                <a:latin typeface="PT Sans" panose="020B0503020203020204" pitchFamily="34" charset="-18"/>
                <a:ea typeface="Aptos" panose="020B0004020202020204" pitchFamily="34" charset="0"/>
              </a:rPr>
              <a:t>méltósága van, mert önmagában vett érték.</a:t>
            </a:r>
            <a:r>
              <a:rPr lang="hu-HU" sz="1800" dirty="0">
                <a:solidFill>
                  <a:srgbClr val="000000"/>
                </a:solidFill>
                <a:latin typeface="PT Sans" panose="020B0503020203020204" pitchFamily="34" charset="-18"/>
                <a:ea typeface="Aptos" panose="020B0004020202020204" pitchFamily="34" charset="0"/>
              </a:rPr>
              <a:t> Ő nem más célok eszköze (dolog), hanem minden az ő eszköze. </a:t>
            </a:r>
          </a:p>
          <a:p>
            <a:pPr marL="268288" indent="-2682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Jóllehet a szabadság az ember </a:t>
            </a:r>
            <a:r>
              <a:rPr lang="hu-HU" sz="1800" dirty="0" err="1">
                <a:solidFill>
                  <a:srgbClr val="000000"/>
                </a:solidFill>
                <a:latin typeface="PT Sans" panose="020B0503020203020204" pitchFamily="34" charset="-18"/>
                <a:ea typeface="Aptos" panose="020B0004020202020204" pitchFamily="34" charset="0"/>
              </a:rPr>
              <a:t>istenképűségének</a:t>
            </a:r>
            <a:r>
              <a:rPr lang="hu-HU" sz="1800" dirty="0">
                <a:solidFill>
                  <a:srgbClr val="000000"/>
                </a:solidFill>
                <a:latin typeface="PT Sans" panose="020B0503020203020204" pitchFamily="34" charset="-18"/>
                <a:ea typeface="Aptos" panose="020B0004020202020204" pitchFamily="34" charset="0"/>
              </a:rPr>
              <a:t> tana és a középkor végén megváltozott istenfelfogás miatt vált az ember kitüntetett és kitüntető tulajdonságává, a </a:t>
            </a:r>
            <a:r>
              <a:rPr lang="hu-HU" sz="1800" b="1" dirty="0">
                <a:solidFill>
                  <a:srgbClr val="000000"/>
                </a:solidFill>
                <a:latin typeface="PT Sans" panose="020B0503020203020204" pitchFamily="34" charset="-18"/>
                <a:ea typeface="Aptos" panose="020B0004020202020204" pitchFamily="34" charset="0"/>
              </a:rPr>
              <a:t>szekularizálódott filozófiában </a:t>
            </a:r>
            <a:r>
              <a:rPr lang="hu-HU" sz="1800" dirty="0">
                <a:solidFill>
                  <a:srgbClr val="000000"/>
                </a:solidFill>
                <a:latin typeface="PT Sans" panose="020B0503020203020204" pitchFamily="34" charset="-18"/>
                <a:ea typeface="Aptos" panose="020B0004020202020204" pitchFamily="34" charset="0"/>
              </a:rPr>
              <a:t>is megőrizte státuszát. </a:t>
            </a:r>
            <a:endParaRPr lang="hu-HU" sz="1800" dirty="0">
              <a:latin typeface="PT Sans" panose="020B0503020203020204" pitchFamily="34" charset="-18"/>
              <a:ea typeface="Aptos" panose="020B0004020202020204" pitchFamily="34" charset="0"/>
            </a:endParaRPr>
          </a:p>
          <a:p>
            <a:pPr marL="268288" indent="-268288"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Cicero és a Biblia gondolata ma is érvényes: méltóságunk abból fakad, hogy </a:t>
            </a:r>
            <a:r>
              <a:rPr lang="hu-HU" sz="1800" b="1" dirty="0">
                <a:solidFill>
                  <a:srgbClr val="000000"/>
                </a:solidFill>
                <a:latin typeface="PT Sans" panose="020B0503020203020204" pitchFamily="34" charset="-18"/>
                <a:ea typeface="Aptos" panose="020B0004020202020204" pitchFamily="34" charset="0"/>
              </a:rPr>
              <a:t>felülmúljuk a többi (evilági) létezőt</a:t>
            </a:r>
            <a:r>
              <a:rPr lang="hu-HU" sz="1800" dirty="0">
                <a:solidFill>
                  <a:srgbClr val="000000"/>
                </a:solidFill>
                <a:latin typeface="PT Sans" panose="020B0503020203020204" pitchFamily="34" charset="-18"/>
                <a:ea typeface="Aptos" panose="020B0004020202020204" pitchFamily="34" charset="0"/>
              </a:rPr>
              <a:t>. </a:t>
            </a:r>
          </a:p>
          <a:p>
            <a:pPr marL="268288" indent="-268288" algn="just">
              <a:lnSpc>
                <a:spcPct val="150000"/>
              </a:lnSpc>
              <a:spcBef>
                <a:spcPts val="0"/>
              </a:spcBef>
              <a:buNone/>
            </a:pPr>
            <a:r>
              <a:rPr lang="hu-HU" sz="1800" dirty="0">
                <a:solidFill>
                  <a:srgbClr val="000000"/>
                </a:solidFill>
                <a:effectLst/>
                <a:latin typeface="PT Sans" panose="020B0503020203020204" pitchFamily="34" charset="-18"/>
                <a:ea typeface="Aptos" panose="020B0004020202020204" pitchFamily="34" charset="0"/>
              </a:rPr>
              <a:t>A filozófiatörténet klasszikusai nem találtak elfogadható válasz arra a </a:t>
            </a:r>
            <a:r>
              <a:rPr lang="hu-HU" sz="1800" b="1" dirty="0">
                <a:solidFill>
                  <a:srgbClr val="000000"/>
                </a:solidFill>
                <a:effectLst/>
                <a:latin typeface="PT Sans" panose="020B0503020203020204" pitchFamily="34" charset="-18"/>
                <a:ea typeface="Aptos" panose="020B0004020202020204" pitchFamily="34" charset="0"/>
              </a:rPr>
              <a:t>problémára</a:t>
            </a:r>
            <a:r>
              <a:rPr lang="hu-HU" sz="1800" dirty="0">
                <a:solidFill>
                  <a:srgbClr val="000000"/>
                </a:solidFill>
                <a:effectLst/>
                <a:latin typeface="PT Sans" panose="020B0503020203020204" pitchFamily="34" charset="-18"/>
                <a:ea typeface="Aptos" panose="020B0004020202020204" pitchFamily="34" charset="0"/>
              </a:rPr>
              <a:t>, hogy vannak emberek, akiknek a viselkedése nem felel meg az emberi méltóság követelményeinek.</a:t>
            </a: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8" name="Kép 7" descr="A képen Emberi arc, Mellszobor, szobor, Tárgyi lelet látható&#10;&#10;Automatikusan generált leírás">
            <a:extLst>
              <a:ext uri="{FF2B5EF4-FFF2-40B4-BE49-F238E27FC236}">
                <a16:creationId xmlns:a16="http://schemas.microsoft.com/office/drawing/2014/main" id="{D729C304-E334-2881-F654-449C97B07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314312"/>
            <a:ext cx="849854" cy="1062318"/>
          </a:xfrm>
          <a:prstGeom prst="rect">
            <a:avLst/>
          </a:prstGeom>
        </p:spPr>
      </p:pic>
      <p:pic>
        <p:nvPicPr>
          <p:cNvPr id="9" name="Kép 8" descr="A képen festmény, művészet, ruházat, Képzőművészet látható&#10;&#10;Automatikusan generált leírás">
            <a:extLst>
              <a:ext uri="{FF2B5EF4-FFF2-40B4-BE49-F238E27FC236}">
                <a16:creationId xmlns:a16="http://schemas.microsoft.com/office/drawing/2014/main" id="{429CC846-D13B-5ACB-4E96-EDD275F9E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223" y="314312"/>
            <a:ext cx="802925" cy="1062318"/>
          </a:xfrm>
          <a:prstGeom prst="rect">
            <a:avLst/>
          </a:prstGeom>
        </p:spPr>
      </p:pic>
      <p:pic>
        <p:nvPicPr>
          <p:cNvPr id="10" name="Kép 9" descr="A képen festmény, portré, Emberi arc, ruházat látható&#10;&#10;Automatikusan generált leírás">
            <a:extLst>
              <a:ext uri="{FF2B5EF4-FFF2-40B4-BE49-F238E27FC236}">
                <a16:creationId xmlns:a16="http://schemas.microsoft.com/office/drawing/2014/main" id="{7CC0237B-ED17-588E-F2A4-FD0D911D15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62877" y="314312"/>
            <a:ext cx="849854" cy="1062318"/>
          </a:xfrm>
          <a:prstGeom prst="rect">
            <a:avLst/>
          </a:prstGeom>
        </p:spPr>
      </p:pic>
      <p:pic>
        <p:nvPicPr>
          <p:cNvPr id="11" name="Kép 10" descr="A képen Emberi arc, portré, festmény, arc látható&#10;&#10;Automatikusan generált leírás">
            <a:extLst>
              <a:ext uri="{FF2B5EF4-FFF2-40B4-BE49-F238E27FC236}">
                <a16:creationId xmlns:a16="http://schemas.microsoft.com/office/drawing/2014/main" id="{796A394D-9CAE-E671-D05E-70FF052E44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969219" y="314312"/>
            <a:ext cx="819770" cy="1062318"/>
          </a:xfrm>
          <a:prstGeom prst="rect">
            <a:avLst/>
          </a:prstGeom>
        </p:spPr>
      </p:pic>
      <p:sp>
        <p:nvSpPr>
          <p:cNvPr id="2" name="Dia számának helye 1">
            <a:extLst>
              <a:ext uri="{FF2B5EF4-FFF2-40B4-BE49-F238E27FC236}">
                <a16:creationId xmlns:a16="http://schemas.microsoft.com/office/drawing/2014/main" id="{5FDED2CA-33F1-B11F-7DAF-229D817B4086}"/>
              </a:ext>
            </a:extLst>
          </p:cNvPr>
          <p:cNvSpPr>
            <a:spLocks noGrp="1"/>
          </p:cNvSpPr>
          <p:nvPr>
            <p:ph type="sldNum" sz="quarter" idx="12"/>
          </p:nvPr>
        </p:nvSpPr>
        <p:spPr/>
        <p:txBody>
          <a:bodyPr/>
          <a:lstStyle/>
          <a:p>
            <a:fld id="{0739D787-FDB3-4BA9-82F1-8411BA5940C1}" type="slidenum">
              <a:rPr lang="hu-HU" smtClean="0"/>
              <a:t>52</a:t>
            </a:fld>
            <a:endParaRPr lang="hu-HU"/>
          </a:p>
        </p:txBody>
      </p:sp>
      <p:pic>
        <p:nvPicPr>
          <p:cNvPr id="6" name="Kép 5" descr="A képen portré, Emberi arc, festmény, művészet látható&#10;&#10;Automatikusan generált leírás">
            <a:extLst>
              <a:ext uri="{FF2B5EF4-FFF2-40B4-BE49-F238E27FC236}">
                <a16:creationId xmlns:a16="http://schemas.microsoft.com/office/drawing/2014/main" id="{79D8052B-8E01-27CB-FE64-1137AE20F3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079126" y="314312"/>
            <a:ext cx="756663" cy="1062317"/>
          </a:xfrm>
          <a:prstGeom prst="rect">
            <a:avLst/>
          </a:prstGeom>
        </p:spPr>
      </p:pic>
      <p:pic>
        <p:nvPicPr>
          <p:cNvPr id="7" name="Kép 6" descr="A képen portré, Emberi arc, személy, ember látható&#10;&#10;Automatikusan generált leírás">
            <a:extLst>
              <a:ext uri="{FF2B5EF4-FFF2-40B4-BE49-F238E27FC236}">
                <a16:creationId xmlns:a16="http://schemas.microsoft.com/office/drawing/2014/main" id="{66C7EF17-4B8E-7553-7D17-DDD7F41738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2873" y="299704"/>
            <a:ext cx="756664" cy="1075779"/>
          </a:xfrm>
          <a:prstGeom prst="rect">
            <a:avLst/>
          </a:prstGeom>
        </p:spPr>
      </p:pic>
    </p:spTree>
    <p:extLst>
      <p:ext uri="{BB962C8B-B14F-4D97-AF65-F5344CB8AC3E}">
        <p14:creationId xmlns:p14="http://schemas.microsoft.com/office/powerpoint/2010/main" val="1846931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520504"/>
            <a:ext cx="11127545" cy="5880295"/>
          </a:xfrm>
        </p:spPr>
        <p:txBody>
          <a:bodyPr>
            <a:normAutofit/>
          </a:bodyPr>
          <a:lstStyle/>
          <a:p>
            <a:pPr marL="0" indent="0" algn="ctr">
              <a:lnSpc>
                <a:spcPct val="150000"/>
              </a:lnSpc>
              <a:spcBef>
                <a:spcPts val="0"/>
              </a:spcBef>
              <a:buNone/>
            </a:pPr>
            <a:endParaRPr lang="hu-HU" sz="1800" b="1" dirty="0">
              <a:solidFill>
                <a:srgbClr val="000000"/>
              </a:solidFill>
              <a:latin typeface="PT Sans" panose="020B0503020203020204" pitchFamily="34" charset="-18"/>
              <a:ea typeface="Aptos" panose="020B0004020202020204" pitchFamily="34" charset="0"/>
            </a:endParaRPr>
          </a:p>
          <a:p>
            <a:pPr marL="0" indent="0" algn="ctr">
              <a:lnSpc>
                <a:spcPct val="150000"/>
              </a:lnSpc>
              <a:spcBef>
                <a:spcPts val="0"/>
              </a:spcBef>
              <a:buNone/>
            </a:pPr>
            <a:endParaRPr lang="hu-HU" sz="1800" b="1" dirty="0">
              <a:solidFill>
                <a:srgbClr val="000000"/>
              </a:solidFill>
              <a:latin typeface="PT Sans" panose="020B0503020203020204" pitchFamily="34" charset="-18"/>
              <a:ea typeface="Aptos" panose="020B0004020202020204" pitchFamily="34" charset="0"/>
            </a:endParaRPr>
          </a:p>
          <a:p>
            <a:pPr marL="0" indent="0" algn="ctr">
              <a:lnSpc>
                <a:spcPct val="150000"/>
              </a:lnSpc>
              <a:spcBef>
                <a:spcPts val="0"/>
              </a:spcBef>
              <a:buNone/>
            </a:pPr>
            <a:endParaRPr lang="hu-HU" sz="1800" b="1" dirty="0">
              <a:solidFill>
                <a:srgbClr val="000000"/>
              </a:solidFill>
              <a:latin typeface="PT Sans" panose="020B0503020203020204" pitchFamily="34" charset="-18"/>
              <a:ea typeface="Aptos" panose="020B0004020202020204" pitchFamily="34" charset="0"/>
            </a:endParaRPr>
          </a:p>
          <a:p>
            <a:pPr marL="0" indent="0" algn="ctr">
              <a:lnSpc>
                <a:spcPct val="150000"/>
              </a:lnSpc>
              <a:spcBef>
                <a:spcPts val="0"/>
              </a:spcBef>
              <a:buNone/>
            </a:pPr>
            <a:endParaRPr lang="hu-HU" sz="1800" b="1" dirty="0">
              <a:solidFill>
                <a:srgbClr val="000000"/>
              </a:solidFill>
              <a:latin typeface="PT Sans" panose="020B0503020203020204" pitchFamily="34" charset="-18"/>
              <a:ea typeface="Aptos" panose="020B0004020202020204" pitchFamily="34" charset="0"/>
            </a:endParaRPr>
          </a:p>
          <a:p>
            <a:pPr marL="0" indent="0" algn="ctr">
              <a:lnSpc>
                <a:spcPct val="150000"/>
              </a:lnSpc>
              <a:spcBef>
                <a:spcPts val="0"/>
              </a:spcBef>
              <a:buNone/>
            </a:pPr>
            <a:r>
              <a:rPr lang="hu-HU" sz="3600" b="1" dirty="0">
                <a:solidFill>
                  <a:srgbClr val="000000"/>
                </a:solidFill>
                <a:latin typeface="PT Sans" panose="020B0503020203020204" pitchFamily="34" charset="-18"/>
                <a:ea typeface="Aptos" panose="020B0004020202020204" pitchFamily="34" charset="0"/>
              </a:rPr>
              <a:t>Az emberi méltóság gondolatának </a:t>
            </a:r>
          </a:p>
          <a:p>
            <a:pPr marL="0" indent="0" algn="ctr">
              <a:lnSpc>
                <a:spcPct val="150000"/>
              </a:lnSpc>
              <a:spcBef>
                <a:spcPts val="0"/>
              </a:spcBef>
              <a:buNone/>
            </a:pPr>
            <a:r>
              <a:rPr lang="hu-HU" sz="3600" b="1" dirty="0">
                <a:solidFill>
                  <a:srgbClr val="000000"/>
                </a:solidFill>
                <a:latin typeface="PT Sans" panose="020B0503020203020204" pitchFamily="34" charset="-18"/>
                <a:ea typeface="Aptos" panose="020B0004020202020204" pitchFamily="34" charset="0"/>
              </a:rPr>
              <a:t>néhány problémája </a:t>
            </a:r>
          </a:p>
          <a:p>
            <a:pPr marL="0" indent="0" algn="ctr">
              <a:lnSpc>
                <a:spcPct val="150000"/>
              </a:lnSpc>
              <a:spcBef>
                <a:spcPts val="0"/>
              </a:spcBef>
              <a:buNone/>
            </a:pPr>
            <a:endParaRPr lang="hu-HU" sz="1800" b="1" dirty="0">
              <a:solidFill>
                <a:srgbClr val="000000"/>
              </a:solidFill>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B22E6600-EB64-86BC-79CF-38DECF3E9330}"/>
              </a:ext>
            </a:extLst>
          </p:cNvPr>
          <p:cNvSpPr>
            <a:spLocks noGrp="1"/>
          </p:cNvSpPr>
          <p:nvPr>
            <p:ph type="sldNum" sz="quarter" idx="12"/>
          </p:nvPr>
        </p:nvSpPr>
        <p:spPr/>
        <p:txBody>
          <a:bodyPr/>
          <a:lstStyle/>
          <a:p>
            <a:fld id="{0739D787-FDB3-4BA9-82F1-8411BA5940C1}" type="slidenum">
              <a:rPr lang="hu-HU" smtClean="0"/>
              <a:t>53</a:t>
            </a:fld>
            <a:endParaRPr lang="hu-HU"/>
          </a:p>
        </p:txBody>
      </p:sp>
    </p:spTree>
    <p:extLst>
      <p:ext uri="{BB962C8B-B14F-4D97-AF65-F5344CB8AC3E}">
        <p14:creationId xmlns:p14="http://schemas.microsoft.com/office/powerpoint/2010/main" val="3545509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331695"/>
            <a:ext cx="11127545" cy="5997388"/>
          </a:xfrm>
        </p:spPr>
        <p:txBody>
          <a:bodyPr>
            <a:normAutofit/>
          </a:bodyPr>
          <a:lstStyle/>
          <a:p>
            <a:pPr marL="0" indent="0" algn="just">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I. Az emberi méltóság doktrínájának három axiómája (dogmája)</a:t>
            </a:r>
            <a:r>
              <a:rPr lang="hu-HU" sz="1800" dirty="0">
                <a:solidFill>
                  <a:srgbClr val="000000"/>
                </a:solidFill>
                <a:latin typeface="PT Sans" panose="020B0503020203020204" pitchFamily="34" charset="-18"/>
                <a:ea typeface="Aptos" panose="020B0004020202020204" pitchFamily="34" charset="0"/>
              </a:rPr>
              <a:t> </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Minden embernek van méltósága.</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Méltóság tekintetében az emberek között nincs különbség.</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Az emberi méltóságot nem lehet elvenni vagy elveszíteni, eljátszani. </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Összegezve: Az </a:t>
            </a:r>
            <a:r>
              <a:rPr lang="hu-HU" sz="1800" i="1" dirty="0">
                <a:solidFill>
                  <a:srgbClr val="000000"/>
                </a:solidFill>
                <a:latin typeface="PT Sans" panose="020B0503020203020204" pitchFamily="34" charset="-18"/>
                <a:ea typeface="Aptos" panose="020B0004020202020204" pitchFamily="34" charset="0"/>
              </a:rPr>
              <a:t>emberi</a:t>
            </a:r>
            <a:r>
              <a:rPr lang="hu-HU" sz="1800" dirty="0">
                <a:solidFill>
                  <a:srgbClr val="000000"/>
                </a:solidFill>
                <a:latin typeface="PT Sans" panose="020B0503020203020204" pitchFamily="34" charset="-18"/>
                <a:ea typeface="Aptos" panose="020B0004020202020204" pitchFamily="34" charset="0"/>
              </a:rPr>
              <a:t> méltóság az ember mivoltból, nem pedig </a:t>
            </a:r>
            <a:r>
              <a:rPr lang="hu-HU" sz="1800" i="1" dirty="0">
                <a:solidFill>
                  <a:srgbClr val="000000"/>
                </a:solidFill>
                <a:latin typeface="PT Sans" panose="020B0503020203020204" pitchFamily="34" charset="-18"/>
                <a:ea typeface="Aptos" panose="020B0004020202020204" pitchFamily="34" charset="0"/>
              </a:rPr>
              <a:t>személyes</a:t>
            </a:r>
            <a:r>
              <a:rPr lang="hu-HU" sz="1800" dirty="0">
                <a:solidFill>
                  <a:srgbClr val="000000"/>
                </a:solidFill>
                <a:latin typeface="PT Sans" panose="020B0503020203020204" pitchFamily="34" charset="-18"/>
                <a:ea typeface="Aptos" panose="020B0004020202020204" pitchFamily="34" charset="0"/>
              </a:rPr>
              <a:t> tulajdonságainkból fakad. </a:t>
            </a:r>
          </a:p>
          <a:p>
            <a:pPr marL="0" indent="0" algn="just">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Probléma</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1. Vitatott, hogy </a:t>
            </a:r>
            <a:r>
              <a:rPr lang="hu-HU" sz="1800" i="1" dirty="0">
                <a:solidFill>
                  <a:srgbClr val="000000"/>
                </a:solidFill>
                <a:latin typeface="PT Sans" panose="020B0503020203020204" pitchFamily="34" charset="-18"/>
                <a:ea typeface="Aptos" panose="020B0004020202020204" pitchFamily="34" charset="0"/>
              </a:rPr>
              <a:t>mi</a:t>
            </a:r>
            <a:r>
              <a:rPr lang="hu-HU" sz="1800" dirty="0">
                <a:solidFill>
                  <a:srgbClr val="000000"/>
                </a:solidFill>
                <a:latin typeface="PT Sans" panose="020B0503020203020204" pitchFamily="34" charset="-18"/>
                <a:ea typeface="Aptos" panose="020B0004020202020204" pitchFamily="34" charset="0"/>
              </a:rPr>
              <a:t> az az emberben, ami a méltóságot hordozza. Van-e bármi, ami </a:t>
            </a:r>
            <a:r>
              <a:rPr lang="hu-HU" sz="1800" i="1" dirty="0">
                <a:solidFill>
                  <a:srgbClr val="000000"/>
                </a:solidFill>
                <a:latin typeface="PT Sans" panose="020B0503020203020204" pitchFamily="34" charset="-18"/>
                <a:ea typeface="Aptos" panose="020B0004020202020204" pitchFamily="34" charset="0"/>
              </a:rPr>
              <a:t>minden</a:t>
            </a:r>
            <a:r>
              <a:rPr lang="hu-HU" sz="1800" dirty="0">
                <a:solidFill>
                  <a:srgbClr val="000000"/>
                </a:solidFill>
                <a:latin typeface="PT Sans" panose="020B0503020203020204" pitchFamily="34" charset="-18"/>
                <a:ea typeface="Aptos" panose="020B0004020202020204" pitchFamily="34" charset="0"/>
              </a:rPr>
              <a:t> emberben közös? </a:t>
            </a:r>
          </a:p>
          <a:p>
            <a:pPr marL="3635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2. Úgy tűnik, hogy vannak, aki mégiscsak elveszítik a méltóságukat, és emberhez méltatlanul viselkednek. </a:t>
            </a:r>
          </a:p>
          <a:p>
            <a:pPr marL="0" indent="0" algn="just">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II. Az emberi méltóság következményei</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 emberi méltóság sérthetetlen, ezért követelményeket támaszt: jogok és kötelességek vezethetők le belőle. </a:t>
            </a:r>
          </a:p>
          <a:p>
            <a:pPr marL="0" indent="0" algn="just">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Probléma</a:t>
            </a:r>
          </a:p>
          <a:p>
            <a:pPr marL="2619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3. Vitatott, hogy pontosan milyen jogok és kötelességek származnak az emberi méltóságból. </a:t>
            </a:r>
          </a:p>
          <a:p>
            <a:pPr marL="26193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4. Ha tény, hogy az emberi méltóság sérthetetlen (nem </a:t>
            </a:r>
            <a:r>
              <a:rPr lang="hu-HU" sz="1800" i="1" dirty="0">
                <a:solidFill>
                  <a:srgbClr val="000000"/>
                </a:solidFill>
                <a:latin typeface="PT Sans" panose="020B0503020203020204" pitchFamily="34" charset="-18"/>
                <a:ea typeface="Aptos" panose="020B0004020202020204" pitchFamily="34" charset="0"/>
              </a:rPr>
              <a:t>lehet</a:t>
            </a:r>
            <a:r>
              <a:rPr lang="hu-HU" sz="1800" dirty="0">
                <a:solidFill>
                  <a:srgbClr val="000000"/>
                </a:solidFill>
                <a:latin typeface="PT Sans" panose="020B0503020203020204" pitchFamily="34" charset="-18"/>
                <a:ea typeface="Aptos" panose="020B0004020202020204" pitchFamily="34" charset="0"/>
              </a:rPr>
              <a:t> megsérteni), akkor miért kell védeni? Ha nem tény, hanem norma (nem </a:t>
            </a:r>
            <a:r>
              <a:rPr lang="hu-HU" sz="1800" i="1" dirty="0">
                <a:solidFill>
                  <a:srgbClr val="000000"/>
                </a:solidFill>
                <a:latin typeface="PT Sans" panose="020B0503020203020204" pitchFamily="34" charset="-18"/>
                <a:ea typeface="Aptos" panose="020B0004020202020204" pitchFamily="34" charset="0"/>
              </a:rPr>
              <a:t>szabad</a:t>
            </a:r>
            <a:r>
              <a:rPr lang="hu-HU" sz="1800" dirty="0">
                <a:solidFill>
                  <a:srgbClr val="000000"/>
                </a:solidFill>
                <a:latin typeface="PT Sans" panose="020B0503020203020204" pitchFamily="34" charset="-18"/>
                <a:ea typeface="Aptos" panose="020B0004020202020204" pitchFamily="34" charset="0"/>
              </a:rPr>
              <a:t> megsérteni), akkor milyen tényeken vagy eredendőbb normákon alapul? </a:t>
            </a: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D5B74B5E-256A-931C-8B9D-DAE670EA08B8}"/>
              </a:ext>
            </a:extLst>
          </p:cNvPr>
          <p:cNvSpPr>
            <a:spLocks noGrp="1"/>
          </p:cNvSpPr>
          <p:nvPr>
            <p:ph type="sldNum" sz="quarter" idx="12"/>
          </p:nvPr>
        </p:nvSpPr>
        <p:spPr/>
        <p:txBody>
          <a:bodyPr/>
          <a:lstStyle/>
          <a:p>
            <a:fld id="{0739D787-FDB3-4BA9-82F1-8411BA5940C1}" type="slidenum">
              <a:rPr lang="hu-HU" smtClean="0"/>
              <a:t>54</a:t>
            </a:fld>
            <a:endParaRPr lang="hu-HU"/>
          </a:p>
        </p:txBody>
      </p:sp>
    </p:spTree>
    <p:extLst>
      <p:ext uri="{BB962C8B-B14F-4D97-AF65-F5344CB8AC3E}">
        <p14:creationId xmlns:p14="http://schemas.microsoft.com/office/powerpoint/2010/main" val="82253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520504"/>
            <a:ext cx="11127545" cy="6010925"/>
          </a:xfrm>
        </p:spPr>
        <p:txBody>
          <a:bodyPr>
            <a:normAutofit lnSpcReduction="10000"/>
          </a:bodyPr>
          <a:lstStyle/>
          <a:p>
            <a:pPr marL="261938" indent="-261938" algn="just">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1. Vitatott, hogy </a:t>
            </a:r>
            <a:r>
              <a:rPr lang="hu-HU" sz="1800" b="1" i="1" dirty="0">
                <a:solidFill>
                  <a:srgbClr val="000000"/>
                </a:solidFill>
                <a:latin typeface="PT Sans" panose="020B0503020203020204" pitchFamily="34" charset="-18"/>
                <a:ea typeface="Aptos" panose="020B0004020202020204" pitchFamily="34" charset="0"/>
              </a:rPr>
              <a:t>mi</a:t>
            </a:r>
            <a:r>
              <a:rPr lang="hu-HU" sz="1800" b="1" dirty="0">
                <a:solidFill>
                  <a:srgbClr val="000000"/>
                </a:solidFill>
                <a:latin typeface="PT Sans" panose="020B0503020203020204" pitchFamily="34" charset="-18"/>
                <a:ea typeface="Aptos" panose="020B0004020202020204" pitchFamily="34" charset="0"/>
              </a:rPr>
              <a:t> az az emberben, ami a méltóságot hordozza.</a:t>
            </a:r>
            <a:r>
              <a:rPr lang="hu-HU" sz="1800" dirty="0">
                <a:solidFill>
                  <a:srgbClr val="000000"/>
                </a:solidFill>
                <a:latin typeface="PT Sans" panose="020B0503020203020204" pitchFamily="34" charset="-18"/>
                <a:ea typeface="Aptos" panose="020B0004020202020204" pitchFamily="34" charset="0"/>
              </a:rPr>
              <a:t> (Van-e bármi, ami </a:t>
            </a:r>
            <a:r>
              <a:rPr lang="hu-HU" sz="1800" i="1" dirty="0">
                <a:solidFill>
                  <a:srgbClr val="000000"/>
                </a:solidFill>
                <a:latin typeface="PT Sans" panose="020B0503020203020204" pitchFamily="34" charset="-18"/>
                <a:ea typeface="Aptos" panose="020B0004020202020204" pitchFamily="34" charset="0"/>
              </a:rPr>
              <a:t>minden</a:t>
            </a:r>
            <a:r>
              <a:rPr lang="hu-HU" sz="1800" dirty="0">
                <a:solidFill>
                  <a:srgbClr val="000000"/>
                </a:solidFill>
                <a:latin typeface="PT Sans" panose="020B0503020203020204" pitchFamily="34" charset="-18"/>
                <a:ea typeface="Aptos" panose="020B0004020202020204" pitchFamily="34" charset="0"/>
              </a:rPr>
              <a:t> emberben közös?) </a:t>
            </a:r>
          </a:p>
          <a:p>
            <a:pPr marL="0" indent="0" algn="just">
              <a:lnSpc>
                <a:spcPct val="150000"/>
              </a:lnSpc>
              <a:spcBef>
                <a:spcPts val="0"/>
              </a:spcBef>
              <a:buNone/>
            </a:pPr>
            <a:endParaRPr lang="hu-HU" sz="800" dirty="0">
              <a:solidFill>
                <a:srgbClr val="000000"/>
              </a:solidFill>
              <a:latin typeface="PT Sans" panose="020B0503020203020204" pitchFamily="34" charset="-18"/>
              <a:ea typeface="Aptos" panose="020B0004020202020204" pitchFamily="34" charset="0"/>
            </a:endParaRP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Válaszkísérletek</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Egy konkrét </a:t>
            </a:r>
            <a:r>
              <a:rPr lang="hu-HU" sz="1800" b="1" dirty="0">
                <a:solidFill>
                  <a:srgbClr val="000000"/>
                </a:solidFill>
                <a:latin typeface="PT Sans" panose="020B0503020203020204" pitchFamily="34" charset="-18"/>
                <a:ea typeface="Aptos" panose="020B0004020202020204" pitchFamily="34" charset="0"/>
              </a:rPr>
              <a:t>tulajdonság</a:t>
            </a:r>
            <a:r>
              <a:rPr lang="hu-HU" sz="1800" dirty="0">
                <a:solidFill>
                  <a:srgbClr val="000000"/>
                </a:solidFill>
                <a:latin typeface="PT Sans" panose="020B0503020203020204" pitchFamily="34" charset="-18"/>
                <a:ea typeface="Aptos" panose="020B0004020202020204" pitchFamily="34" charset="0"/>
              </a:rPr>
              <a:t> (például az eszesség) tényleges, empirikusan is ellenőrizhető megléte  </a:t>
            </a:r>
          </a:p>
          <a:p>
            <a:pPr marL="179388" indent="0" algn="just">
              <a:lnSpc>
                <a:spcPct val="150000"/>
              </a:lnSpc>
              <a:spcBef>
                <a:spcPts val="0"/>
              </a:spcBef>
              <a:spcAft>
                <a:spcPts val="800"/>
              </a:spcAft>
              <a:buNone/>
            </a:pPr>
            <a:r>
              <a:rPr lang="hu-HU" sz="1800" dirty="0">
                <a:solidFill>
                  <a:srgbClr val="000000"/>
                </a:solidFill>
                <a:latin typeface="PT Sans" panose="020B0503020203020204" pitchFamily="34" charset="-18"/>
                <a:ea typeface="Aptos" panose="020B0004020202020204" pitchFamily="34" charset="0"/>
              </a:rPr>
              <a:t>Csakhogy aligha lehet olyan tulajdonságot találni, ami minden emberben megvan, és semmiben nincs meg, ami nem ember.</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A szabadság mint puszta </a:t>
            </a:r>
            <a:r>
              <a:rPr lang="hu-HU" sz="1800" b="1" dirty="0">
                <a:solidFill>
                  <a:srgbClr val="000000"/>
                </a:solidFill>
                <a:latin typeface="PT Sans" panose="020B0503020203020204" pitchFamily="34" charset="-18"/>
                <a:ea typeface="Aptos" panose="020B0004020202020204" pitchFamily="34" charset="0"/>
              </a:rPr>
              <a:t>képesség</a:t>
            </a:r>
            <a:r>
              <a:rPr lang="hu-HU" sz="1800" dirty="0">
                <a:solidFill>
                  <a:srgbClr val="000000"/>
                </a:solidFill>
                <a:latin typeface="PT Sans" panose="020B0503020203020204" pitchFamily="34" charset="-18"/>
                <a:ea typeface="Aptos" panose="020B0004020202020204" pitchFamily="34" charset="0"/>
              </a:rPr>
              <a:t> </a:t>
            </a:r>
          </a:p>
          <a:p>
            <a:pPr marL="179388" indent="0" algn="just">
              <a:lnSpc>
                <a:spcPct val="150000"/>
              </a:lnSpc>
              <a:spcBef>
                <a:spcPts val="0"/>
              </a:spcBef>
              <a:spcAft>
                <a:spcPts val="1000"/>
              </a:spcAft>
              <a:buNone/>
            </a:pPr>
            <a:r>
              <a:rPr lang="hu-HU" sz="1800" dirty="0">
                <a:solidFill>
                  <a:srgbClr val="000000"/>
                </a:solidFill>
                <a:latin typeface="PT Sans" panose="020B0503020203020204" pitchFamily="34" charset="-18"/>
                <a:ea typeface="Aptos" panose="020B0004020202020204" pitchFamily="34" charset="0"/>
              </a:rPr>
              <a:t>Csakhogy vannak, akikről a szabadságot még </a:t>
            </a:r>
            <a:r>
              <a:rPr lang="hu-HU" sz="1800" dirty="0" err="1">
                <a:solidFill>
                  <a:srgbClr val="000000"/>
                </a:solidFill>
                <a:latin typeface="PT Sans" panose="020B0503020203020204" pitchFamily="34" charset="-18"/>
                <a:ea typeface="Aptos" panose="020B0004020202020204" pitchFamily="34" charset="0"/>
              </a:rPr>
              <a:t>potencialitásként</a:t>
            </a:r>
            <a:r>
              <a:rPr lang="hu-HU" sz="1800" dirty="0">
                <a:solidFill>
                  <a:srgbClr val="000000"/>
                </a:solidFill>
                <a:latin typeface="PT Sans" panose="020B0503020203020204" pitchFamily="34" charset="-18"/>
                <a:ea typeface="Aptos" panose="020B0004020202020204" pitchFamily="34" charset="0"/>
              </a:rPr>
              <a:t> is nehéz feltételezni (agyhalottak, őrültek).  </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Az, hogy </a:t>
            </a:r>
            <a:r>
              <a:rPr lang="hu-HU" sz="1800" b="1" dirty="0">
                <a:solidFill>
                  <a:srgbClr val="000000"/>
                </a:solidFill>
                <a:latin typeface="PT Sans" panose="020B0503020203020204" pitchFamily="34" charset="-18"/>
                <a:ea typeface="Aptos" panose="020B0004020202020204" pitchFamily="34" charset="0"/>
              </a:rPr>
              <a:t>Isten</a:t>
            </a:r>
            <a:r>
              <a:rPr lang="hu-HU" sz="1800" dirty="0">
                <a:solidFill>
                  <a:srgbClr val="000000"/>
                </a:solidFill>
                <a:latin typeface="PT Sans" panose="020B0503020203020204" pitchFamily="34" charset="-18"/>
                <a:ea typeface="Aptos" panose="020B0004020202020204" pitchFamily="34" charset="0"/>
              </a:rPr>
              <a:t> szereteti és akarja az embert </a:t>
            </a:r>
          </a:p>
          <a:p>
            <a:pPr marL="179388" indent="0" algn="just">
              <a:lnSpc>
                <a:spcPct val="150000"/>
              </a:lnSpc>
              <a:spcBef>
                <a:spcPts val="0"/>
              </a:spcBef>
              <a:spcAft>
                <a:spcPts val="1000"/>
              </a:spcAft>
              <a:buNone/>
            </a:pPr>
            <a:r>
              <a:rPr lang="hu-HU" sz="1800" dirty="0">
                <a:solidFill>
                  <a:srgbClr val="000000"/>
                </a:solidFill>
                <a:latin typeface="PT Sans" panose="020B0503020203020204" pitchFamily="34" charset="-18"/>
                <a:ea typeface="Aptos" panose="020B0004020202020204" pitchFamily="34" charset="0"/>
              </a:rPr>
              <a:t>Csakhogy ez az ateisták számára nem jó válasz. </a:t>
            </a:r>
          </a:p>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 Az emberi méltóság léte talán </a:t>
            </a:r>
            <a:r>
              <a:rPr lang="hu-HU" sz="1800" b="1" dirty="0">
                <a:solidFill>
                  <a:srgbClr val="000000"/>
                </a:solidFill>
                <a:latin typeface="PT Sans" panose="020B0503020203020204" pitchFamily="34" charset="-18"/>
                <a:ea typeface="Aptos" panose="020B0004020202020204" pitchFamily="34" charset="0"/>
              </a:rPr>
              <a:t>nem egy tény </a:t>
            </a:r>
            <a:r>
              <a:rPr lang="hu-HU" sz="1800" dirty="0">
                <a:solidFill>
                  <a:srgbClr val="000000"/>
                </a:solidFill>
                <a:latin typeface="PT Sans" panose="020B0503020203020204" pitchFamily="34" charset="-18"/>
                <a:ea typeface="Aptos" panose="020B0004020202020204" pitchFamily="34" charset="0"/>
              </a:rPr>
              <a:t>a világban, </a:t>
            </a:r>
            <a:r>
              <a:rPr lang="hu-HU" sz="1800" b="1" dirty="0">
                <a:solidFill>
                  <a:srgbClr val="000000"/>
                </a:solidFill>
                <a:latin typeface="PT Sans" panose="020B0503020203020204" pitchFamily="34" charset="-18"/>
                <a:ea typeface="Aptos" panose="020B0004020202020204" pitchFamily="34" charset="0"/>
              </a:rPr>
              <a:t>hanem egy eszmény</a:t>
            </a:r>
            <a:r>
              <a:rPr lang="hu-HU" sz="1800" dirty="0">
                <a:solidFill>
                  <a:srgbClr val="000000"/>
                </a:solidFill>
                <a:latin typeface="PT Sans" panose="020B0503020203020204" pitchFamily="34" charset="-18"/>
                <a:ea typeface="Aptos" panose="020B0004020202020204" pitchFamily="34" charset="0"/>
              </a:rPr>
              <a:t>, amely azt szabályozza, hogyan kell gondolni az emberre. (Tökéletes barát vagy tökéletes igazságosság sem létezik, mégis fogalmat alkotunk róla, és ez alapján ítéljük meg baráti kapcsolatainkat vagy az igazságosnak kikiáltott cselekedeteket.) </a:t>
            </a:r>
          </a:p>
          <a:p>
            <a:pPr marL="17938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Csakhogy a közfelfogás és a nagy tekintélyű nyilatkozatok láthatólag nem így értik az emberi méltóság fogalmát, hanem tényként hivatkoznak rá. </a:t>
            </a:r>
          </a:p>
          <a:p>
            <a:pPr marL="261938" indent="-261938"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50D07CCF-23F5-06DD-1388-66346FFFE0D2}"/>
              </a:ext>
            </a:extLst>
          </p:cNvPr>
          <p:cNvSpPr>
            <a:spLocks noGrp="1"/>
          </p:cNvSpPr>
          <p:nvPr>
            <p:ph type="sldNum" sz="quarter" idx="12"/>
          </p:nvPr>
        </p:nvSpPr>
        <p:spPr/>
        <p:txBody>
          <a:bodyPr/>
          <a:lstStyle/>
          <a:p>
            <a:fld id="{0739D787-FDB3-4BA9-82F1-8411BA5940C1}" type="slidenum">
              <a:rPr lang="hu-HU" smtClean="0"/>
              <a:t>55</a:t>
            </a:fld>
            <a:endParaRPr lang="hu-HU"/>
          </a:p>
        </p:txBody>
      </p:sp>
    </p:spTree>
    <p:extLst>
      <p:ext uri="{BB962C8B-B14F-4D97-AF65-F5344CB8AC3E}">
        <p14:creationId xmlns:p14="http://schemas.microsoft.com/office/powerpoint/2010/main" val="89499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C11FFD02-2CDD-85F2-6EFB-AEF10E8C29DE}"/>
              </a:ext>
            </a:extLst>
          </p:cNvPr>
          <p:cNvSpPr>
            <a:spLocks noGrp="1"/>
          </p:cNvSpPr>
          <p:nvPr>
            <p:ph idx="1"/>
          </p:nvPr>
        </p:nvSpPr>
        <p:spPr>
          <a:xfrm>
            <a:off x="733331" y="642256"/>
            <a:ext cx="10773623" cy="6054379"/>
          </a:xfrm>
        </p:spPr>
        <p:txBody>
          <a:bodyPr>
            <a:normAutofit/>
          </a:bodyPr>
          <a:lstStyle/>
          <a:p>
            <a:pPr marL="0" indent="0" algn="ctr">
              <a:lnSpc>
                <a:spcPct val="170000"/>
              </a:lnSpc>
              <a:spcBef>
                <a:spcPts val="0"/>
              </a:spcBef>
              <a:buNone/>
              <a:defRPr/>
            </a:pPr>
            <a:endParaRPr lang="hu-HU" sz="3000" b="1" baseline="30000" dirty="0">
              <a:latin typeface="PT Sans" panose="020B0503020203020204" pitchFamily="34" charset="-18"/>
            </a:endParaRPr>
          </a:p>
          <a:p>
            <a:pPr marL="0" indent="0" algn="ctr">
              <a:lnSpc>
                <a:spcPct val="170000"/>
              </a:lnSpc>
              <a:spcBef>
                <a:spcPts val="0"/>
              </a:spcBef>
              <a:buNone/>
              <a:defRPr/>
            </a:pPr>
            <a:endParaRPr lang="hu-HU" sz="3000" b="1" baseline="30000" dirty="0">
              <a:latin typeface="PT Sans" panose="020B0503020203020204" pitchFamily="34" charset="-18"/>
            </a:endParaRPr>
          </a:p>
          <a:p>
            <a:pPr marL="0" indent="0" algn="ctr">
              <a:lnSpc>
                <a:spcPct val="170000"/>
              </a:lnSpc>
              <a:spcBef>
                <a:spcPts val="0"/>
              </a:spcBef>
              <a:buNone/>
              <a:defRPr/>
            </a:pPr>
            <a:endParaRPr lang="hu-HU" sz="3000" b="1" baseline="30000" dirty="0">
              <a:latin typeface="PT Sans" panose="020B0503020203020204" pitchFamily="34" charset="-18"/>
            </a:endParaRPr>
          </a:p>
          <a:p>
            <a:pPr marL="0" indent="0" algn="ctr">
              <a:lnSpc>
                <a:spcPct val="170000"/>
              </a:lnSpc>
              <a:spcBef>
                <a:spcPts val="0"/>
              </a:spcBef>
              <a:buNone/>
              <a:defRPr/>
            </a:pPr>
            <a:r>
              <a:rPr lang="hu-HU" sz="9400" b="1" baseline="30000" dirty="0">
                <a:latin typeface="PT Sans" panose="020B0503020203020204" pitchFamily="34" charset="-18"/>
              </a:rPr>
              <a:t>Az emberi méltóság teológiája</a:t>
            </a:r>
          </a:p>
          <a:p>
            <a:pPr marL="0" indent="0" algn="ctr">
              <a:lnSpc>
                <a:spcPct val="100000"/>
              </a:lnSpc>
              <a:spcBef>
                <a:spcPts val="0"/>
              </a:spcBef>
              <a:buNone/>
              <a:defRPr/>
            </a:pPr>
            <a:endParaRPr lang="hu-HU" sz="7200" b="1" baseline="30000" dirty="0">
              <a:latin typeface="PT Sans" panose="020B0503020203020204" pitchFamily="34" charset="-18"/>
            </a:endParaRPr>
          </a:p>
          <a:p>
            <a:pPr marL="0" indent="0" algn="ctr">
              <a:lnSpc>
                <a:spcPct val="100000"/>
              </a:lnSpc>
              <a:spcBef>
                <a:spcPts val="0"/>
              </a:spcBef>
              <a:buNone/>
              <a:defRPr/>
            </a:pPr>
            <a:endParaRPr lang="hu-HU" sz="3600" baseline="30000" dirty="0">
              <a:latin typeface="PT Sans" panose="020B0503020203020204" pitchFamily="34" charset="-18"/>
              <a:hlinkClick r:id="rId2"/>
            </a:endParaRPr>
          </a:p>
          <a:p>
            <a:pPr marL="0" indent="0" algn="ctr">
              <a:lnSpc>
                <a:spcPct val="100000"/>
              </a:lnSpc>
              <a:spcBef>
                <a:spcPts val="0"/>
              </a:spcBef>
              <a:buNone/>
              <a:defRPr/>
            </a:pPr>
            <a:endParaRPr lang="hu-HU" sz="3600" baseline="30000" dirty="0">
              <a:latin typeface="PT Sans" panose="020B0503020203020204" pitchFamily="34" charset="-18"/>
              <a:hlinkClick r:id="rId2"/>
            </a:endParaRPr>
          </a:p>
          <a:p>
            <a:pPr marL="0" indent="0" algn="ctr">
              <a:lnSpc>
                <a:spcPct val="100000"/>
              </a:lnSpc>
              <a:spcBef>
                <a:spcPts val="0"/>
              </a:spcBef>
              <a:buNone/>
              <a:defRPr/>
            </a:pPr>
            <a:endParaRPr lang="hu-HU" sz="3600" baseline="30000" dirty="0">
              <a:latin typeface="PT Sans" panose="020B0503020203020204" pitchFamily="34" charset="-18"/>
              <a:hlinkClick r:id="rId2"/>
            </a:endParaRPr>
          </a:p>
        </p:txBody>
      </p:sp>
      <p:sp>
        <p:nvSpPr>
          <p:cNvPr id="2" name="Dia számának helye 1">
            <a:extLst>
              <a:ext uri="{FF2B5EF4-FFF2-40B4-BE49-F238E27FC236}">
                <a16:creationId xmlns:a16="http://schemas.microsoft.com/office/drawing/2014/main" id="{5A7F638F-9D4F-AFCA-896C-2176BDFD1A4D}"/>
              </a:ext>
            </a:extLst>
          </p:cNvPr>
          <p:cNvSpPr>
            <a:spLocks noGrp="1"/>
          </p:cNvSpPr>
          <p:nvPr>
            <p:ph type="sldNum" sz="quarter" idx="12"/>
          </p:nvPr>
        </p:nvSpPr>
        <p:spPr/>
        <p:txBody>
          <a:bodyPr/>
          <a:lstStyle/>
          <a:p>
            <a:fld id="{0739D787-FDB3-4BA9-82F1-8411BA5940C1}" type="slidenum">
              <a:rPr lang="hu-HU" smtClean="0"/>
              <a:t>56</a:t>
            </a:fld>
            <a:endParaRPr lang="hu-HU"/>
          </a:p>
        </p:txBody>
      </p:sp>
    </p:spTree>
    <p:extLst>
      <p:ext uri="{BB962C8B-B14F-4D97-AF65-F5344CB8AC3E}">
        <p14:creationId xmlns:p14="http://schemas.microsoft.com/office/powerpoint/2010/main" val="757428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520504"/>
            <a:ext cx="7128699" cy="2611995"/>
          </a:xfrm>
        </p:spPr>
        <p:txBody>
          <a:bodyPr>
            <a:normAutofit lnSpcReduction="10000"/>
          </a:bodyPr>
          <a:lstStyle/>
          <a:p>
            <a:pPr marL="261938" indent="-261938" algn="ctr">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II. Vatikáni Zsinat: Gaudium </a:t>
            </a:r>
            <a:r>
              <a:rPr lang="hu-HU" sz="1800" b="1" dirty="0" err="1">
                <a:solidFill>
                  <a:srgbClr val="000000"/>
                </a:solidFill>
                <a:latin typeface="PT Sans" panose="020B0503020203020204" pitchFamily="34" charset="-18"/>
                <a:ea typeface="Aptos" panose="020B0004020202020204" pitchFamily="34" charset="0"/>
              </a:rPr>
              <a:t>et</a:t>
            </a:r>
            <a:r>
              <a:rPr lang="hu-HU" sz="1800" b="1" dirty="0">
                <a:solidFill>
                  <a:srgbClr val="000000"/>
                </a:solidFill>
                <a:latin typeface="PT Sans" panose="020B0503020203020204" pitchFamily="34" charset="-18"/>
                <a:ea typeface="Aptos" panose="020B0004020202020204" pitchFamily="34" charset="0"/>
              </a:rPr>
              <a:t> </a:t>
            </a:r>
            <a:r>
              <a:rPr lang="hu-HU" sz="1800" b="1" dirty="0" err="1">
                <a:solidFill>
                  <a:srgbClr val="000000"/>
                </a:solidFill>
                <a:latin typeface="PT Sans" panose="020B0503020203020204" pitchFamily="34" charset="-18"/>
                <a:ea typeface="Aptos" panose="020B0004020202020204" pitchFamily="34" charset="0"/>
              </a:rPr>
              <a:t>Spes</a:t>
            </a:r>
            <a:r>
              <a:rPr lang="hu-HU" sz="1800" b="1" dirty="0">
                <a:solidFill>
                  <a:srgbClr val="000000"/>
                </a:solidFill>
                <a:latin typeface="PT Sans" panose="020B0503020203020204" pitchFamily="34" charset="-18"/>
                <a:ea typeface="Aptos" panose="020B0004020202020204" pitchFamily="34" charset="0"/>
              </a:rPr>
              <a:t> (1965)</a:t>
            </a:r>
            <a:endParaRPr lang="hu-HU" sz="1800" dirty="0">
              <a:solidFill>
                <a:srgbClr val="000000"/>
              </a:solidFill>
              <a:latin typeface="PT Sans" panose="020B0503020203020204" pitchFamily="34" charset="-18"/>
              <a:ea typeface="Aptos" panose="020B0004020202020204" pitchFamily="34" charset="0"/>
            </a:endParaRPr>
          </a:p>
          <a:p>
            <a:pPr marL="0" indent="0" algn="just">
              <a:lnSpc>
                <a:spcPct val="150000"/>
              </a:lnSpc>
              <a:spcBef>
                <a:spcPts val="0"/>
              </a:spcBef>
              <a:buNone/>
            </a:pPr>
            <a:endParaRPr lang="hu-HU" sz="800" dirty="0">
              <a:solidFill>
                <a:srgbClr val="000000"/>
              </a:solidFill>
              <a:latin typeface="PT Sans" panose="020B0503020203020204" pitchFamily="34" charset="-18"/>
              <a:ea typeface="Aptos" panose="020B0004020202020204" pitchFamily="34" charset="0"/>
            </a:endParaRP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 emberi méltóság érték, mégpedig az egyike legbecsesebbeknek, de a jelenlegi helyzetben nem mindig helyesen fogjunk fel. </a:t>
            </a: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 zsinat eredeti tisztaságában akarja felmutatni ezt az értéket. </a:t>
            </a: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 róla alkotott felfogás kiigazításához a kinyilatkoztatást és a hit fényét a veszi igénybe, vagyis nem a filozófia, hanem a teológia eszközét. </a:t>
            </a:r>
          </a:p>
          <a:p>
            <a:pPr marL="0" indent="0" algn="just">
              <a:lnSpc>
                <a:spcPct val="150000"/>
              </a:lnSpc>
              <a:spcBef>
                <a:spcPts val="0"/>
              </a:spcBef>
              <a:buNone/>
            </a:pPr>
            <a:endParaRPr lang="hu-HU" sz="900" dirty="0">
              <a:solidFill>
                <a:srgbClr val="000000"/>
              </a:solidFill>
              <a:latin typeface="PT Sans" panose="020B0503020203020204" pitchFamily="34" charset="-18"/>
              <a:ea typeface="Aptos" panose="020B0004020202020204" pitchFamily="34" charset="0"/>
            </a:endParaRPr>
          </a:p>
          <a:p>
            <a:pPr marL="0" indent="0"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50D07CCF-23F5-06DD-1388-66346FFFE0D2}"/>
              </a:ext>
            </a:extLst>
          </p:cNvPr>
          <p:cNvSpPr>
            <a:spLocks noGrp="1"/>
          </p:cNvSpPr>
          <p:nvPr>
            <p:ph type="sldNum" sz="quarter" idx="12"/>
          </p:nvPr>
        </p:nvSpPr>
        <p:spPr/>
        <p:txBody>
          <a:bodyPr/>
          <a:lstStyle/>
          <a:p>
            <a:fld id="{0739D787-FDB3-4BA9-82F1-8411BA5940C1}" type="slidenum">
              <a:rPr lang="hu-HU" smtClean="0"/>
              <a:t>57</a:t>
            </a:fld>
            <a:endParaRPr lang="hu-HU"/>
          </a:p>
        </p:txBody>
      </p:sp>
      <p:pic>
        <p:nvPicPr>
          <p:cNvPr id="5" name="Kép 4" descr="A képen szöveg, poszter, autó, fekete-fehér látható&#10;&#10;Automatikusan generált leírás">
            <a:extLst>
              <a:ext uri="{FF2B5EF4-FFF2-40B4-BE49-F238E27FC236}">
                <a16:creationId xmlns:a16="http://schemas.microsoft.com/office/drawing/2014/main" id="{C9D0436B-3EBA-C90F-BF5B-58ECF209C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287" y="519665"/>
            <a:ext cx="3904897" cy="5537103"/>
          </a:xfrm>
          <a:prstGeom prst="rect">
            <a:avLst/>
          </a:prstGeom>
        </p:spPr>
      </p:pic>
    </p:spTree>
    <p:extLst>
      <p:ext uri="{BB962C8B-B14F-4D97-AF65-F5344CB8AC3E}">
        <p14:creationId xmlns:p14="http://schemas.microsoft.com/office/powerpoint/2010/main" val="5992708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520504"/>
            <a:ext cx="7128699" cy="6010925"/>
          </a:xfrm>
        </p:spPr>
        <p:txBody>
          <a:bodyPr>
            <a:normAutofit lnSpcReduction="10000"/>
          </a:bodyPr>
          <a:lstStyle/>
          <a:p>
            <a:pPr marL="261938" indent="-261938" algn="ctr">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II. Vatikáni Zsinat: </a:t>
            </a:r>
            <a:r>
              <a:rPr lang="hu-HU" sz="1800" b="1" i="1" dirty="0">
                <a:solidFill>
                  <a:srgbClr val="000000"/>
                </a:solidFill>
                <a:latin typeface="PT Sans" panose="020B0503020203020204" pitchFamily="34" charset="-18"/>
                <a:ea typeface="Aptos" panose="020B0004020202020204" pitchFamily="34" charset="0"/>
              </a:rPr>
              <a:t>Gaudium </a:t>
            </a:r>
            <a:r>
              <a:rPr lang="hu-HU" sz="1800" b="1" i="1" dirty="0" err="1">
                <a:solidFill>
                  <a:srgbClr val="000000"/>
                </a:solidFill>
                <a:latin typeface="PT Sans" panose="020B0503020203020204" pitchFamily="34" charset="-18"/>
                <a:ea typeface="Aptos" panose="020B0004020202020204" pitchFamily="34" charset="0"/>
              </a:rPr>
              <a:t>et</a:t>
            </a:r>
            <a:r>
              <a:rPr lang="hu-HU" sz="1800" b="1" i="1" dirty="0">
                <a:solidFill>
                  <a:srgbClr val="000000"/>
                </a:solidFill>
                <a:latin typeface="PT Sans" panose="020B0503020203020204" pitchFamily="34" charset="-18"/>
                <a:ea typeface="Aptos" panose="020B0004020202020204" pitchFamily="34" charset="0"/>
              </a:rPr>
              <a:t> </a:t>
            </a:r>
            <a:r>
              <a:rPr lang="hu-HU" sz="1800" b="1" i="1" dirty="0" err="1">
                <a:solidFill>
                  <a:srgbClr val="000000"/>
                </a:solidFill>
                <a:latin typeface="PT Sans" panose="020B0503020203020204" pitchFamily="34" charset="-18"/>
                <a:ea typeface="Aptos" panose="020B0004020202020204" pitchFamily="34" charset="0"/>
              </a:rPr>
              <a:t>Spes</a:t>
            </a:r>
            <a:r>
              <a:rPr lang="hu-HU" sz="1800" b="1" i="1" dirty="0">
                <a:solidFill>
                  <a:srgbClr val="000000"/>
                </a:solidFill>
                <a:latin typeface="PT Sans" panose="020B0503020203020204" pitchFamily="34" charset="-18"/>
                <a:ea typeface="Aptos" panose="020B0004020202020204" pitchFamily="34" charset="0"/>
              </a:rPr>
              <a:t> </a:t>
            </a:r>
            <a:r>
              <a:rPr lang="hu-HU" sz="1800" b="1" dirty="0">
                <a:solidFill>
                  <a:srgbClr val="000000"/>
                </a:solidFill>
                <a:latin typeface="PT Sans" panose="020B0503020203020204" pitchFamily="34" charset="-18"/>
                <a:ea typeface="Aptos" panose="020B0004020202020204" pitchFamily="34" charset="0"/>
              </a:rPr>
              <a:t>(1965)</a:t>
            </a:r>
            <a:endParaRPr lang="hu-HU" sz="1800" dirty="0">
              <a:solidFill>
                <a:srgbClr val="000000"/>
              </a:solidFill>
              <a:latin typeface="PT Sans" panose="020B0503020203020204" pitchFamily="34" charset="-18"/>
              <a:ea typeface="Aptos" panose="020B0004020202020204" pitchFamily="34" charset="0"/>
            </a:endParaRPr>
          </a:p>
          <a:p>
            <a:pPr marL="0" indent="0" algn="just">
              <a:lnSpc>
                <a:spcPct val="150000"/>
              </a:lnSpc>
              <a:spcBef>
                <a:spcPts val="0"/>
              </a:spcBef>
              <a:buNone/>
            </a:pPr>
            <a:endParaRPr lang="hu-HU" sz="800" dirty="0">
              <a:solidFill>
                <a:srgbClr val="000000"/>
              </a:solidFill>
              <a:latin typeface="PT Sans" panose="020B0503020203020204" pitchFamily="34" charset="-18"/>
              <a:ea typeface="Aptos" panose="020B0004020202020204" pitchFamily="34" charset="0"/>
            </a:endParaRP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 emberi méltóság érték, mégpedig az egyike legbecsesebbeknek, de a jelenlegi helyzetben nem mindig helyesen fogjunk fel. </a:t>
            </a: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 zsinat eredeti tisztaságában akarja felmutatni ezt az értéket. </a:t>
            </a: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 róla alkotott felfogás kiigazításához a kinyilatkoztatást és a hit fényét a veszi igénybe, vagyis nem a filozófia, hanem a teológia eszközét. </a:t>
            </a:r>
          </a:p>
          <a:p>
            <a:pPr marL="0" indent="0">
              <a:lnSpc>
                <a:spcPct val="150000"/>
              </a:lnSpc>
              <a:spcBef>
                <a:spcPts val="0"/>
              </a:spcBef>
              <a:buNone/>
            </a:pPr>
            <a:endParaRPr lang="hu-HU" sz="900" dirty="0">
              <a:solidFill>
                <a:srgbClr val="000000"/>
              </a:solidFill>
              <a:latin typeface="PT Sans" panose="020B0503020203020204" pitchFamily="34" charset="-18"/>
              <a:ea typeface="Aptos" panose="020B0004020202020204" pitchFamily="34" charset="0"/>
            </a:endParaRP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Látlelet: az ember önképe kettős. Egyrészt mindenek fölé pozícionálja, ugyanakkor le is értékeli magát. </a:t>
            </a: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Ez megfelel annak a két ténynek, hogy Isten képére van teremtve, ám elfordult a teremtőjétől. Az ember megosztott. Magasztos hivatása, célja van, de a bűn akadályozza a teljesség elérésében.</a:t>
            </a: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 ember megosztottsága nem párhuzamos a test-lélek kettősséggel. A test jó, az emberi testben az anyagi világ felmagasztosul. Mégis, az ember „belső világával” haladja meg a többi dolgot.</a:t>
            </a:r>
          </a:p>
          <a:p>
            <a:pPr marL="0" indent="0"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261938" indent="-261938"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50D07CCF-23F5-06DD-1388-66346FFFE0D2}"/>
              </a:ext>
            </a:extLst>
          </p:cNvPr>
          <p:cNvSpPr>
            <a:spLocks noGrp="1"/>
          </p:cNvSpPr>
          <p:nvPr>
            <p:ph type="sldNum" sz="quarter" idx="12"/>
          </p:nvPr>
        </p:nvSpPr>
        <p:spPr/>
        <p:txBody>
          <a:bodyPr/>
          <a:lstStyle/>
          <a:p>
            <a:fld id="{0739D787-FDB3-4BA9-82F1-8411BA5940C1}" type="slidenum">
              <a:rPr lang="hu-HU" smtClean="0"/>
              <a:t>58</a:t>
            </a:fld>
            <a:endParaRPr lang="hu-HU"/>
          </a:p>
        </p:txBody>
      </p:sp>
      <p:pic>
        <p:nvPicPr>
          <p:cNvPr id="5" name="Kép 4" descr="A képen szöveg, poszter, autó, fekete-fehér látható&#10;&#10;Automatikusan generált leírás">
            <a:extLst>
              <a:ext uri="{FF2B5EF4-FFF2-40B4-BE49-F238E27FC236}">
                <a16:creationId xmlns:a16="http://schemas.microsoft.com/office/drawing/2014/main" id="{C9D0436B-3EBA-C90F-BF5B-58ECF209C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287" y="519665"/>
            <a:ext cx="3904897" cy="5537103"/>
          </a:xfrm>
          <a:prstGeom prst="rect">
            <a:avLst/>
          </a:prstGeom>
        </p:spPr>
      </p:pic>
    </p:spTree>
    <p:extLst>
      <p:ext uri="{BB962C8B-B14F-4D97-AF65-F5344CB8AC3E}">
        <p14:creationId xmlns:p14="http://schemas.microsoft.com/office/powerpoint/2010/main" val="2514686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6096000" y="520505"/>
            <a:ext cx="5537103" cy="5907456"/>
          </a:xfrm>
        </p:spPr>
        <p:txBody>
          <a:bodyPr>
            <a:normAutofit fontScale="92500" lnSpcReduction="20000"/>
          </a:bodyPr>
          <a:lstStyle/>
          <a:p>
            <a:pPr marL="0" indent="0">
              <a:lnSpc>
                <a:spcPct val="150000"/>
              </a:lnSpc>
              <a:spcBef>
                <a:spcPts val="0"/>
              </a:spcBef>
              <a:buNone/>
            </a:pPr>
            <a:r>
              <a:rPr lang="hu-HU" sz="1900" i="1" dirty="0">
                <a:solidFill>
                  <a:srgbClr val="000000"/>
                </a:solidFill>
                <a:latin typeface="PT Sans" panose="020B0503020203020204" pitchFamily="34" charset="-18"/>
                <a:ea typeface="Aptos" panose="020B0004020202020204" pitchFamily="34" charset="0"/>
              </a:rPr>
              <a:t>Az értelem méltósága</a:t>
            </a:r>
            <a:r>
              <a:rPr lang="hu-HU" sz="1900" dirty="0">
                <a:solidFill>
                  <a:srgbClr val="000000"/>
                </a:solidFill>
                <a:latin typeface="PT Sans" panose="020B0503020203020204" pitchFamily="34" charset="-18"/>
                <a:ea typeface="Aptos" panose="020B0004020202020204" pitchFamily="34" charset="0"/>
              </a:rPr>
              <a:t>: nemcsak az érzéki világot, hanem magát a valóságot és a hit által az isteni misztériumot is szemlélheti. </a:t>
            </a:r>
          </a:p>
          <a:p>
            <a:pPr marL="0" indent="0">
              <a:lnSpc>
                <a:spcPct val="150000"/>
              </a:lnSpc>
              <a:spcBef>
                <a:spcPts val="0"/>
              </a:spcBef>
              <a:buNone/>
            </a:pPr>
            <a:r>
              <a:rPr lang="hu-HU" sz="1900" i="1" dirty="0">
                <a:solidFill>
                  <a:srgbClr val="000000"/>
                </a:solidFill>
                <a:latin typeface="PT Sans" panose="020B0503020203020204" pitchFamily="34" charset="-18"/>
                <a:ea typeface="Aptos" panose="020B0004020202020204" pitchFamily="34" charset="0"/>
              </a:rPr>
              <a:t>A lelkiismeret méltósága</a:t>
            </a:r>
            <a:r>
              <a:rPr lang="hu-HU" sz="1900" dirty="0">
                <a:solidFill>
                  <a:srgbClr val="000000"/>
                </a:solidFill>
                <a:latin typeface="PT Sans" panose="020B0503020203020204" pitchFamily="34" charset="-18"/>
                <a:ea typeface="Aptos" panose="020B0004020202020204" pitchFamily="34" charset="0"/>
              </a:rPr>
              <a:t>: „Isten […] törvényt írt az emberi szívbe, melynek engedelmeskedni maga az ember méltósága. [Isten] szava visszhangzik bensőjében.”</a:t>
            </a:r>
          </a:p>
          <a:p>
            <a:pPr marL="0" indent="0">
              <a:lnSpc>
                <a:spcPct val="150000"/>
              </a:lnSpc>
              <a:spcBef>
                <a:spcPts val="0"/>
              </a:spcBef>
              <a:buNone/>
            </a:pPr>
            <a:r>
              <a:rPr lang="hu-HU" sz="1900" i="1" dirty="0">
                <a:solidFill>
                  <a:srgbClr val="000000"/>
                </a:solidFill>
                <a:latin typeface="PT Sans" panose="020B0503020203020204" pitchFamily="34" charset="-18"/>
                <a:ea typeface="Aptos" panose="020B0004020202020204" pitchFamily="34" charset="0"/>
              </a:rPr>
              <a:t>A szabadság értéke</a:t>
            </a:r>
            <a:r>
              <a:rPr lang="hu-HU" sz="1900" dirty="0">
                <a:solidFill>
                  <a:srgbClr val="000000"/>
                </a:solidFill>
                <a:latin typeface="PT Sans" panose="020B0503020203020204" pitchFamily="34" charset="-18"/>
                <a:ea typeface="Aptos" panose="020B0004020202020204" pitchFamily="34" charset="0"/>
              </a:rPr>
              <a:t>: „gyakran visszaélnek vele: úgy tekintik, mint kötetlenséget, hogy mindent megtehessenek, ami élvezetet okoz, még a rosszat is. Az igazi szabadság az </a:t>
            </a:r>
            <a:r>
              <a:rPr lang="hu-HU" sz="1900" dirty="0" err="1">
                <a:solidFill>
                  <a:srgbClr val="000000"/>
                </a:solidFill>
                <a:latin typeface="PT Sans" panose="020B0503020203020204" pitchFamily="34" charset="-18"/>
                <a:ea typeface="Aptos" panose="020B0004020202020204" pitchFamily="34" charset="0"/>
              </a:rPr>
              <a:t>istenképiség</a:t>
            </a:r>
            <a:r>
              <a:rPr lang="hu-HU" sz="1900" dirty="0">
                <a:solidFill>
                  <a:srgbClr val="000000"/>
                </a:solidFill>
                <a:latin typeface="PT Sans" panose="020B0503020203020204" pitchFamily="34" charset="-18"/>
                <a:ea typeface="Aptos" panose="020B0004020202020204" pitchFamily="34" charset="0"/>
              </a:rPr>
              <a:t> nagy jele az emberben. […] Az ember méltósága megköveteli, hogy tudatos és szabad választás alapján cselekedjék […]. E méltóságot akkor éri el az ember, ha kiszabadulva a szenvedélyek rabságából, a jó szabad választásával törekszik célja felé”, aki Isten.</a:t>
            </a:r>
          </a:p>
          <a:p>
            <a:pPr marL="261938" indent="-261938" algn="just">
              <a:lnSpc>
                <a:spcPct val="150000"/>
              </a:lnSpc>
              <a:spcBef>
                <a:spcPts val="0"/>
              </a:spcBef>
              <a:buNone/>
            </a:pPr>
            <a:endParaRPr lang="hu-HU" sz="1900" dirty="0">
              <a:solidFill>
                <a:srgbClr val="000000"/>
              </a:solidFill>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50D07CCF-23F5-06DD-1388-66346FFFE0D2}"/>
              </a:ext>
            </a:extLst>
          </p:cNvPr>
          <p:cNvSpPr>
            <a:spLocks noGrp="1"/>
          </p:cNvSpPr>
          <p:nvPr>
            <p:ph type="sldNum" sz="quarter" idx="12"/>
          </p:nvPr>
        </p:nvSpPr>
        <p:spPr/>
        <p:txBody>
          <a:bodyPr/>
          <a:lstStyle/>
          <a:p>
            <a:fld id="{0739D787-FDB3-4BA9-82F1-8411BA5940C1}" type="slidenum">
              <a:rPr lang="hu-HU" smtClean="0"/>
              <a:t>59</a:t>
            </a:fld>
            <a:endParaRPr lang="hu-HU"/>
          </a:p>
        </p:txBody>
      </p:sp>
      <p:pic>
        <p:nvPicPr>
          <p:cNvPr id="6" name="Kép 5" descr="A képen fedett pályás, szoba, székház, talaj látható&#10;&#10;Automatikusan generált leírás">
            <a:extLst>
              <a:ext uri="{FF2B5EF4-FFF2-40B4-BE49-F238E27FC236}">
                <a16:creationId xmlns:a16="http://schemas.microsoft.com/office/drawing/2014/main" id="{E758F71C-118B-3E9A-4402-D9FA1B891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67" y="660448"/>
            <a:ext cx="5537103" cy="5537103"/>
          </a:xfrm>
          <a:prstGeom prst="rect">
            <a:avLst/>
          </a:prstGeom>
        </p:spPr>
      </p:pic>
    </p:spTree>
    <p:extLst>
      <p:ext uri="{BB962C8B-B14F-4D97-AF65-F5344CB8AC3E}">
        <p14:creationId xmlns:p14="http://schemas.microsoft.com/office/powerpoint/2010/main" val="41362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520504"/>
            <a:ext cx="11127545" cy="5880295"/>
          </a:xfrm>
        </p:spPr>
        <p:txBody>
          <a:bodyPr>
            <a:normAutofit/>
          </a:bodyPr>
          <a:lstStyle/>
          <a:p>
            <a:pPr marL="0" indent="0" algn="ctr">
              <a:lnSpc>
                <a:spcPct val="150000"/>
              </a:lnSpc>
              <a:spcBef>
                <a:spcPts val="0"/>
              </a:spcBef>
              <a:buNone/>
            </a:pPr>
            <a:endParaRPr lang="hu-HU" sz="1800" b="1" dirty="0">
              <a:solidFill>
                <a:srgbClr val="000000"/>
              </a:solidFill>
              <a:latin typeface="PT Sans" panose="020B0503020203020204" pitchFamily="34" charset="-18"/>
              <a:ea typeface="Aptos" panose="020B0004020202020204" pitchFamily="34" charset="0"/>
            </a:endParaRPr>
          </a:p>
          <a:p>
            <a:pPr marL="0" indent="0" algn="ctr">
              <a:lnSpc>
                <a:spcPct val="150000"/>
              </a:lnSpc>
              <a:spcBef>
                <a:spcPts val="0"/>
              </a:spcBef>
              <a:buNone/>
            </a:pPr>
            <a:endParaRPr lang="hu-HU" sz="1800" b="1" dirty="0">
              <a:solidFill>
                <a:srgbClr val="000000"/>
              </a:solidFill>
              <a:latin typeface="PT Sans" panose="020B0503020203020204" pitchFamily="34" charset="-18"/>
              <a:ea typeface="Aptos" panose="020B0004020202020204" pitchFamily="34" charset="0"/>
            </a:endParaRPr>
          </a:p>
          <a:p>
            <a:pPr marL="0" indent="0" algn="ctr">
              <a:lnSpc>
                <a:spcPct val="150000"/>
              </a:lnSpc>
              <a:spcBef>
                <a:spcPts val="0"/>
              </a:spcBef>
              <a:buNone/>
            </a:pPr>
            <a:endParaRPr lang="hu-HU" sz="1800" b="1" dirty="0">
              <a:solidFill>
                <a:srgbClr val="000000"/>
              </a:solidFill>
              <a:latin typeface="PT Sans" panose="020B0503020203020204" pitchFamily="34" charset="-18"/>
              <a:ea typeface="Aptos" panose="020B0004020202020204" pitchFamily="34" charset="0"/>
            </a:endParaRPr>
          </a:p>
          <a:p>
            <a:pPr marL="0" indent="0" algn="ctr">
              <a:lnSpc>
                <a:spcPct val="150000"/>
              </a:lnSpc>
              <a:spcBef>
                <a:spcPts val="0"/>
              </a:spcBef>
              <a:buNone/>
            </a:pPr>
            <a:endParaRPr lang="hu-HU" sz="1800" b="1" dirty="0">
              <a:solidFill>
                <a:srgbClr val="000000"/>
              </a:solidFill>
              <a:latin typeface="PT Sans" panose="020B0503020203020204" pitchFamily="34" charset="-18"/>
              <a:ea typeface="Aptos" panose="020B0004020202020204" pitchFamily="34" charset="0"/>
            </a:endParaRPr>
          </a:p>
          <a:p>
            <a:pPr marL="0" indent="0" algn="ctr">
              <a:lnSpc>
                <a:spcPct val="150000"/>
              </a:lnSpc>
              <a:spcBef>
                <a:spcPts val="0"/>
              </a:spcBef>
              <a:buNone/>
            </a:pPr>
            <a:r>
              <a:rPr lang="hu-HU" sz="3600" b="1" dirty="0">
                <a:solidFill>
                  <a:srgbClr val="000000"/>
                </a:solidFill>
                <a:latin typeface="PT Sans" panose="020B0503020203020204" pitchFamily="34" charset="-18"/>
                <a:ea typeface="Aptos" panose="020B0004020202020204" pitchFamily="34" charset="0"/>
              </a:rPr>
              <a:t>Min alapul, és miben áll az emberi méltóság? </a:t>
            </a:r>
          </a:p>
          <a:p>
            <a:pPr marL="0" indent="0" algn="ctr">
              <a:lnSpc>
                <a:spcPct val="150000"/>
              </a:lnSpc>
              <a:spcBef>
                <a:spcPts val="0"/>
              </a:spcBef>
              <a:buNone/>
            </a:pPr>
            <a:r>
              <a:rPr lang="hu-HU" sz="1800" b="1" dirty="0">
                <a:solidFill>
                  <a:srgbClr val="000000"/>
                </a:solidFill>
                <a:latin typeface="PT Sans" panose="020B0503020203020204" pitchFamily="34" charset="-18"/>
                <a:ea typeface="Aptos" panose="020B0004020202020204" pitchFamily="34" charset="0"/>
              </a:rPr>
              <a:t>Egy filozófiai fogalom vázlatos története</a:t>
            </a:r>
          </a:p>
          <a:p>
            <a:pPr marL="0" indent="0" algn="ctr">
              <a:lnSpc>
                <a:spcPct val="150000"/>
              </a:lnSpc>
              <a:spcBef>
                <a:spcPts val="0"/>
              </a:spcBef>
              <a:buNone/>
            </a:pPr>
            <a:endParaRPr lang="hu-HU" sz="1800" b="1" dirty="0">
              <a:solidFill>
                <a:srgbClr val="000000"/>
              </a:solidFill>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53E0FCCF-4734-FC3A-6B25-E6F28F387C93}"/>
              </a:ext>
            </a:extLst>
          </p:cNvPr>
          <p:cNvSpPr>
            <a:spLocks noGrp="1"/>
          </p:cNvSpPr>
          <p:nvPr>
            <p:ph type="sldNum" sz="quarter" idx="12"/>
          </p:nvPr>
        </p:nvSpPr>
        <p:spPr/>
        <p:txBody>
          <a:bodyPr/>
          <a:lstStyle/>
          <a:p>
            <a:fld id="{0739D787-FDB3-4BA9-82F1-8411BA5940C1}" type="slidenum">
              <a:rPr lang="hu-HU" smtClean="0"/>
              <a:t>6</a:t>
            </a:fld>
            <a:endParaRPr lang="hu-HU"/>
          </a:p>
        </p:txBody>
      </p:sp>
    </p:spTree>
    <p:extLst>
      <p:ext uri="{BB962C8B-B14F-4D97-AF65-F5344CB8AC3E}">
        <p14:creationId xmlns:p14="http://schemas.microsoft.com/office/powerpoint/2010/main" val="1053889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520504"/>
            <a:ext cx="4393475" cy="6010925"/>
          </a:xfrm>
        </p:spPr>
        <p:txBody>
          <a:bodyPr>
            <a:normAutofit/>
          </a:bodyPr>
          <a:lstStyle/>
          <a:p>
            <a:pPr marL="0" indent="0" algn="just">
              <a:lnSpc>
                <a:spcPct val="150000"/>
              </a:lnSpc>
              <a:spcBef>
                <a:spcPts val="0"/>
              </a:spcBef>
              <a:buNone/>
            </a:pPr>
            <a:endParaRPr lang="hu-HU" sz="800" dirty="0">
              <a:solidFill>
                <a:srgbClr val="000000"/>
              </a:solidFill>
              <a:latin typeface="PT Sans" panose="020B0503020203020204" pitchFamily="34" charset="-18"/>
              <a:ea typeface="Aptos" panose="020B0004020202020204" pitchFamily="34" charset="0"/>
            </a:endParaRP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 halál misztériuma: Isten az embert a földi nyomorúság határain túli, boldog célra teremtette. […] Arra hívta és hívja az embert, hogy egész természetével kapcsolódjék hozzá a romolhatatlan isteni élet közösségében.”</a:t>
            </a: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 emberi méltóság lényeges része az Istennel való közösségre szóló meghívás.”</a:t>
            </a:r>
          </a:p>
          <a:p>
            <a:pPr marL="0" indent="0">
              <a:lnSpc>
                <a:spcPct val="150000"/>
              </a:lnSpc>
              <a:spcBef>
                <a:spcPts val="0"/>
              </a:spcBef>
              <a:buNone/>
            </a:pPr>
            <a:endParaRPr lang="hu-HU" sz="1000" dirty="0">
              <a:solidFill>
                <a:srgbClr val="000000"/>
              </a:solidFill>
              <a:latin typeface="PT Sans" panose="020B0503020203020204" pitchFamily="34" charset="-18"/>
              <a:ea typeface="Aptos" panose="020B0004020202020204" pitchFamily="34" charset="0"/>
            </a:endParaRP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 ember misztériuma csak a megtestesült Ige misztériumában világosodik meg igazán.”</a:t>
            </a:r>
          </a:p>
          <a:p>
            <a:pPr marL="0" indent="0">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„Isten Fia ugyanis megtestesülésével valamiképpen minden emberrel egyesült.”</a:t>
            </a:r>
          </a:p>
          <a:p>
            <a:pPr marL="0" indent="0"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261938" indent="-261938"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50D07CCF-23F5-06DD-1388-66346FFFE0D2}"/>
              </a:ext>
            </a:extLst>
          </p:cNvPr>
          <p:cNvSpPr>
            <a:spLocks noGrp="1"/>
          </p:cNvSpPr>
          <p:nvPr>
            <p:ph type="sldNum" sz="quarter" idx="12"/>
          </p:nvPr>
        </p:nvSpPr>
        <p:spPr/>
        <p:txBody>
          <a:bodyPr/>
          <a:lstStyle/>
          <a:p>
            <a:fld id="{0739D787-FDB3-4BA9-82F1-8411BA5940C1}" type="slidenum">
              <a:rPr lang="hu-HU" smtClean="0"/>
              <a:t>60</a:t>
            </a:fld>
            <a:endParaRPr lang="hu-HU"/>
          </a:p>
        </p:txBody>
      </p:sp>
      <p:pic>
        <p:nvPicPr>
          <p:cNvPr id="8" name="Kép 7" descr="A képen ruházat, személy, miseruha, Hagyomány látható&#10;&#10;Automatikusan generált leírás">
            <a:extLst>
              <a:ext uri="{FF2B5EF4-FFF2-40B4-BE49-F238E27FC236}">
                <a16:creationId xmlns:a16="http://schemas.microsoft.com/office/drawing/2014/main" id="{C0787B3E-18B5-84FE-9800-BD85A2192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747" y="788193"/>
            <a:ext cx="6631980" cy="5281613"/>
          </a:xfrm>
          <a:prstGeom prst="rect">
            <a:avLst/>
          </a:prstGeom>
        </p:spPr>
      </p:pic>
    </p:spTree>
    <p:extLst>
      <p:ext uri="{BB962C8B-B14F-4D97-AF65-F5344CB8AC3E}">
        <p14:creationId xmlns:p14="http://schemas.microsoft.com/office/powerpoint/2010/main" val="681940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39" y="470779"/>
            <a:ext cx="6748453" cy="6250695"/>
          </a:xfrm>
        </p:spPr>
        <p:txBody>
          <a:bodyPr>
            <a:normAutofit fontScale="92500" lnSpcReduction="20000"/>
          </a:bodyPr>
          <a:lstStyle/>
          <a:p>
            <a:pPr marL="0" indent="0" algn="ctr">
              <a:lnSpc>
                <a:spcPct val="150000"/>
              </a:lnSpc>
              <a:spcBef>
                <a:spcPts val="0"/>
              </a:spcBef>
              <a:buNone/>
            </a:pPr>
            <a:r>
              <a:rPr lang="hu-HU" sz="1900" b="1" dirty="0">
                <a:solidFill>
                  <a:srgbClr val="000000"/>
                </a:solidFill>
                <a:latin typeface="PT Sans" panose="020B0503020203020204" pitchFamily="34" charset="-18"/>
                <a:ea typeface="Aptos" panose="020B0004020202020204" pitchFamily="34" charset="0"/>
              </a:rPr>
              <a:t>Hittani </a:t>
            </a:r>
            <a:r>
              <a:rPr lang="hu-HU" sz="1900" b="1" dirty="0" err="1">
                <a:solidFill>
                  <a:srgbClr val="000000"/>
                </a:solidFill>
                <a:latin typeface="PT Sans" panose="020B0503020203020204" pitchFamily="34" charset="-18"/>
                <a:ea typeface="Aptos" panose="020B0004020202020204" pitchFamily="34" charset="0"/>
              </a:rPr>
              <a:t>Dikasztérium</a:t>
            </a:r>
            <a:r>
              <a:rPr lang="hu-HU" sz="1900" b="1" dirty="0">
                <a:solidFill>
                  <a:srgbClr val="000000"/>
                </a:solidFill>
                <a:latin typeface="PT Sans" panose="020B0503020203020204" pitchFamily="34" charset="-18"/>
                <a:ea typeface="Aptos" panose="020B0004020202020204" pitchFamily="34" charset="0"/>
              </a:rPr>
              <a:t>: </a:t>
            </a:r>
            <a:r>
              <a:rPr lang="hu-HU" sz="1900" b="1" i="1" dirty="0">
                <a:solidFill>
                  <a:srgbClr val="000000"/>
                </a:solidFill>
                <a:latin typeface="PT Sans" panose="020B0503020203020204" pitchFamily="34" charset="-18"/>
                <a:ea typeface="Aptos" panose="020B0004020202020204" pitchFamily="34" charset="0"/>
              </a:rPr>
              <a:t>Dignitas </a:t>
            </a:r>
            <a:r>
              <a:rPr lang="hu-HU" sz="1900" b="1" i="1" dirty="0" err="1">
                <a:solidFill>
                  <a:srgbClr val="000000"/>
                </a:solidFill>
                <a:latin typeface="PT Sans" panose="020B0503020203020204" pitchFamily="34" charset="-18"/>
                <a:ea typeface="Aptos" panose="020B0004020202020204" pitchFamily="34" charset="0"/>
              </a:rPr>
              <a:t>infinita</a:t>
            </a:r>
            <a:r>
              <a:rPr lang="hu-HU" sz="1900" b="1" i="1" dirty="0">
                <a:solidFill>
                  <a:srgbClr val="000000"/>
                </a:solidFill>
                <a:latin typeface="PT Sans" panose="020B0503020203020204" pitchFamily="34" charset="-18"/>
                <a:ea typeface="Aptos" panose="020B0004020202020204" pitchFamily="34" charset="0"/>
              </a:rPr>
              <a:t> </a:t>
            </a:r>
            <a:r>
              <a:rPr lang="hu-HU" sz="1900" i="1" dirty="0">
                <a:solidFill>
                  <a:srgbClr val="000000"/>
                </a:solidFill>
                <a:latin typeface="PT Sans" panose="020B0503020203020204" pitchFamily="34" charset="-18"/>
                <a:ea typeface="Aptos" panose="020B0004020202020204" pitchFamily="34" charset="0"/>
              </a:rPr>
              <a:t>(2024)</a:t>
            </a:r>
          </a:p>
          <a:p>
            <a:pPr marL="0" indent="0" algn="just">
              <a:lnSpc>
                <a:spcPct val="150000"/>
              </a:lnSpc>
              <a:spcBef>
                <a:spcPts val="0"/>
              </a:spcBef>
              <a:buNone/>
            </a:pPr>
            <a:r>
              <a:rPr lang="hu-HU" sz="1900" dirty="0">
                <a:solidFill>
                  <a:srgbClr val="000000"/>
                </a:solidFill>
                <a:latin typeface="PT Sans" panose="020B0503020203020204" pitchFamily="34" charset="-18"/>
                <a:ea typeface="Aptos" panose="020B0004020202020204" pitchFamily="34" charset="0"/>
              </a:rPr>
              <a:t>„Négyféle méltóságfogalmat különböztethetünk meg: van </a:t>
            </a:r>
            <a:r>
              <a:rPr lang="hu-HU" sz="1900" i="1" dirty="0">
                <a:solidFill>
                  <a:srgbClr val="000000"/>
                </a:solidFill>
                <a:latin typeface="PT Sans" panose="020B0503020203020204" pitchFamily="34" charset="-18"/>
                <a:ea typeface="Aptos" panose="020B0004020202020204" pitchFamily="34" charset="0"/>
              </a:rPr>
              <a:t>ontológiai méltóság</a:t>
            </a:r>
            <a:r>
              <a:rPr lang="hu-HU" sz="1900" dirty="0">
                <a:solidFill>
                  <a:srgbClr val="000000"/>
                </a:solidFill>
                <a:latin typeface="PT Sans" panose="020B0503020203020204" pitchFamily="34" charset="-18"/>
                <a:ea typeface="Aptos" panose="020B0004020202020204" pitchFamily="34" charset="0"/>
              </a:rPr>
              <a:t>, </a:t>
            </a:r>
            <a:r>
              <a:rPr lang="hu-HU" sz="1900" i="1" dirty="0">
                <a:solidFill>
                  <a:srgbClr val="000000"/>
                </a:solidFill>
                <a:latin typeface="PT Sans" panose="020B0503020203020204" pitchFamily="34" charset="-18"/>
                <a:ea typeface="Aptos" panose="020B0004020202020204" pitchFamily="34" charset="0"/>
              </a:rPr>
              <a:t>erkölcsi méltóság</a:t>
            </a:r>
            <a:r>
              <a:rPr lang="hu-HU" sz="1900" dirty="0">
                <a:solidFill>
                  <a:srgbClr val="000000"/>
                </a:solidFill>
                <a:latin typeface="PT Sans" panose="020B0503020203020204" pitchFamily="34" charset="-18"/>
                <a:ea typeface="Aptos" panose="020B0004020202020204" pitchFamily="34" charset="0"/>
              </a:rPr>
              <a:t>, </a:t>
            </a:r>
            <a:r>
              <a:rPr lang="hu-HU" sz="1900" i="1" dirty="0">
                <a:solidFill>
                  <a:srgbClr val="000000"/>
                </a:solidFill>
                <a:latin typeface="PT Sans" panose="020B0503020203020204" pitchFamily="34" charset="-18"/>
                <a:ea typeface="Aptos" panose="020B0004020202020204" pitchFamily="34" charset="0"/>
              </a:rPr>
              <a:t>társadalmi méltóság</a:t>
            </a:r>
            <a:r>
              <a:rPr lang="hu-HU" sz="1900" dirty="0">
                <a:solidFill>
                  <a:srgbClr val="000000"/>
                </a:solidFill>
                <a:latin typeface="PT Sans" panose="020B0503020203020204" pitchFamily="34" charset="-18"/>
                <a:ea typeface="Aptos" panose="020B0004020202020204" pitchFamily="34" charset="0"/>
              </a:rPr>
              <a:t> és végül </a:t>
            </a:r>
            <a:r>
              <a:rPr lang="hu-HU" sz="1900" i="1" dirty="0">
                <a:solidFill>
                  <a:srgbClr val="000000"/>
                </a:solidFill>
                <a:latin typeface="PT Sans" panose="020B0503020203020204" pitchFamily="34" charset="-18"/>
                <a:ea typeface="Aptos" panose="020B0004020202020204" pitchFamily="34" charset="0"/>
              </a:rPr>
              <a:t>egzisztenciális méltóság</a:t>
            </a:r>
            <a:r>
              <a:rPr lang="hu-HU" sz="1900" dirty="0">
                <a:solidFill>
                  <a:srgbClr val="000000"/>
                </a:solidFill>
                <a:latin typeface="PT Sans" panose="020B0503020203020204" pitchFamily="34" charset="-18"/>
                <a:ea typeface="Aptos" panose="020B0004020202020204" pitchFamily="34" charset="0"/>
              </a:rPr>
              <a:t>. Legfontosabb értelme az </a:t>
            </a:r>
            <a:r>
              <a:rPr lang="hu-HU" sz="1900" i="1" dirty="0">
                <a:solidFill>
                  <a:srgbClr val="000000"/>
                </a:solidFill>
                <a:latin typeface="PT Sans" panose="020B0503020203020204" pitchFamily="34" charset="-18"/>
                <a:ea typeface="Aptos" panose="020B0004020202020204" pitchFamily="34" charset="0"/>
              </a:rPr>
              <a:t>ontológiai méltóságnak</a:t>
            </a:r>
            <a:r>
              <a:rPr lang="hu-HU" sz="1900" dirty="0">
                <a:solidFill>
                  <a:srgbClr val="000000"/>
                </a:solidFill>
                <a:latin typeface="PT Sans" panose="020B0503020203020204" pitchFamily="34" charset="-18"/>
                <a:ea typeface="Aptos" panose="020B0004020202020204" pitchFamily="34" charset="0"/>
              </a:rPr>
              <a:t> van, amely a személyt mint olyat azon ténynél fogva illeti meg, hogy létezik és hogy Isten akarja, teremti és szereti. Ez a méltóság sohasem törölhető el, és érvényben marad függetlenül az egyén adott körülményeitől. </a:t>
            </a:r>
          </a:p>
          <a:p>
            <a:pPr marL="0" indent="0" algn="just">
              <a:lnSpc>
                <a:spcPct val="150000"/>
              </a:lnSpc>
              <a:spcBef>
                <a:spcPts val="0"/>
              </a:spcBef>
              <a:buNone/>
            </a:pPr>
            <a:r>
              <a:rPr lang="hu-HU" sz="1900" dirty="0">
                <a:solidFill>
                  <a:srgbClr val="000000"/>
                </a:solidFill>
                <a:latin typeface="PT Sans" panose="020B0503020203020204" pitchFamily="34" charset="-18"/>
                <a:ea typeface="Aptos" panose="020B0004020202020204" pitchFamily="34" charset="0"/>
              </a:rPr>
              <a:t>Amikor </a:t>
            </a:r>
            <a:r>
              <a:rPr lang="hu-HU" sz="1900" i="1" dirty="0">
                <a:solidFill>
                  <a:srgbClr val="000000"/>
                </a:solidFill>
                <a:latin typeface="PT Sans" panose="020B0503020203020204" pitchFamily="34" charset="-18"/>
                <a:ea typeface="Aptos" panose="020B0004020202020204" pitchFamily="34" charset="0"/>
              </a:rPr>
              <a:t>erkölcsi méltóságról </a:t>
            </a:r>
            <a:r>
              <a:rPr lang="hu-HU" sz="1900" dirty="0">
                <a:solidFill>
                  <a:srgbClr val="000000"/>
                </a:solidFill>
                <a:latin typeface="PT Sans" panose="020B0503020203020204" pitchFamily="34" charset="-18"/>
                <a:ea typeface="Aptos" panose="020B0004020202020204" pitchFamily="34" charset="0"/>
              </a:rPr>
              <a:t>beszélünk, akkor a </a:t>
            </a:r>
            <a:r>
              <a:rPr lang="hu-HU" sz="1900" b="1" dirty="0">
                <a:solidFill>
                  <a:srgbClr val="000000"/>
                </a:solidFill>
                <a:latin typeface="PT Sans" panose="020B0503020203020204" pitchFamily="34" charset="-18"/>
                <a:ea typeface="Aptos" panose="020B0004020202020204" pitchFamily="34" charset="0"/>
              </a:rPr>
              <a:t>szabadságnak</a:t>
            </a:r>
            <a:r>
              <a:rPr lang="hu-HU" sz="1900" dirty="0">
                <a:solidFill>
                  <a:srgbClr val="000000"/>
                </a:solidFill>
                <a:latin typeface="PT Sans" panose="020B0503020203020204" pitchFamily="34" charset="-18"/>
                <a:ea typeface="Aptos" panose="020B0004020202020204" pitchFamily="34" charset="0"/>
              </a:rPr>
              <a:t> az emberi teremtmény általi gyakorlására utalunk. Az ember előtt mindig nyitva marad a lehetőség, hogy lelkiismeretével szemben cselekedjen. Amikor ez megtörténik, akkor olyan emberekkel állunk szemben, akikből </a:t>
            </a:r>
            <a:r>
              <a:rPr lang="hu-HU" sz="1900" b="1" dirty="0">
                <a:solidFill>
                  <a:srgbClr val="000000"/>
                </a:solidFill>
                <a:latin typeface="PT Sans" panose="020B0503020203020204" pitchFamily="34" charset="-18"/>
                <a:ea typeface="Aptos" panose="020B0004020202020204" pitchFamily="34" charset="0"/>
              </a:rPr>
              <a:t>látszólag</a:t>
            </a:r>
            <a:r>
              <a:rPr lang="hu-HU" sz="1900" dirty="0">
                <a:solidFill>
                  <a:srgbClr val="000000"/>
                </a:solidFill>
                <a:latin typeface="PT Sans" panose="020B0503020203020204" pitchFamily="34" charset="-18"/>
                <a:ea typeface="Aptos" panose="020B0004020202020204" pitchFamily="34" charset="0"/>
              </a:rPr>
              <a:t> </a:t>
            </a:r>
            <a:r>
              <a:rPr lang="hu-HU" sz="1900" b="1" dirty="0">
                <a:solidFill>
                  <a:srgbClr val="000000"/>
                </a:solidFill>
                <a:latin typeface="PT Sans" panose="020B0503020203020204" pitchFamily="34" charset="-18"/>
                <a:ea typeface="Aptos" panose="020B0004020202020204" pitchFamily="34" charset="0"/>
              </a:rPr>
              <a:t>kiveszett</a:t>
            </a:r>
            <a:r>
              <a:rPr lang="hu-HU" sz="1900" dirty="0">
                <a:solidFill>
                  <a:srgbClr val="000000"/>
                </a:solidFill>
                <a:latin typeface="PT Sans" panose="020B0503020203020204" pitchFamily="34" charset="-18"/>
                <a:ea typeface="Aptos" panose="020B0004020202020204" pitchFamily="34" charset="0"/>
              </a:rPr>
              <a:t> az emberség legapróbb csírája, a </a:t>
            </a:r>
            <a:r>
              <a:rPr lang="hu-HU" sz="1900" b="1" dirty="0">
                <a:solidFill>
                  <a:srgbClr val="000000"/>
                </a:solidFill>
                <a:latin typeface="PT Sans" panose="020B0503020203020204" pitchFamily="34" charset="-18"/>
                <a:ea typeface="Aptos" panose="020B0004020202020204" pitchFamily="34" charset="0"/>
              </a:rPr>
              <a:t>méltóság legapróbb csírája</a:t>
            </a:r>
            <a:r>
              <a:rPr lang="hu-HU" sz="1900" dirty="0">
                <a:solidFill>
                  <a:srgbClr val="000000"/>
                </a:solidFill>
                <a:latin typeface="PT Sans" panose="020B0503020203020204" pitchFamily="34" charset="-18"/>
                <a:ea typeface="Aptos" panose="020B0004020202020204" pitchFamily="34" charset="0"/>
              </a:rPr>
              <a:t>. E tekintetben az itt bevezetett megkülönböztetés segít abban, hogy különbséget tegyünk a valóban »elveszíthető« erkölcsi méltóság szempontja és a sohasem megsemmisíthető ontológiai méltóság szempontja között.” </a:t>
            </a:r>
          </a:p>
          <a:p>
            <a:pPr marL="261938" indent="-261938"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0" indent="0" algn="just">
              <a:lnSpc>
                <a:spcPct val="150000"/>
              </a:lnSpc>
              <a:spcBef>
                <a:spcPts val="0"/>
              </a:spcBef>
              <a:buNone/>
            </a:pPr>
            <a:endParaRPr lang="hu-HU" sz="1800" dirty="0">
              <a:solidFill>
                <a:srgbClr val="000000"/>
              </a:solidFill>
              <a:latin typeface="PT Sans" panose="020B0503020203020204" pitchFamily="34" charset="-18"/>
              <a:ea typeface="Aptos" panose="020B0004020202020204" pitchFamily="34" charset="0"/>
            </a:endParaRP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CB29C3D2-9F47-B07A-CF49-B5B5B38C12D4}"/>
              </a:ext>
            </a:extLst>
          </p:cNvPr>
          <p:cNvSpPr>
            <a:spLocks noGrp="1"/>
          </p:cNvSpPr>
          <p:nvPr>
            <p:ph type="sldNum" sz="quarter" idx="12"/>
          </p:nvPr>
        </p:nvSpPr>
        <p:spPr/>
        <p:txBody>
          <a:bodyPr/>
          <a:lstStyle/>
          <a:p>
            <a:fld id="{0739D787-FDB3-4BA9-82F1-8411BA5940C1}" type="slidenum">
              <a:rPr lang="hu-HU" smtClean="0"/>
              <a:t>61</a:t>
            </a:fld>
            <a:endParaRPr lang="hu-HU"/>
          </a:p>
        </p:txBody>
      </p:sp>
      <p:pic>
        <p:nvPicPr>
          <p:cNvPr id="7" name="Kép 6" descr="A képen ruházat, személy, Emberi arc, Nyugdíjas állampolgár látható&#10;&#10;Automatikusan generált leírás">
            <a:extLst>
              <a:ext uri="{FF2B5EF4-FFF2-40B4-BE49-F238E27FC236}">
                <a16:creationId xmlns:a16="http://schemas.microsoft.com/office/drawing/2014/main" id="{C9615273-29CB-8C92-45CF-FEE47B7101A9}"/>
              </a:ext>
            </a:extLst>
          </p:cNvPr>
          <p:cNvPicPr>
            <a:picLocks noChangeAspect="1"/>
          </p:cNvPicPr>
          <p:nvPr/>
        </p:nvPicPr>
        <p:blipFill>
          <a:blip r:embed="rId3">
            <a:extLst>
              <a:ext uri="{28A0092B-C50C-407E-A947-70E740481C1C}">
                <a14:useLocalDpi xmlns:a14="http://schemas.microsoft.com/office/drawing/2010/main" val="0"/>
              </a:ext>
            </a:extLst>
          </a:blip>
          <a:srcRect l="50660"/>
          <a:stretch/>
        </p:blipFill>
        <p:spPr>
          <a:xfrm>
            <a:off x="7420438" y="576592"/>
            <a:ext cx="4370191" cy="4982236"/>
          </a:xfrm>
          <a:prstGeom prst="rect">
            <a:avLst/>
          </a:prstGeom>
        </p:spPr>
      </p:pic>
    </p:spTree>
    <p:extLst>
      <p:ext uri="{BB962C8B-B14F-4D97-AF65-F5344CB8AC3E}">
        <p14:creationId xmlns:p14="http://schemas.microsoft.com/office/powerpoint/2010/main" val="4323129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39618" y="326572"/>
            <a:ext cx="11236567" cy="6204858"/>
          </a:xfrm>
        </p:spPr>
        <p:txBody>
          <a:bodyPr>
            <a:normAutofit/>
          </a:bodyPr>
          <a:lstStyle/>
          <a:p>
            <a:pPr marL="0"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„Amikor </a:t>
            </a:r>
            <a:r>
              <a:rPr lang="hu-HU" sz="1800" i="1" dirty="0">
                <a:solidFill>
                  <a:srgbClr val="000000"/>
                </a:solidFill>
                <a:latin typeface="PT Sans" panose="020B0503020203020204" pitchFamily="34" charset="-18"/>
                <a:ea typeface="Aptos" panose="020B0004020202020204" pitchFamily="34" charset="0"/>
              </a:rPr>
              <a:t>társadalmi méltóságról </a:t>
            </a:r>
            <a:r>
              <a:rPr lang="hu-HU" sz="1800" dirty="0">
                <a:solidFill>
                  <a:srgbClr val="000000"/>
                </a:solidFill>
                <a:latin typeface="PT Sans" panose="020B0503020203020204" pitchFamily="34" charset="-18"/>
                <a:ea typeface="Aptos" panose="020B0004020202020204" pitchFamily="34" charset="0"/>
              </a:rPr>
              <a:t>beszélünk, akkor azokra a körülményekre utalunk, amelyek között a személy él. A mélyszegénységben például, amikor nincsenek meg a minimális feltételek ahhoz, hogy egy személy </a:t>
            </a:r>
            <a:r>
              <a:rPr lang="hu-HU" sz="1800" b="1" dirty="0">
                <a:solidFill>
                  <a:srgbClr val="000000"/>
                </a:solidFill>
                <a:latin typeface="PT Sans" panose="020B0503020203020204" pitchFamily="34" charset="-18"/>
                <a:ea typeface="Aptos" panose="020B0004020202020204" pitchFamily="34" charset="0"/>
              </a:rPr>
              <a:t>ontológiai méltóságának megfelelően éljen,</a:t>
            </a:r>
            <a:r>
              <a:rPr lang="hu-HU" sz="1800" dirty="0">
                <a:solidFill>
                  <a:srgbClr val="000000"/>
                </a:solidFill>
                <a:latin typeface="PT Sans" panose="020B0503020203020204" pitchFamily="34" charset="-18"/>
                <a:ea typeface="Aptos" panose="020B0004020202020204" pitchFamily="34" charset="0"/>
              </a:rPr>
              <a:t> azt mondjuk, hogy az ennyire szegény embernek az élete »méltatlan« élet. Ez a kifejezés semmiképpen sem a személy megítélését jelenti, hanem arra kíván rávilágítani, hogy </a:t>
            </a:r>
            <a:r>
              <a:rPr lang="hu-HU" sz="1800" b="1" dirty="0">
                <a:solidFill>
                  <a:srgbClr val="000000"/>
                </a:solidFill>
                <a:latin typeface="PT Sans" panose="020B0503020203020204" pitchFamily="34" charset="-18"/>
                <a:ea typeface="Aptos" panose="020B0004020202020204" pitchFamily="34" charset="0"/>
              </a:rPr>
              <a:t>elidegeníthetetlen méltóságának ellentmond az a helyzet, amelyben élni kényszerül</a:t>
            </a:r>
            <a:r>
              <a:rPr lang="hu-HU" sz="1800" dirty="0">
                <a:solidFill>
                  <a:srgbClr val="000000"/>
                </a:solidFill>
                <a:latin typeface="PT Sans" panose="020B0503020203020204" pitchFamily="34" charset="-18"/>
                <a:ea typeface="Aptos" panose="020B0004020202020204" pitchFamily="34" charset="0"/>
              </a:rPr>
              <a:t>. </a:t>
            </a:r>
          </a:p>
          <a:p>
            <a:pPr marL="2960688" indent="0" algn="just">
              <a:lnSpc>
                <a:spcPct val="150000"/>
              </a:lnSpc>
              <a:spcBef>
                <a:spcPts val="0"/>
              </a:spcBef>
              <a:buNone/>
            </a:pPr>
            <a:r>
              <a:rPr lang="hu-HU" sz="1800" dirty="0">
                <a:solidFill>
                  <a:srgbClr val="000000"/>
                </a:solidFill>
                <a:latin typeface="PT Sans" panose="020B0503020203020204" pitchFamily="34" charset="-18"/>
                <a:ea typeface="Aptos" panose="020B0004020202020204" pitchFamily="34" charset="0"/>
              </a:rPr>
              <a:t>Az utolsó jelentés pedig az </a:t>
            </a:r>
            <a:r>
              <a:rPr lang="hu-HU" sz="1800" i="1" dirty="0">
                <a:solidFill>
                  <a:srgbClr val="000000"/>
                </a:solidFill>
                <a:latin typeface="PT Sans" panose="020B0503020203020204" pitchFamily="34" charset="-18"/>
                <a:ea typeface="Aptos" panose="020B0004020202020204" pitchFamily="34" charset="0"/>
              </a:rPr>
              <a:t>egzisztenciális méltóság</a:t>
            </a:r>
            <a:r>
              <a:rPr lang="hu-HU" sz="1800" dirty="0">
                <a:solidFill>
                  <a:srgbClr val="000000"/>
                </a:solidFill>
                <a:latin typeface="PT Sans" panose="020B0503020203020204" pitchFamily="34" charset="-18"/>
                <a:ea typeface="Aptos" panose="020B0004020202020204" pitchFamily="34" charset="0"/>
              </a:rPr>
              <a:t>. Manapság egyre gyakrabban beszélünk »méltó« és »nem méltó« életről. Ezekkel a jelzőkkel egzisztenciális jellegű helyzetekre utalunk: például annak a személynek az esetében, akinek látszólag semmilyen lényegi fontosságú dolog nem hiányzik az élethez, de különböző okok </a:t>
            </a:r>
            <a:r>
              <a:rPr lang="hu-HU" sz="1800" b="1" dirty="0">
                <a:solidFill>
                  <a:srgbClr val="000000"/>
                </a:solidFill>
                <a:latin typeface="PT Sans" panose="020B0503020203020204" pitchFamily="34" charset="-18"/>
                <a:ea typeface="Aptos" panose="020B0004020202020204" pitchFamily="34" charset="0"/>
              </a:rPr>
              <a:t>miatt nehezére esik békében, örömben és reményben élni</a:t>
            </a:r>
            <a:r>
              <a:rPr lang="hu-HU" sz="1800" dirty="0">
                <a:solidFill>
                  <a:srgbClr val="000000"/>
                </a:solidFill>
                <a:latin typeface="PT Sans" panose="020B0503020203020204" pitchFamily="34" charset="-18"/>
                <a:ea typeface="Aptos" panose="020B0004020202020204" pitchFamily="34" charset="0"/>
              </a:rPr>
              <a:t>. Más helyzetekben súlyos betegség, családon belüli erőszak, kóros függőség és egyéb bajok vezetnek oda, hogy </a:t>
            </a:r>
            <a:r>
              <a:rPr lang="hu-HU" sz="1800" b="1" dirty="0">
                <a:solidFill>
                  <a:srgbClr val="000000"/>
                </a:solidFill>
                <a:latin typeface="PT Sans" panose="020B0503020203020204" pitchFamily="34" charset="-18"/>
                <a:ea typeface="Aptos" panose="020B0004020202020204" pitchFamily="34" charset="0"/>
              </a:rPr>
              <a:t>valaki »méltatlanként« élje meg élethelyzetét </a:t>
            </a:r>
            <a:r>
              <a:rPr lang="hu-HU" sz="1800" dirty="0">
                <a:solidFill>
                  <a:srgbClr val="000000"/>
                </a:solidFill>
                <a:latin typeface="PT Sans" panose="020B0503020203020204" pitchFamily="34" charset="-18"/>
                <a:ea typeface="Aptos" panose="020B0004020202020204" pitchFamily="34" charset="0"/>
              </a:rPr>
              <a:t>annak az ontológiai méltóságnak az érzékelésével szemben, amelyet sohasem lehet elhomályosítani.” 	            </a:t>
            </a: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BD234F96-8F46-E50B-CD1E-26FAF2EBDBFC}"/>
              </a:ext>
            </a:extLst>
          </p:cNvPr>
          <p:cNvSpPr>
            <a:spLocks noGrp="1"/>
          </p:cNvSpPr>
          <p:nvPr>
            <p:ph type="sldNum" sz="quarter" idx="12"/>
          </p:nvPr>
        </p:nvSpPr>
        <p:spPr/>
        <p:txBody>
          <a:bodyPr/>
          <a:lstStyle/>
          <a:p>
            <a:fld id="{0739D787-FDB3-4BA9-82F1-8411BA5940C1}" type="slidenum">
              <a:rPr lang="hu-HU" smtClean="0"/>
              <a:t>62</a:t>
            </a:fld>
            <a:endParaRPr lang="hu-HU"/>
          </a:p>
        </p:txBody>
      </p:sp>
      <p:pic>
        <p:nvPicPr>
          <p:cNvPr id="4" name="Kép 3">
            <a:extLst>
              <a:ext uri="{FF2B5EF4-FFF2-40B4-BE49-F238E27FC236}">
                <a16:creationId xmlns:a16="http://schemas.microsoft.com/office/drawing/2014/main" id="{F0233768-F70E-7664-C4A7-90936BACA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18" y="2491994"/>
            <a:ext cx="2819629" cy="4039435"/>
          </a:xfrm>
          <a:prstGeom prst="rect">
            <a:avLst/>
          </a:prstGeom>
        </p:spPr>
      </p:pic>
    </p:spTree>
    <p:extLst>
      <p:ext uri="{BB962C8B-B14F-4D97-AF65-F5344CB8AC3E}">
        <p14:creationId xmlns:p14="http://schemas.microsoft.com/office/powerpoint/2010/main" val="3862757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439618" y="326572"/>
            <a:ext cx="11236567" cy="6204858"/>
          </a:xfrm>
        </p:spPr>
        <p:txBody>
          <a:bodyPr>
            <a:normAutofit fontScale="32500" lnSpcReduction="20000"/>
          </a:bodyPr>
          <a:lstStyle/>
          <a:p>
            <a:pPr marL="0" indent="0" algn="ctr">
              <a:lnSpc>
                <a:spcPct val="120000"/>
              </a:lnSpc>
              <a:spcBef>
                <a:spcPts val="0"/>
              </a:spcBef>
              <a:buNone/>
            </a:pPr>
            <a:r>
              <a:rPr lang="hu-HU" sz="5500" b="1" dirty="0">
                <a:solidFill>
                  <a:srgbClr val="000000"/>
                </a:solidFill>
                <a:latin typeface="PT Sans" panose="020B0503020203020204" pitchFamily="34" charset="-18"/>
                <a:ea typeface="Aptos" panose="020B0004020202020204" pitchFamily="34" charset="0"/>
              </a:rPr>
              <a:t>A vizsgáról</a:t>
            </a:r>
          </a:p>
          <a:p>
            <a:pPr marL="0" indent="0" algn="just">
              <a:lnSpc>
                <a:spcPct val="120000"/>
              </a:lnSpc>
              <a:spcBef>
                <a:spcPts val="0"/>
              </a:spcBef>
              <a:buNone/>
            </a:pPr>
            <a:endParaRPr lang="hu-HU" sz="5500" dirty="0">
              <a:solidFill>
                <a:srgbClr val="000000"/>
              </a:solidFill>
              <a:latin typeface="PT Sans" panose="020B0503020203020204" pitchFamily="34" charset="-18"/>
              <a:ea typeface="Aptos" panose="020B0004020202020204" pitchFamily="34" charset="0"/>
            </a:endParaRP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A szóbeli vizsgán mindenkinek ismertetnie kell egyet a </a:t>
            </a:r>
            <a:r>
              <a:rPr lang="hu-HU" sz="5500" dirty="0">
                <a:solidFill>
                  <a:srgbClr val="000000"/>
                </a:solidFill>
                <a:latin typeface="PT Sans" panose="020B0503020203020204" pitchFamily="34" charset="-18"/>
                <a:ea typeface="Aptos" panose="020B0004020202020204" pitchFamily="34" charset="0"/>
                <a:hlinkClick r:id="rId2" tooltip="https://hankovszky.tamas.btk.ppke.hu/kurz/meltosag24.htm"/>
              </a:rPr>
              <a:t>kötelező olvasmányok</a:t>
            </a:r>
            <a:r>
              <a:rPr lang="hu-HU" sz="5500" dirty="0">
                <a:solidFill>
                  <a:srgbClr val="000000"/>
                </a:solidFill>
                <a:latin typeface="PT Sans" panose="020B0503020203020204" pitchFamily="34" charset="-18"/>
                <a:ea typeface="Aptos" panose="020B0004020202020204" pitchFamily="34" charset="0"/>
              </a:rPr>
              <a:t> alábbi tétlei közül, </a:t>
            </a: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elhelyezve azt az emberi méltóság diskurzusának Cicerótól a nagy tekintélyű nyilatkozatokon át az emberiméltóság-szkepticizmusig ívelő történetében. </a:t>
            </a: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Ezután az előadások anyagára és további szerzőkre vonatkozó kérdések következhetnek.</a:t>
            </a:r>
          </a:p>
          <a:p>
            <a:pPr marL="0" indent="0" algn="just">
              <a:lnSpc>
                <a:spcPct val="120000"/>
              </a:lnSpc>
              <a:spcBef>
                <a:spcPts val="0"/>
              </a:spcBef>
              <a:buNone/>
            </a:pPr>
            <a:endParaRPr lang="hu-HU" sz="5500" dirty="0">
              <a:solidFill>
                <a:srgbClr val="000000"/>
              </a:solidFill>
              <a:latin typeface="PT Sans" panose="020B0503020203020204" pitchFamily="34" charset="-18"/>
              <a:ea typeface="Aptos" panose="020B0004020202020204" pitchFamily="34" charset="0"/>
            </a:endParaRP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1.  Giovanni </a:t>
            </a:r>
            <a:r>
              <a:rPr lang="hu-HU" sz="5500" dirty="0" err="1">
                <a:solidFill>
                  <a:srgbClr val="000000"/>
                </a:solidFill>
                <a:latin typeface="PT Sans" panose="020B0503020203020204" pitchFamily="34" charset="-18"/>
                <a:ea typeface="Aptos" panose="020B0004020202020204" pitchFamily="34" charset="0"/>
              </a:rPr>
              <a:t>Pico</a:t>
            </a:r>
            <a:r>
              <a:rPr lang="hu-HU" sz="5500" dirty="0">
                <a:solidFill>
                  <a:srgbClr val="000000"/>
                </a:solidFill>
                <a:latin typeface="PT Sans" panose="020B0503020203020204" pitchFamily="34" charset="-18"/>
                <a:ea typeface="Aptos" panose="020B0004020202020204" pitchFamily="34" charset="0"/>
              </a:rPr>
              <a:t> della Mirandola</a:t>
            </a: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2.  Jean-Jacques Rousseau</a:t>
            </a: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3.  Immanuel Kant</a:t>
            </a: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4.  Johann Gottlieb Fichte</a:t>
            </a: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5.  Jean-Paul Sartre</a:t>
            </a: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6.  Balázs Zoltán </a:t>
            </a: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7.  II. Vatikáni Zsinat</a:t>
            </a: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8.  Hittani </a:t>
            </a:r>
            <a:r>
              <a:rPr lang="hu-HU" sz="5500" dirty="0" err="1">
                <a:solidFill>
                  <a:srgbClr val="000000"/>
                </a:solidFill>
                <a:latin typeface="PT Sans" panose="020B0503020203020204" pitchFamily="34" charset="-18"/>
                <a:ea typeface="Aptos" panose="020B0004020202020204" pitchFamily="34" charset="0"/>
              </a:rPr>
              <a:t>Dikasztérium</a:t>
            </a:r>
            <a:endParaRPr lang="hu-HU" sz="5500" dirty="0">
              <a:solidFill>
                <a:srgbClr val="000000"/>
              </a:solidFill>
              <a:latin typeface="PT Sans" panose="020B0503020203020204" pitchFamily="34" charset="-18"/>
              <a:ea typeface="Aptos" panose="020B0004020202020204" pitchFamily="34" charset="0"/>
            </a:endParaRP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 </a:t>
            </a:r>
          </a:p>
          <a:p>
            <a:pPr marL="0" indent="0" algn="just">
              <a:lnSpc>
                <a:spcPct val="120000"/>
              </a:lnSpc>
              <a:spcBef>
                <a:spcPts val="0"/>
              </a:spcBef>
              <a:buNone/>
            </a:pPr>
            <a:r>
              <a:rPr lang="hu-HU" sz="5500" b="1" dirty="0">
                <a:solidFill>
                  <a:srgbClr val="000000"/>
                </a:solidFill>
                <a:latin typeface="PT Sans" panose="020B0503020203020204" pitchFamily="34" charset="-18"/>
                <a:ea typeface="Aptos" panose="020B0004020202020204" pitchFamily="34" charset="0"/>
              </a:rPr>
              <a:t>További segédanyagok a felkészüléshez</a:t>
            </a:r>
            <a:r>
              <a:rPr lang="hu-HU" sz="5500" dirty="0">
                <a:solidFill>
                  <a:srgbClr val="000000"/>
                </a:solidFill>
                <a:latin typeface="PT Sans" panose="020B0503020203020204" pitchFamily="34" charset="-18"/>
                <a:ea typeface="Aptos" panose="020B0004020202020204" pitchFamily="34" charset="0"/>
              </a:rPr>
              <a:t>  </a:t>
            </a: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Az előadásokon vetített </a:t>
            </a:r>
            <a:r>
              <a:rPr lang="hu-HU" sz="5500" dirty="0">
                <a:solidFill>
                  <a:srgbClr val="000000"/>
                </a:solidFill>
                <a:latin typeface="PT Sans" panose="020B0503020203020204" pitchFamily="34" charset="-18"/>
                <a:ea typeface="Aptos" panose="020B0004020202020204" pitchFamily="34" charset="0"/>
                <a:hlinkClick r:id="rId3" tooltip="https://hankovszky.tamas.btk.ppke.hu/dia/meltosag/dia.pptx"/>
              </a:rPr>
              <a:t>diasor</a:t>
            </a:r>
            <a:endParaRPr lang="hu-HU" sz="5500" dirty="0">
              <a:solidFill>
                <a:srgbClr val="000000"/>
              </a:solidFill>
              <a:latin typeface="PT Sans" panose="020B0503020203020204" pitchFamily="34" charset="-18"/>
              <a:ea typeface="Aptos" panose="020B0004020202020204" pitchFamily="34" charset="0"/>
            </a:endParaRP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Hankovszky Tamás: </a:t>
            </a:r>
            <a:r>
              <a:rPr lang="hu-HU" sz="5500" dirty="0">
                <a:solidFill>
                  <a:srgbClr val="000000"/>
                </a:solidFill>
                <a:latin typeface="PT Sans" panose="020B0503020203020204" pitchFamily="34" charset="-18"/>
                <a:ea typeface="Aptos" panose="020B0004020202020204" pitchFamily="34" charset="0"/>
                <a:hlinkClick r:id="rId4" tooltip="http://hankovszky.tamas.btk.ppke.hu/pb/identitas.pdf"/>
              </a:rPr>
              <a:t>Önazonosság és természetpusztítás</a:t>
            </a:r>
            <a:r>
              <a:rPr lang="hu-HU" sz="5500" dirty="0">
                <a:solidFill>
                  <a:srgbClr val="000000"/>
                </a:solidFill>
                <a:latin typeface="PT Sans" panose="020B0503020203020204" pitchFamily="34" charset="-18"/>
                <a:ea typeface="Aptos" panose="020B0004020202020204" pitchFamily="34" charset="0"/>
              </a:rPr>
              <a:t>. A fichtei paradigma. In Laczkó Sándor (szerk.): </a:t>
            </a:r>
            <a:r>
              <a:rPr lang="hu-HU" sz="5500" i="1" dirty="0">
                <a:solidFill>
                  <a:srgbClr val="000000"/>
                </a:solidFill>
                <a:latin typeface="PT Sans" panose="020B0503020203020204" pitchFamily="34" charset="-18"/>
                <a:ea typeface="Aptos" panose="020B0004020202020204" pitchFamily="34" charset="0"/>
              </a:rPr>
              <a:t>Lábjegyzetek Platónhoz 18. Az identitás</a:t>
            </a:r>
            <a:r>
              <a:rPr lang="hu-HU" sz="5500" dirty="0">
                <a:solidFill>
                  <a:srgbClr val="000000"/>
                </a:solidFill>
                <a:latin typeface="PT Sans" panose="020B0503020203020204" pitchFamily="34" charset="-18"/>
                <a:ea typeface="Aptos" panose="020B0004020202020204" pitchFamily="34" charset="0"/>
              </a:rPr>
              <a:t>. Szeged, Pro </a:t>
            </a:r>
            <a:r>
              <a:rPr lang="hu-HU" sz="5500" dirty="0" err="1">
                <a:solidFill>
                  <a:srgbClr val="000000"/>
                </a:solidFill>
                <a:latin typeface="PT Sans" panose="020B0503020203020204" pitchFamily="34" charset="-18"/>
                <a:ea typeface="Aptos" panose="020B0004020202020204" pitchFamily="34" charset="0"/>
              </a:rPr>
              <a:t>Philosophia</a:t>
            </a:r>
            <a:r>
              <a:rPr lang="hu-HU" sz="5500" dirty="0">
                <a:solidFill>
                  <a:srgbClr val="000000"/>
                </a:solidFill>
                <a:latin typeface="PT Sans" panose="020B0503020203020204" pitchFamily="34" charset="-18"/>
                <a:ea typeface="Aptos" panose="020B0004020202020204" pitchFamily="34" charset="0"/>
              </a:rPr>
              <a:t> </a:t>
            </a:r>
            <a:r>
              <a:rPr lang="hu-HU" sz="5500" dirty="0" err="1">
                <a:solidFill>
                  <a:srgbClr val="000000"/>
                </a:solidFill>
                <a:latin typeface="PT Sans" panose="020B0503020203020204" pitchFamily="34" charset="-18"/>
                <a:ea typeface="Aptos" panose="020B0004020202020204" pitchFamily="34" charset="0"/>
              </a:rPr>
              <a:t>Szegediensi</a:t>
            </a:r>
            <a:r>
              <a:rPr lang="hu-HU" sz="5500" dirty="0">
                <a:solidFill>
                  <a:srgbClr val="000000"/>
                </a:solidFill>
                <a:latin typeface="PT Sans" panose="020B0503020203020204" pitchFamily="34" charset="-18"/>
                <a:ea typeface="Aptos" panose="020B0004020202020204" pitchFamily="34" charset="0"/>
              </a:rPr>
              <a:t> Alapítvány – Magyar Filozófiai Társaság – Státus Kiadó, 2020. 387–399.</a:t>
            </a:r>
          </a:p>
          <a:p>
            <a:pPr marL="0" indent="0" algn="just">
              <a:lnSpc>
                <a:spcPct val="120000"/>
              </a:lnSpc>
              <a:spcBef>
                <a:spcPts val="0"/>
              </a:spcBef>
              <a:buNone/>
            </a:pPr>
            <a:r>
              <a:rPr lang="hu-HU" sz="5500" dirty="0">
                <a:solidFill>
                  <a:srgbClr val="000000"/>
                </a:solidFill>
                <a:latin typeface="PT Sans" panose="020B0503020203020204" pitchFamily="34" charset="-18"/>
                <a:ea typeface="Aptos" panose="020B0004020202020204" pitchFamily="34" charset="0"/>
              </a:rPr>
              <a:t>Hankovszky Tamás: </a:t>
            </a:r>
            <a:r>
              <a:rPr lang="hu-HU" sz="5500" dirty="0">
                <a:solidFill>
                  <a:srgbClr val="000000"/>
                </a:solidFill>
                <a:latin typeface="PT Sans" panose="020B0503020203020204" pitchFamily="34" charset="-18"/>
                <a:ea typeface="Aptos" panose="020B0004020202020204" pitchFamily="34" charset="0"/>
                <a:hlinkClick r:id="rId5" tooltip="http://hankovszky.tamas.btk.ppke.hu/szgy/hankovszky-dignitas.docx"/>
              </a:rPr>
              <a:t>A Dignitas Infinita méltóságfogalma és a filozófiai hagyomány</a:t>
            </a:r>
            <a:r>
              <a:rPr lang="hu-HU" sz="5500" dirty="0">
                <a:solidFill>
                  <a:srgbClr val="000000"/>
                </a:solidFill>
                <a:latin typeface="PT Sans" panose="020B0503020203020204" pitchFamily="34" charset="-18"/>
                <a:ea typeface="Aptos" panose="020B0004020202020204" pitchFamily="34" charset="0"/>
              </a:rPr>
              <a:t> (kézirat)</a:t>
            </a:r>
          </a:p>
          <a:p>
            <a:pPr marL="0" indent="0" algn="ctr">
              <a:buNone/>
            </a:pPr>
            <a:endParaRPr lang="hu-HU" sz="2200" dirty="0">
              <a:latin typeface="Times New Roman" panose="02020603050405020304" pitchFamily="18" charset="0"/>
              <a:cs typeface="Times New Roman" panose="02020603050405020304" pitchFamily="18" charset="0"/>
            </a:endParaRPr>
          </a:p>
        </p:txBody>
      </p:sp>
      <p:sp>
        <p:nvSpPr>
          <p:cNvPr id="2" name="Dia számának helye 1">
            <a:extLst>
              <a:ext uri="{FF2B5EF4-FFF2-40B4-BE49-F238E27FC236}">
                <a16:creationId xmlns:a16="http://schemas.microsoft.com/office/drawing/2014/main" id="{BD234F96-8F46-E50B-CD1E-26FAF2EBDBFC}"/>
              </a:ext>
            </a:extLst>
          </p:cNvPr>
          <p:cNvSpPr>
            <a:spLocks noGrp="1"/>
          </p:cNvSpPr>
          <p:nvPr>
            <p:ph type="sldNum" sz="quarter" idx="12"/>
          </p:nvPr>
        </p:nvSpPr>
        <p:spPr/>
        <p:txBody>
          <a:bodyPr/>
          <a:lstStyle/>
          <a:p>
            <a:fld id="{0739D787-FDB3-4BA9-82F1-8411BA5940C1}" type="slidenum">
              <a:rPr lang="hu-HU" smtClean="0"/>
              <a:t>63</a:t>
            </a:fld>
            <a:endParaRPr lang="hu-HU"/>
          </a:p>
        </p:txBody>
      </p:sp>
    </p:spTree>
    <p:extLst>
      <p:ext uri="{BB962C8B-B14F-4D97-AF65-F5344CB8AC3E}">
        <p14:creationId xmlns:p14="http://schemas.microsoft.com/office/powerpoint/2010/main" val="353798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descr="A képen szobor, személy, ember, Emberi arc látható&#10;&#10;Automatikusan generált leírás">
            <a:extLst>
              <a:ext uri="{FF2B5EF4-FFF2-40B4-BE49-F238E27FC236}">
                <a16:creationId xmlns:a16="http://schemas.microsoft.com/office/drawing/2014/main" id="{163B3441-62C4-CF35-63B0-61EAF6AAF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636" y="941552"/>
            <a:ext cx="7760226" cy="5395944"/>
          </a:xfrm>
          <a:prstGeom prst="rect">
            <a:avLst/>
          </a:prstGeom>
        </p:spPr>
      </p:pic>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622495"/>
            <a:ext cx="5259877" cy="5715002"/>
          </a:xfrm>
        </p:spPr>
        <p:txBody>
          <a:bodyPr>
            <a:normAutofit/>
          </a:bodyPr>
          <a:lstStyle/>
          <a:p>
            <a:pPr marL="0" indent="0" algn="ctr">
              <a:lnSpc>
                <a:spcPct val="150000"/>
              </a:lnSpc>
              <a:spcBef>
                <a:spcPts val="0"/>
              </a:spcBef>
              <a:buFont typeface="Arial" panose="020B0604020202020204" pitchFamily="34" charset="0"/>
              <a:buNone/>
            </a:pPr>
            <a:r>
              <a:rPr lang="hu-HU" sz="1800" b="1" kern="0" dirty="0">
                <a:solidFill>
                  <a:srgbClr val="000000"/>
                </a:solidFill>
                <a:effectLst/>
                <a:latin typeface="PT Sans" panose="020B0503020203020204" pitchFamily="34" charset="-18"/>
                <a:ea typeface="Aptos" panose="020B0004020202020204" pitchFamily="34" charset="0"/>
              </a:rPr>
              <a:t>Marcus </a:t>
            </a:r>
            <a:r>
              <a:rPr lang="hu-HU" sz="1800" b="1" kern="0" dirty="0" err="1">
                <a:solidFill>
                  <a:srgbClr val="000000"/>
                </a:solidFill>
                <a:effectLst/>
                <a:latin typeface="PT Sans" panose="020B0503020203020204" pitchFamily="34" charset="-18"/>
                <a:ea typeface="Aptos" panose="020B0004020202020204" pitchFamily="34" charset="0"/>
              </a:rPr>
              <a:t>Tullius</a:t>
            </a:r>
            <a:r>
              <a:rPr lang="hu-HU" sz="1800" b="1" kern="0" dirty="0">
                <a:solidFill>
                  <a:srgbClr val="000000"/>
                </a:solidFill>
                <a:effectLst/>
                <a:latin typeface="PT Sans" panose="020B0503020203020204" pitchFamily="34" charset="-18"/>
                <a:ea typeface="Aptos" panose="020B0004020202020204" pitchFamily="34" charset="0"/>
              </a:rPr>
              <a:t> Cicero (Kr. e. 106–43)</a:t>
            </a:r>
          </a:p>
          <a:p>
            <a:pPr marL="0" indent="0" algn="just">
              <a:lnSpc>
                <a:spcPct val="150000"/>
              </a:lnSpc>
              <a:spcBef>
                <a:spcPts val="0"/>
              </a:spcBef>
              <a:buFont typeface="Arial" panose="020B0604020202020204" pitchFamily="34" charset="0"/>
              <a:buNone/>
            </a:pPr>
            <a:endParaRPr lang="hu-HU" sz="1800" dirty="0">
              <a:effectLst/>
              <a:latin typeface="PT Sans" panose="020B0503020203020204" pitchFamily="34" charset="-18"/>
              <a:ea typeface="Calibri" panose="020F0502020204030204" pitchFamily="34" charset="0"/>
            </a:endParaRPr>
          </a:p>
          <a:p>
            <a:pPr marL="0" indent="0" algn="just">
              <a:lnSpc>
                <a:spcPct val="150000"/>
              </a:lnSpc>
              <a:spcBef>
                <a:spcPts val="0"/>
              </a:spcBef>
              <a:buFont typeface="Arial" panose="020B0604020202020204" pitchFamily="34" charset="0"/>
              <a:buNone/>
            </a:pPr>
            <a:r>
              <a:rPr lang="hu-HU" sz="1800" dirty="0">
                <a:effectLst/>
                <a:latin typeface="PT Sans" panose="020B0503020203020204" pitchFamily="34" charset="-18"/>
                <a:ea typeface="Calibri" panose="020F0502020204030204" pitchFamily="34" charset="0"/>
              </a:rPr>
              <a:t>„De ha a kötelesség kérdése általában felvet</a:t>
            </a:r>
            <a:r>
              <a:rPr lang="hu-HU" sz="1800" dirty="0">
                <a:effectLst/>
                <a:latin typeface="PT Sans" panose="020B0503020203020204" pitchFamily="34" charset="-18"/>
                <a:ea typeface="Calibri" panose="020F0502020204030204" pitchFamily="34" charset="0"/>
                <a:cs typeface="TimesNewRoman"/>
              </a:rPr>
              <a:t>ő</a:t>
            </a:r>
            <a:r>
              <a:rPr lang="hu-HU" sz="1800" dirty="0">
                <a:effectLst/>
                <a:latin typeface="PT Sans" panose="020B0503020203020204" pitchFamily="34" charset="-18"/>
                <a:ea typeface="Calibri" panose="020F0502020204030204" pitchFamily="34" charset="0"/>
              </a:rPr>
              <a:t>dik, jó, ha szem el</a:t>
            </a:r>
            <a:r>
              <a:rPr lang="hu-HU" sz="1800" dirty="0">
                <a:effectLst/>
                <a:latin typeface="PT Sans" panose="020B0503020203020204" pitchFamily="34" charset="-18"/>
                <a:ea typeface="Calibri" panose="020F0502020204030204" pitchFamily="34" charset="0"/>
                <a:cs typeface="TimesNewRoman"/>
              </a:rPr>
              <a:t>ő</a:t>
            </a:r>
            <a:r>
              <a:rPr lang="hu-HU" sz="1800" dirty="0">
                <a:effectLst/>
                <a:latin typeface="PT Sans" panose="020B0503020203020204" pitchFamily="34" charset="-18"/>
                <a:ea typeface="Calibri" panose="020F0502020204030204" pitchFamily="34" charset="0"/>
              </a:rPr>
              <a:t>tt tartjuk, hogy az emberi természet mennyire fölötte áll a barmoknak és a többi állatnak. Azok csak a </a:t>
            </a:r>
            <a:r>
              <a:rPr lang="hu-HU" sz="1800" b="1" dirty="0">
                <a:effectLst/>
                <a:latin typeface="PT Sans" panose="020B0503020203020204" pitchFamily="34" charset="-18"/>
                <a:ea typeface="Calibri" panose="020F0502020204030204" pitchFamily="34" charset="0"/>
              </a:rPr>
              <a:t>gyönyört</a:t>
            </a:r>
            <a:r>
              <a:rPr lang="hu-HU" sz="1800" dirty="0">
                <a:effectLst/>
                <a:latin typeface="PT Sans" panose="020B0503020203020204" pitchFamily="34" charset="-18"/>
                <a:ea typeface="Calibri" panose="020F0502020204030204" pitchFamily="34" charset="0"/>
              </a:rPr>
              <a:t> érzékelik, és minden igyekezetükkel arra törekszenek. Az emberi ész azonban gyarapodik a tanulással és a </a:t>
            </a:r>
            <a:r>
              <a:rPr lang="hu-HU" sz="1800" b="1" dirty="0">
                <a:effectLst/>
                <a:latin typeface="PT Sans" panose="020B0503020203020204" pitchFamily="34" charset="-18"/>
                <a:ea typeface="Calibri" panose="020F0502020204030204" pitchFamily="34" charset="0"/>
              </a:rPr>
              <a:t>gondolkodással</a:t>
            </a:r>
            <a:r>
              <a:rPr lang="hu-HU" sz="1800" dirty="0">
                <a:effectLst/>
                <a:latin typeface="PT Sans" panose="020B0503020203020204" pitchFamily="34" charset="-18"/>
                <a:ea typeface="Calibri" panose="020F0502020204030204" pitchFamily="34" charset="0"/>
              </a:rPr>
              <a:t>, mindig kutat vagy tesz valamit, a </a:t>
            </a:r>
            <a:r>
              <a:rPr lang="hu-HU" sz="1800" b="1" dirty="0">
                <a:effectLst/>
                <a:latin typeface="PT Sans" panose="020B0503020203020204" pitchFamily="34" charset="-18"/>
                <a:ea typeface="Calibri" panose="020F0502020204030204" pitchFamily="34" charset="0"/>
              </a:rPr>
              <a:t>látás és a hallás öröme </a:t>
            </a:r>
            <a:r>
              <a:rPr lang="hu-HU" sz="1800" dirty="0">
                <a:effectLst/>
                <a:latin typeface="PT Sans" panose="020B0503020203020204" pitchFamily="34" charset="-18"/>
                <a:ea typeface="Calibri" panose="020F0502020204030204" pitchFamily="34" charset="0"/>
              </a:rPr>
              <a:t>vezeti.” </a:t>
            </a:r>
            <a:endParaRPr lang="hu-HU" sz="2200" dirty="0">
              <a:latin typeface="PT Sans" panose="020B0503020203020204" pitchFamily="34" charset="-18"/>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sp>
        <p:nvSpPr>
          <p:cNvPr id="2" name="Dia számának helye 1">
            <a:extLst>
              <a:ext uri="{FF2B5EF4-FFF2-40B4-BE49-F238E27FC236}">
                <a16:creationId xmlns:a16="http://schemas.microsoft.com/office/drawing/2014/main" id="{78ABCE71-7D60-2859-EBE7-A93A6FC00BE5}"/>
              </a:ext>
            </a:extLst>
          </p:cNvPr>
          <p:cNvSpPr>
            <a:spLocks noGrp="1"/>
          </p:cNvSpPr>
          <p:nvPr>
            <p:ph type="sldNum" sz="quarter" idx="12"/>
          </p:nvPr>
        </p:nvSpPr>
        <p:spPr/>
        <p:txBody>
          <a:bodyPr/>
          <a:lstStyle/>
          <a:p>
            <a:fld id="{0739D787-FDB3-4BA9-82F1-8411BA5940C1}" type="slidenum">
              <a:rPr lang="hu-HU" smtClean="0"/>
              <a:t>7</a:t>
            </a:fld>
            <a:endParaRPr lang="hu-HU"/>
          </a:p>
        </p:txBody>
      </p:sp>
    </p:spTree>
    <p:extLst>
      <p:ext uri="{BB962C8B-B14F-4D97-AF65-F5344CB8AC3E}">
        <p14:creationId xmlns:p14="http://schemas.microsoft.com/office/powerpoint/2010/main" val="807622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72332" y="520504"/>
            <a:ext cx="6171027" cy="5880295"/>
          </a:xfrm>
        </p:spPr>
        <p:txBody>
          <a:bodyPr>
            <a:normAutofit lnSpcReduction="10000"/>
          </a:bodyPr>
          <a:lstStyle/>
          <a:p>
            <a:pPr marL="0" indent="0" algn="just">
              <a:lnSpc>
                <a:spcPct val="150000"/>
              </a:lnSpc>
              <a:spcBef>
                <a:spcPts val="0"/>
              </a:spcBef>
              <a:buFont typeface="Arial" panose="020B0604020202020204" pitchFamily="34" charset="0"/>
              <a:buNone/>
            </a:pPr>
            <a:r>
              <a:rPr lang="hu-HU" sz="1800" dirty="0">
                <a:effectLst/>
                <a:latin typeface="PT Sans" panose="020B0503020203020204" pitchFamily="34" charset="-18"/>
                <a:ea typeface="Calibri" panose="020F0502020204030204" pitchFamily="34" charset="0"/>
              </a:rPr>
              <a:t>„Még ha valakiben több hajlam is van a </a:t>
            </a:r>
            <a:r>
              <a:rPr lang="hu-HU" sz="1800" b="1" dirty="0">
                <a:effectLst/>
                <a:latin typeface="PT Sans" panose="020B0503020203020204" pitchFamily="34" charset="-18"/>
                <a:ea typeface="Calibri" panose="020F0502020204030204" pitchFamily="34" charset="0"/>
              </a:rPr>
              <a:t>gyönyörre</a:t>
            </a:r>
            <a:r>
              <a:rPr lang="hu-HU" sz="1800" dirty="0">
                <a:effectLst/>
                <a:latin typeface="PT Sans" panose="020B0503020203020204" pitchFamily="34" charset="-18"/>
                <a:ea typeface="Calibri" panose="020F0502020204030204" pitchFamily="34" charset="0"/>
              </a:rPr>
              <a:t>, de nem az állatok közül való – akadnak ugyanis olyanok, akik csak névleg és </a:t>
            </a:r>
            <a:r>
              <a:rPr lang="hu-HU" sz="1800" b="1" dirty="0">
                <a:effectLst/>
                <a:latin typeface="PT Sans" panose="020B0503020203020204" pitchFamily="34" charset="-18"/>
                <a:ea typeface="Calibri" panose="020F0502020204030204" pitchFamily="34" charset="0"/>
              </a:rPr>
              <a:t>nem ténylegesen emberek</a:t>
            </a:r>
            <a:r>
              <a:rPr lang="hu-HU" sz="1800" dirty="0">
                <a:effectLst/>
                <a:latin typeface="PT Sans" panose="020B0503020203020204" pitchFamily="34" charset="-18"/>
                <a:ea typeface="Calibri" panose="020F0502020204030204" pitchFamily="34" charset="0"/>
              </a:rPr>
              <a:t> –, vagy ha valakinek a lelke kissé emelkedettebb, szeméremb</a:t>
            </a:r>
            <a:r>
              <a:rPr lang="hu-HU" sz="1800" dirty="0">
                <a:effectLst/>
                <a:latin typeface="PT Sans" panose="020B0503020203020204" pitchFamily="34" charset="-18"/>
                <a:ea typeface="Calibri" panose="020F0502020204030204" pitchFamily="34" charset="0"/>
                <a:cs typeface="TimesNewRoman"/>
              </a:rPr>
              <a:t>ő</a:t>
            </a:r>
            <a:r>
              <a:rPr lang="hu-HU" sz="1800" dirty="0">
                <a:effectLst/>
                <a:latin typeface="PT Sans" panose="020B0503020203020204" pitchFamily="34" charset="-18"/>
                <a:ea typeface="Calibri" panose="020F0502020204030204" pitchFamily="34" charset="0"/>
              </a:rPr>
              <a:t>l elrejti és eltitkolja kéjvágyát, amely elfogja. Ebb</a:t>
            </a:r>
            <a:r>
              <a:rPr lang="hu-HU" sz="1800" dirty="0">
                <a:effectLst/>
                <a:latin typeface="PT Sans" panose="020B0503020203020204" pitchFamily="34" charset="-18"/>
                <a:ea typeface="Calibri" panose="020F0502020204030204" pitchFamily="34" charset="0"/>
                <a:cs typeface="TimesNewRoman"/>
              </a:rPr>
              <a:t>ő</a:t>
            </a:r>
            <a:r>
              <a:rPr lang="hu-HU" sz="1800" dirty="0">
                <a:effectLst/>
                <a:latin typeface="PT Sans" panose="020B0503020203020204" pitchFamily="34" charset="-18"/>
                <a:ea typeface="Calibri" panose="020F0502020204030204" pitchFamily="34" charset="0"/>
              </a:rPr>
              <a:t>l megállapítható, hogy a testi élvezet nem méltó </a:t>
            </a:r>
            <a:r>
              <a:rPr lang="hu-HU" sz="1800" b="1" dirty="0">
                <a:effectLst/>
                <a:latin typeface="PT Sans" panose="020B0503020203020204" pitchFamily="34" charset="-18"/>
                <a:ea typeface="Calibri" panose="020F0502020204030204" pitchFamily="34" charset="0"/>
              </a:rPr>
              <a:t>az ember fels</a:t>
            </a:r>
            <a:r>
              <a:rPr lang="hu-HU" sz="1800" b="1" dirty="0">
                <a:effectLst/>
                <a:latin typeface="PT Sans" panose="020B0503020203020204" pitchFamily="34" charset="-18"/>
                <a:ea typeface="Calibri" panose="020F0502020204030204" pitchFamily="34" charset="0"/>
                <a:cs typeface="TimesNewRoman"/>
              </a:rPr>
              <a:t>ő</a:t>
            </a:r>
            <a:r>
              <a:rPr lang="hu-HU" sz="1800" b="1" dirty="0">
                <a:effectLst/>
                <a:latin typeface="PT Sans" panose="020B0503020203020204" pitchFamily="34" charset="-18"/>
                <a:ea typeface="Calibri" panose="020F0502020204030204" pitchFamily="34" charset="0"/>
              </a:rPr>
              <a:t>bbrend</a:t>
            </a:r>
            <a:r>
              <a:rPr lang="hu-HU" sz="1800" b="1" dirty="0">
                <a:effectLst/>
                <a:latin typeface="PT Sans" panose="020B0503020203020204" pitchFamily="34" charset="-18"/>
                <a:ea typeface="Calibri" panose="020F0502020204030204" pitchFamily="34" charset="0"/>
                <a:cs typeface="TimesNewRoman"/>
              </a:rPr>
              <a:t>ű</a:t>
            </a:r>
            <a:r>
              <a:rPr lang="hu-HU" sz="1800" b="1" dirty="0">
                <a:effectLst/>
                <a:latin typeface="PT Sans" panose="020B0503020203020204" pitchFamily="34" charset="-18"/>
                <a:ea typeface="Calibri" panose="020F0502020204030204" pitchFamily="34" charset="0"/>
              </a:rPr>
              <a:t>ségéhez</a:t>
            </a:r>
            <a:r>
              <a:rPr lang="hu-HU" sz="1800" dirty="0">
                <a:effectLst/>
                <a:latin typeface="PT Sans" panose="020B0503020203020204" pitchFamily="34" charset="-18"/>
                <a:ea typeface="Calibri" panose="020F0502020204030204" pitchFamily="34" charset="0"/>
              </a:rPr>
              <a:t>, meg kell vetnünk és vissza kell utasítanunk. Ha pedig valaki hódol a szenvedélynek, gondosan tartsa meg az élvezet mértékét. Ugyanígy a táplálkozás és a test ápolása az egészség és az erő megőrzésére szolgáljon, ne az élvezetre. Ha meg akarjuk állapítani, miben áll </a:t>
            </a:r>
            <a:r>
              <a:rPr lang="hu-HU" sz="1800" b="1" dirty="0">
                <a:effectLst/>
                <a:latin typeface="PT Sans" panose="020B0503020203020204" pitchFamily="34" charset="-18"/>
                <a:ea typeface="Calibri" panose="020F0502020204030204" pitchFamily="34" charset="0"/>
              </a:rPr>
              <a:t>az emberi természet magasabbrend</a:t>
            </a:r>
            <a:r>
              <a:rPr lang="hu-HU" sz="1800" b="1" dirty="0">
                <a:effectLst/>
                <a:latin typeface="PT Sans" panose="020B0503020203020204" pitchFamily="34" charset="-18"/>
                <a:ea typeface="Calibri" panose="020F0502020204030204" pitchFamily="34" charset="0"/>
                <a:cs typeface="TimesNewRoman"/>
              </a:rPr>
              <a:t>ű</a:t>
            </a:r>
            <a:r>
              <a:rPr lang="hu-HU" sz="1800" b="1" dirty="0">
                <a:effectLst/>
                <a:latin typeface="PT Sans" panose="020B0503020203020204" pitchFamily="34" charset="-18"/>
                <a:ea typeface="Calibri" panose="020F0502020204030204" pitchFamily="34" charset="0"/>
              </a:rPr>
              <a:t>sége és méltósága,</a:t>
            </a:r>
            <a:r>
              <a:rPr lang="hu-HU" sz="1800" dirty="0">
                <a:effectLst/>
                <a:latin typeface="PT Sans" panose="020B0503020203020204" pitchFamily="34" charset="-18"/>
                <a:ea typeface="Calibri" panose="020F0502020204030204" pitchFamily="34" charset="0"/>
              </a:rPr>
              <a:t> megértjük, mennyire visszataszító d</a:t>
            </a:r>
            <a:r>
              <a:rPr lang="hu-HU" sz="1800" dirty="0">
                <a:effectLst/>
                <a:latin typeface="PT Sans" panose="020B0503020203020204" pitchFamily="34" charset="-18"/>
                <a:ea typeface="Calibri" panose="020F0502020204030204" pitchFamily="34" charset="0"/>
                <a:cs typeface="TimesNewRoman"/>
              </a:rPr>
              <a:t>ő</a:t>
            </a:r>
            <a:r>
              <a:rPr lang="hu-HU" sz="1800" dirty="0">
                <a:effectLst/>
                <a:latin typeface="PT Sans" panose="020B0503020203020204" pitchFamily="34" charset="-18"/>
                <a:ea typeface="Calibri" panose="020F0502020204030204" pitchFamily="34" charset="0"/>
              </a:rPr>
              <a:t>zsölni és kéjelegve </a:t>
            </a:r>
            <a:r>
              <a:rPr lang="hu-HU" sz="1800" dirty="0" err="1">
                <a:effectLst/>
                <a:latin typeface="PT Sans" panose="020B0503020203020204" pitchFamily="34" charset="-18"/>
                <a:ea typeface="Calibri" panose="020F0502020204030204" pitchFamily="34" charset="0"/>
              </a:rPr>
              <a:t>elpuhultan</a:t>
            </a:r>
            <a:r>
              <a:rPr lang="hu-HU" sz="1800" dirty="0">
                <a:effectLst/>
                <a:latin typeface="PT Sans" panose="020B0503020203020204" pitchFamily="34" charset="-18"/>
                <a:ea typeface="Calibri" panose="020F0502020204030204" pitchFamily="34" charset="0"/>
              </a:rPr>
              <a:t> élni, s ezzel szemben mennyire tisztességes dolog, ha takarékosak, mértéktartók, komolyak és józanok vagyunk.”</a:t>
            </a:r>
            <a:endParaRPr lang="hu-HU" sz="2200" dirty="0">
              <a:latin typeface="PT Sans" panose="020B0503020203020204" pitchFamily="34" charset="-18"/>
              <a:cs typeface="Times New Roman" panose="02020603050405020304" pitchFamily="18"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8" name="Kép 7" descr="A képen Emberi arc, szobor, ember, portré látható&#10;&#10;Automatikusan generált leírás">
            <a:extLst>
              <a:ext uri="{FF2B5EF4-FFF2-40B4-BE49-F238E27FC236}">
                <a16:creationId xmlns:a16="http://schemas.microsoft.com/office/drawing/2014/main" id="{CF06564C-0856-B570-2FD0-3563BEE8F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522721"/>
            <a:ext cx="4578713" cy="5878078"/>
          </a:xfrm>
          <a:prstGeom prst="rect">
            <a:avLst/>
          </a:prstGeom>
        </p:spPr>
      </p:pic>
      <p:sp>
        <p:nvSpPr>
          <p:cNvPr id="2" name="Dia számának helye 1">
            <a:extLst>
              <a:ext uri="{FF2B5EF4-FFF2-40B4-BE49-F238E27FC236}">
                <a16:creationId xmlns:a16="http://schemas.microsoft.com/office/drawing/2014/main" id="{CC744123-CD5C-BD80-9E21-556A1D80608F}"/>
              </a:ext>
            </a:extLst>
          </p:cNvPr>
          <p:cNvSpPr>
            <a:spLocks noGrp="1"/>
          </p:cNvSpPr>
          <p:nvPr>
            <p:ph type="sldNum" sz="quarter" idx="12"/>
          </p:nvPr>
        </p:nvSpPr>
        <p:spPr/>
        <p:txBody>
          <a:bodyPr/>
          <a:lstStyle/>
          <a:p>
            <a:fld id="{0739D787-FDB3-4BA9-82F1-8411BA5940C1}" type="slidenum">
              <a:rPr lang="hu-HU" smtClean="0"/>
              <a:t>8</a:t>
            </a:fld>
            <a:endParaRPr lang="hu-HU"/>
          </a:p>
        </p:txBody>
      </p:sp>
    </p:spTree>
    <p:extLst>
      <p:ext uri="{BB962C8B-B14F-4D97-AF65-F5344CB8AC3E}">
        <p14:creationId xmlns:p14="http://schemas.microsoft.com/office/powerpoint/2010/main" val="1901754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AD334865-37DB-2D13-4992-9FFBC810B897}"/>
              </a:ext>
            </a:extLst>
          </p:cNvPr>
          <p:cNvSpPr>
            <a:spLocks noGrp="1"/>
          </p:cNvSpPr>
          <p:nvPr>
            <p:ph idx="1"/>
          </p:nvPr>
        </p:nvSpPr>
        <p:spPr>
          <a:xfrm>
            <a:off x="548640" y="520504"/>
            <a:ext cx="6077243" cy="5880295"/>
          </a:xfrm>
        </p:spPr>
        <p:txBody>
          <a:bodyPr>
            <a:normAutofit/>
          </a:bodyPr>
          <a:lstStyle/>
          <a:p>
            <a:pPr marL="0" indent="0" algn="just">
              <a:lnSpc>
                <a:spcPct val="150000"/>
              </a:lnSpc>
              <a:buNone/>
            </a:pPr>
            <a:r>
              <a:rPr lang="hu-HU" sz="1800" dirty="0">
                <a:solidFill>
                  <a:srgbClr val="000000"/>
                </a:solidFill>
                <a:effectLst/>
                <a:latin typeface="PT Sans" panose="020B0503020203020204" pitchFamily="34" charset="-18"/>
                <a:ea typeface="Aptos" panose="020B0004020202020204" pitchFamily="34" charset="0"/>
              </a:rPr>
              <a:t>„Azt is meg kell értenünk, hogy a természet szinte két személyiséggel ruházott fel bennünket. Az egyik </a:t>
            </a:r>
            <a:r>
              <a:rPr lang="hu-HU" sz="1800" b="1" dirty="0">
                <a:solidFill>
                  <a:srgbClr val="000000"/>
                </a:solidFill>
                <a:effectLst/>
                <a:latin typeface="PT Sans" panose="020B0503020203020204" pitchFamily="34" charset="-18"/>
                <a:ea typeface="Aptos" panose="020B0004020202020204" pitchFamily="34" charset="0"/>
              </a:rPr>
              <a:t>mindenki számára közös</a:t>
            </a:r>
            <a:r>
              <a:rPr lang="hu-HU" sz="1800" dirty="0">
                <a:solidFill>
                  <a:srgbClr val="000000"/>
                </a:solidFill>
                <a:effectLst/>
                <a:latin typeface="PT Sans" panose="020B0503020203020204" pitchFamily="34" charset="-18"/>
                <a:ea typeface="Aptos" panose="020B0004020202020204" pitchFamily="34" charset="0"/>
              </a:rPr>
              <a:t>, mivel részesei vagyunk az értelemnek és annak a felsőbbrendűségnek, amellyel kiemelkedünk az állatok közül, amelyből minden erkölcsileg jó és illendő származik, és amelynek alapján kötelességünket meg tudjuk állapítani. </a:t>
            </a:r>
          </a:p>
          <a:p>
            <a:pPr marL="0" indent="0" algn="just">
              <a:lnSpc>
                <a:spcPct val="150000"/>
              </a:lnSpc>
              <a:buNone/>
            </a:pPr>
            <a:r>
              <a:rPr lang="hu-HU" sz="1800" dirty="0">
                <a:solidFill>
                  <a:srgbClr val="000000"/>
                </a:solidFill>
                <a:effectLst/>
                <a:latin typeface="PT Sans" panose="020B0503020203020204" pitchFamily="34" charset="-18"/>
                <a:ea typeface="Aptos" panose="020B0004020202020204" pitchFamily="34" charset="0"/>
              </a:rPr>
              <a:t>A másik az a személyiség, amely </a:t>
            </a:r>
            <a:r>
              <a:rPr lang="hu-HU" sz="1800" b="1" dirty="0">
                <a:solidFill>
                  <a:srgbClr val="000000"/>
                </a:solidFill>
                <a:effectLst/>
                <a:latin typeface="PT Sans" panose="020B0503020203020204" pitchFamily="34" charset="-18"/>
                <a:ea typeface="Aptos" panose="020B0004020202020204" pitchFamily="34" charset="0"/>
              </a:rPr>
              <a:t>minden egyénnek külön-külön</a:t>
            </a:r>
            <a:r>
              <a:rPr lang="hu-HU" sz="1800" dirty="0">
                <a:solidFill>
                  <a:srgbClr val="000000"/>
                </a:solidFill>
                <a:effectLst/>
                <a:latin typeface="PT Sans" panose="020B0503020203020204" pitchFamily="34" charset="-18"/>
                <a:ea typeface="Aptos" panose="020B0004020202020204" pitchFamily="34" charset="0"/>
              </a:rPr>
              <a:t> jutott. Ahogy az emberi testek között is nagy a különbség (egyesek gyorsak a futásban, mások a birkózásban erősek, egyes alakokban férfias szépség honol, másokban nőies báj), ugyanúgy a lelkek között is igen nagy a változatosság.”</a:t>
            </a:r>
          </a:p>
          <a:p>
            <a:pPr marL="0" indent="0" algn="just">
              <a:lnSpc>
                <a:spcPct val="110000"/>
              </a:lnSpc>
              <a:buNone/>
            </a:pPr>
            <a:endParaRPr lang="hu-HU" sz="1100" dirty="0">
              <a:effectLst/>
              <a:latin typeface="PT Sans" panose="020B0503020203020204" pitchFamily="34" charset="-18"/>
              <a:ea typeface="Aptos" panose="020B0004020202020204" pitchFamily="34" charset="0"/>
            </a:endParaRPr>
          </a:p>
        </p:txBody>
      </p:sp>
      <p:sp>
        <p:nvSpPr>
          <p:cNvPr id="5" name="Tartalom helye 2">
            <a:extLst>
              <a:ext uri="{FF2B5EF4-FFF2-40B4-BE49-F238E27FC236}">
                <a16:creationId xmlns:a16="http://schemas.microsoft.com/office/drawing/2014/main" id="{50595491-C3C0-97DD-322C-77F14791DC3F}"/>
              </a:ext>
            </a:extLst>
          </p:cNvPr>
          <p:cNvSpPr txBox="1">
            <a:spLocks/>
          </p:cNvSpPr>
          <p:nvPr/>
        </p:nvSpPr>
        <p:spPr>
          <a:xfrm>
            <a:off x="7596554" y="520504"/>
            <a:ext cx="4046806" cy="78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endParaRPr lang="hu-HU" sz="2000" b="1" dirty="0">
              <a:latin typeface="PT Sans" panose="020B0503020203020204" pitchFamily="34" charset="-18"/>
              <a:cs typeface="Times New Roman" panose="02020603050405020304" pitchFamily="18" charset="0"/>
            </a:endParaRPr>
          </a:p>
        </p:txBody>
      </p:sp>
      <p:pic>
        <p:nvPicPr>
          <p:cNvPr id="6" name="Kép 5" descr="A képen szobor, Emberi arc, Mellszobor, Tárgyi lelet látható&#10;&#10;Automatikusan generált leírás">
            <a:extLst>
              <a:ext uri="{FF2B5EF4-FFF2-40B4-BE49-F238E27FC236}">
                <a16:creationId xmlns:a16="http://schemas.microsoft.com/office/drawing/2014/main" id="{E938763C-1E47-FD3B-21CC-DB22A556F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950" y="520504"/>
            <a:ext cx="4704234" cy="5570803"/>
          </a:xfrm>
          <a:prstGeom prst="rect">
            <a:avLst/>
          </a:prstGeom>
        </p:spPr>
      </p:pic>
      <p:sp>
        <p:nvSpPr>
          <p:cNvPr id="2" name="Dia számának helye 1">
            <a:extLst>
              <a:ext uri="{FF2B5EF4-FFF2-40B4-BE49-F238E27FC236}">
                <a16:creationId xmlns:a16="http://schemas.microsoft.com/office/drawing/2014/main" id="{334B4E8B-F32D-70E8-990B-29E244CEBB9E}"/>
              </a:ext>
            </a:extLst>
          </p:cNvPr>
          <p:cNvSpPr>
            <a:spLocks noGrp="1"/>
          </p:cNvSpPr>
          <p:nvPr>
            <p:ph type="sldNum" sz="quarter" idx="12"/>
          </p:nvPr>
        </p:nvSpPr>
        <p:spPr/>
        <p:txBody>
          <a:bodyPr/>
          <a:lstStyle/>
          <a:p>
            <a:fld id="{0739D787-FDB3-4BA9-82F1-8411BA5940C1}" type="slidenum">
              <a:rPr lang="hu-HU" smtClean="0"/>
              <a:t>9</a:t>
            </a:fld>
            <a:endParaRPr lang="hu-HU"/>
          </a:p>
        </p:txBody>
      </p:sp>
    </p:spTree>
    <p:extLst>
      <p:ext uri="{BB962C8B-B14F-4D97-AF65-F5344CB8AC3E}">
        <p14:creationId xmlns:p14="http://schemas.microsoft.com/office/powerpoint/2010/main" val="2452138408"/>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6830</TotalTime>
  <Words>8542</Words>
  <Application>Microsoft Office PowerPoint</Application>
  <PresentationFormat>Szélesvásznú</PresentationFormat>
  <Paragraphs>544</Paragraphs>
  <Slides>63</Slides>
  <Notes>2</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63</vt:i4>
      </vt:variant>
    </vt:vector>
  </HeadingPairs>
  <TitlesOfParts>
    <vt:vector size="70" baseType="lpstr">
      <vt:lpstr>Aptos</vt:lpstr>
      <vt:lpstr>Arial</vt:lpstr>
      <vt:lpstr>Calibri</vt:lpstr>
      <vt:lpstr>Calibri Light</vt:lpstr>
      <vt:lpstr>PT Sans</vt:lpstr>
      <vt:lpstr>Times New Roman</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Hankovszky Tamás</dc:creator>
  <cp:lastModifiedBy>Hankovszky Tamás</cp:lastModifiedBy>
  <cp:revision>119</cp:revision>
  <dcterms:created xsi:type="dcterms:W3CDTF">2022-06-02T12:04:55Z</dcterms:created>
  <dcterms:modified xsi:type="dcterms:W3CDTF">2024-12-10T23:06:24Z</dcterms:modified>
</cp:coreProperties>
</file>