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4"/>
  </p:notesMasterIdLst>
  <p:handoutMasterIdLst>
    <p:handoutMasterId r:id="rId185"/>
  </p:handoutMasterIdLst>
  <p:sldIdLst>
    <p:sldId id="307" r:id="rId2"/>
    <p:sldId id="358" r:id="rId3"/>
    <p:sldId id="356" r:id="rId4"/>
    <p:sldId id="355" r:id="rId5"/>
    <p:sldId id="453" r:id="rId6"/>
    <p:sldId id="353" r:id="rId7"/>
    <p:sldId id="357" r:id="rId8"/>
    <p:sldId id="354" r:id="rId9"/>
    <p:sldId id="258" r:id="rId10"/>
    <p:sldId id="293" r:id="rId11"/>
    <p:sldId id="366" r:id="rId12"/>
    <p:sldId id="367" r:id="rId13"/>
    <p:sldId id="294" r:id="rId14"/>
    <p:sldId id="295" r:id="rId15"/>
    <p:sldId id="296" r:id="rId16"/>
    <p:sldId id="369" r:id="rId17"/>
    <p:sldId id="370" r:id="rId18"/>
    <p:sldId id="371" r:id="rId19"/>
    <p:sldId id="372" r:id="rId20"/>
    <p:sldId id="306" r:id="rId21"/>
    <p:sldId id="298" r:id="rId22"/>
    <p:sldId id="299" r:id="rId23"/>
    <p:sldId id="300" r:id="rId24"/>
    <p:sldId id="301" r:id="rId25"/>
    <p:sldId id="368" r:id="rId26"/>
    <p:sldId id="378" r:id="rId27"/>
    <p:sldId id="303" r:id="rId28"/>
    <p:sldId id="304" r:id="rId29"/>
    <p:sldId id="305" r:id="rId30"/>
    <p:sldId id="302" r:id="rId31"/>
    <p:sldId id="308" r:id="rId32"/>
    <p:sldId id="379" r:id="rId33"/>
    <p:sldId id="494" r:id="rId34"/>
    <p:sldId id="495" r:id="rId35"/>
    <p:sldId id="345" r:id="rId36"/>
    <p:sldId id="309" r:id="rId37"/>
    <p:sldId id="376" r:id="rId38"/>
    <p:sldId id="377" r:id="rId39"/>
    <p:sldId id="312" r:id="rId40"/>
    <p:sldId id="311" r:id="rId41"/>
    <p:sldId id="314" r:id="rId42"/>
    <p:sldId id="317" r:id="rId43"/>
    <p:sldId id="375" r:id="rId44"/>
    <p:sldId id="374" r:id="rId45"/>
    <p:sldId id="373" r:id="rId46"/>
    <p:sldId id="318" r:id="rId47"/>
    <p:sldId id="315" r:id="rId48"/>
    <p:sldId id="397" r:id="rId49"/>
    <p:sldId id="316" r:id="rId50"/>
    <p:sldId id="319" r:id="rId51"/>
    <p:sldId id="320" r:id="rId52"/>
    <p:sldId id="382" r:id="rId53"/>
    <p:sldId id="321" r:id="rId54"/>
    <p:sldId id="322" r:id="rId55"/>
    <p:sldId id="323" r:id="rId56"/>
    <p:sldId id="324" r:id="rId57"/>
    <p:sldId id="497" r:id="rId58"/>
    <p:sldId id="390" r:id="rId59"/>
    <p:sldId id="391" r:id="rId60"/>
    <p:sldId id="393" r:id="rId61"/>
    <p:sldId id="496" r:id="rId62"/>
    <p:sldId id="498" r:id="rId63"/>
    <p:sldId id="398" r:id="rId64"/>
    <p:sldId id="394" r:id="rId65"/>
    <p:sldId id="395" r:id="rId66"/>
    <p:sldId id="325" r:id="rId67"/>
    <p:sldId id="326" r:id="rId68"/>
    <p:sldId id="327" r:id="rId69"/>
    <p:sldId id="500" r:id="rId70"/>
    <p:sldId id="501" r:id="rId71"/>
    <p:sldId id="502" r:id="rId72"/>
    <p:sldId id="499" r:id="rId73"/>
    <p:sldId id="503" r:id="rId74"/>
    <p:sldId id="328" r:id="rId75"/>
    <p:sldId id="329" r:id="rId76"/>
    <p:sldId id="330" r:id="rId77"/>
    <p:sldId id="331" r:id="rId78"/>
    <p:sldId id="332" r:id="rId79"/>
    <p:sldId id="333" r:id="rId80"/>
    <p:sldId id="334" r:id="rId81"/>
    <p:sldId id="335" r:id="rId82"/>
    <p:sldId id="336" r:id="rId83"/>
    <p:sldId id="346" r:id="rId84"/>
    <p:sldId id="337" r:id="rId85"/>
    <p:sldId id="338" r:id="rId86"/>
    <p:sldId id="339" r:id="rId87"/>
    <p:sldId id="340" r:id="rId88"/>
    <p:sldId id="341" r:id="rId89"/>
    <p:sldId id="342" r:id="rId90"/>
    <p:sldId id="400" r:id="rId91"/>
    <p:sldId id="343" r:id="rId92"/>
    <p:sldId id="440" r:id="rId93"/>
    <p:sldId id="349" r:id="rId94"/>
    <p:sldId id="508" r:id="rId95"/>
    <p:sldId id="505" r:id="rId96"/>
    <p:sldId id="512" r:id="rId97"/>
    <p:sldId id="437" r:id="rId98"/>
    <p:sldId id="511" r:id="rId99"/>
    <p:sldId id="509" r:id="rId100"/>
    <p:sldId id="510" r:id="rId101"/>
    <p:sldId id="347" r:id="rId102"/>
    <p:sldId id="504" r:id="rId103"/>
    <p:sldId id="442" r:id="rId104"/>
    <p:sldId id="443" r:id="rId105"/>
    <p:sldId id="444" r:id="rId106"/>
    <p:sldId id="446" r:id="rId107"/>
    <p:sldId id="380" r:id="rId108"/>
    <p:sldId id="445" r:id="rId109"/>
    <p:sldId id="447" r:id="rId110"/>
    <p:sldId id="350" r:id="rId111"/>
    <p:sldId id="450" r:id="rId112"/>
    <p:sldId id="449" r:id="rId113"/>
    <p:sldId id="348" r:id="rId114"/>
    <p:sldId id="351" r:id="rId115"/>
    <p:sldId id="451" r:id="rId116"/>
    <p:sldId id="448" r:id="rId117"/>
    <p:sldId id="452" r:id="rId118"/>
    <p:sldId id="352" r:id="rId119"/>
    <p:sldId id="455" r:id="rId120"/>
    <p:sldId id="405" r:id="rId121"/>
    <p:sldId id="406" r:id="rId122"/>
    <p:sldId id="456" r:id="rId123"/>
    <p:sldId id="457" r:id="rId124"/>
    <p:sldId id="414" r:id="rId125"/>
    <p:sldId id="436" r:id="rId126"/>
    <p:sldId id="417" r:id="rId127"/>
    <p:sldId id="416" r:id="rId128"/>
    <p:sldId id="418" r:id="rId129"/>
    <p:sldId id="419" r:id="rId130"/>
    <p:sldId id="420" r:id="rId131"/>
    <p:sldId id="421" r:id="rId132"/>
    <p:sldId id="422" r:id="rId133"/>
    <p:sldId id="423" r:id="rId134"/>
    <p:sldId id="434" r:id="rId135"/>
    <p:sldId id="424" r:id="rId136"/>
    <p:sldId id="425" r:id="rId137"/>
    <p:sldId id="435" r:id="rId138"/>
    <p:sldId id="458" r:id="rId139"/>
    <p:sldId id="459" r:id="rId140"/>
    <p:sldId id="460" r:id="rId141"/>
    <p:sldId id="408" r:id="rId142"/>
    <p:sldId id="461" r:id="rId143"/>
    <p:sldId id="426" r:id="rId144"/>
    <p:sldId id="464" r:id="rId145"/>
    <p:sldId id="465" r:id="rId146"/>
    <p:sldId id="467" r:id="rId147"/>
    <p:sldId id="466" r:id="rId148"/>
    <p:sldId id="468" r:id="rId149"/>
    <p:sldId id="469" r:id="rId150"/>
    <p:sldId id="470" r:id="rId151"/>
    <p:sldId id="471" r:id="rId152"/>
    <p:sldId id="472" r:id="rId153"/>
    <p:sldId id="473" r:id="rId154"/>
    <p:sldId id="475" r:id="rId155"/>
    <p:sldId id="474" r:id="rId156"/>
    <p:sldId id="454" r:id="rId157"/>
    <p:sldId id="476" r:id="rId158"/>
    <p:sldId id="482" r:id="rId159"/>
    <p:sldId id="479" r:id="rId160"/>
    <p:sldId id="481" r:id="rId161"/>
    <p:sldId id="483" r:id="rId162"/>
    <p:sldId id="485" r:id="rId163"/>
    <p:sldId id="484" r:id="rId164"/>
    <p:sldId id="477" r:id="rId165"/>
    <p:sldId id="513" r:id="rId166"/>
    <p:sldId id="410" r:id="rId167"/>
    <p:sldId id="427" r:id="rId168"/>
    <p:sldId id="429" r:id="rId169"/>
    <p:sldId id="430" r:id="rId170"/>
    <p:sldId id="431" r:id="rId171"/>
    <p:sldId id="412" r:id="rId172"/>
    <p:sldId id="490" r:id="rId173"/>
    <p:sldId id="491" r:id="rId174"/>
    <p:sldId id="492" r:id="rId175"/>
    <p:sldId id="487" r:id="rId176"/>
    <p:sldId id="433" r:id="rId177"/>
    <p:sldId id="432" r:id="rId178"/>
    <p:sldId id="488" r:id="rId179"/>
    <p:sldId id="428" r:id="rId180"/>
    <p:sldId id="489" r:id="rId181"/>
    <p:sldId id="493" r:id="rId182"/>
    <p:sldId id="413" r:id="rId18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400"/>
    <a:srgbClr val="FAFAFA"/>
    <a:srgbClr val="EDEDED"/>
    <a:srgbClr val="D8D9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17" autoAdjust="0"/>
    <p:restoredTop sz="64147" autoAdjust="0"/>
  </p:normalViewPr>
  <p:slideViewPr>
    <p:cSldViewPr snapToGrid="0">
      <p:cViewPr varScale="1">
        <p:scale>
          <a:sx n="95" d="100"/>
          <a:sy n="95" d="100"/>
        </p:scale>
        <p:origin x="102" y="492"/>
      </p:cViewPr>
      <p:guideLst/>
    </p:cSldViewPr>
  </p:slideViewPr>
  <p:outlineViewPr>
    <p:cViewPr>
      <p:scale>
        <a:sx n="33" d="100"/>
        <a:sy n="33" d="100"/>
      </p:scale>
      <p:origin x="0" y="-38274"/>
    </p:cViewPr>
  </p:outlineViewPr>
  <p:notesTextViewPr>
    <p:cViewPr>
      <p:scale>
        <a:sx n="1" d="1"/>
        <a:sy n="1" d="1"/>
      </p:scale>
      <p:origin x="0" y="0"/>
    </p:cViewPr>
  </p:notesTextViewPr>
  <p:notesViewPr>
    <p:cSldViewPr snapToGrid="0">
      <p:cViewPr varScale="1">
        <p:scale>
          <a:sx n="86" d="100"/>
          <a:sy n="86" d="100"/>
        </p:scale>
        <p:origin x="360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96E53FCE-CB04-464D-D514-377AC9B616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a:extLst>
              <a:ext uri="{FF2B5EF4-FFF2-40B4-BE49-F238E27FC236}">
                <a16:creationId xmlns:a16="http://schemas.microsoft.com/office/drawing/2014/main" id="{73BA1E4A-4062-F492-7210-18D02066D8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8AB3F4-8AEE-44DF-8668-595A791E1570}" type="datetimeFigureOut">
              <a:rPr lang="hu-HU" smtClean="0"/>
              <a:t>2025. 12. 11.</a:t>
            </a:fld>
            <a:endParaRPr lang="hu-HU"/>
          </a:p>
        </p:txBody>
      </p:sp>
      <p:sp>
        <p:nvSpPr>
          <p:cNvPr id="4" name="Élőláb helye 3">
            <a:extLst>
              <a:ext uri="{FF2B5EF4-FFF2-40B4-BE49-F238E27FC236}">
                <a16:creationId xmlns:a16="http://schemas.microsoft.com/office/drawing/2014/main" id="{89659733-662A-F773-EC4B-627E402017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a:extLst>
              <a:ext uri="{FF2B5EF4-FFF2-40B4-BE49-F238E27FC236}">
                <a16:creationId xmlns:a16="http://schemas.microsoft.com/office/drawing/2014/main" id="{6CADCD8D-0B1B-F1B7-591B-CB49571076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5BCB22-3315-40E0-A9C9-CEC65D18EF0E}" type="slidenum">
              <a:rPr lang="hu-HU" smtClean="0"/>
              <a:t>‹#›</a:t>
            </a:fld>
            <a:endParaRPr lang="hu-HU"/>
          </a:p>
        </p:txBody>
      </p:sp>
    </p:spTree>
    <p:extLst>
      <p:ext uri="{BB962C8B-B14F-4D97-AF65-F5344CB8AC3E}">
        <p14:creationId xmlns:p14="http://schemas.microsoft.com/office/powerpoint/2010/main" val="255409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62BEC-E288-4578-A828-467952627655}" type="datetimeFigureOut">
              <a:rPr lang="hu-HU" smtClean="0"/>
              <a:t>2025. 12. 11.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8BA34-B3F1-494F-85F4-80C2EECA0CD2}" type="slidenum">
              <a:rPr lang="hu-HU" smtClean="0"/>
              <a:t>‹#›</a:t>
            </a:fld>
            <a:endParaRPr lang="hu-HU"/>
          </a:p>
        </p:txBody>
      </p:sp>
    </p:spTree>
    <p:extLst>
      <p:ext uri="{BB962C8B-B14F-4D97-AF65-F5344CB8AC3E}">
        <p14:creationId xmlns:p14="http://schemas.microsoft.com/office/powerpoint/2010/main" val="433269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9600" dirty="0"/>
          </a:p>
        </p:txBody>
      </p:sp>
      <p:sp>
        <p:nvSpPr>
          <p:cNvPr id="4" name="Dia számának helye 3"/>
          <p:cNvSpPr>
            <a:spLocks noGrp="1"/>
          </p:cNvSpPr>
          <p:nvPr>
            <p:ph type="sldNum" sz="quarter" idx="5"/>
          </p:nvPr>
        </p:nvSpPr>
        <p:spPr/>
        <p:txBody>
          <a:bodyPr/>
          <a:lstStyle/>
          <a:p>
            <a:fld id="{10B8BA34-B3F1-494F-85F4-80C2EECA0CD2}" type="slidenum">
              <a:rPr lang="hu-HU" smtClean="0"/>
              <a:t>11</a:t>
            </a:fld>
            <a:endParaRPr lang="hu-HU"/>
          </a:p>
        </p:txBody>
      </p:sp>
    </p:spTree>
    <p:extLst>
      <p:ext uri="{BB962C8B-B14F-4D97-AF65-F5344CB8AC3E}">
        <p14:creationId xmlns:p14="http://schemas.microsoft.com/office/powerpoint/2010/main" val="182258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46</a:t>
            </a:fld>
            <a:endParaRPr lang="hu-HU"/>
          </a:p>
        </p:txBody>
      </p:sp>
    </p:spTree>
    <p:extLst>
      <p:ext uri="{BB962C8B-B14F-4D97-AF65-F5344CB8AC3E}">
        <p14:creationId xmlns:p14="http://schemas.microsoft.com/office/powerpoint/2010/main" val="174213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48</a:t>
            </a:fld>
            <a:endParaRPr lang="hu-HU"/>
          </a:p>
        </p:txBody>
      </p:sp>
    </p:spTree>
    <p:extLst>
      <p:ext uri="{BB962C8B-B14F-4D97-AF65-F5344CB8AC3E}">
        <p14:creationId xmlns:p14="http://schemas.microsoft.com/office/powerpoint/2010/main" val="68301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49</a:t>
            </a:fld>
            <a:endParaRPr lang="hu-HU"/>
          </a:p>
        </p:txBody>
      </p:sp>
    </p:spTree>
    <p:extLst>
      <p:ext uri="{BB962C8B-B14F-4D97-AF65-F5344CB8AC3E}">
        <p14:creationId xmlns:p14="http://schemas.microsoft.com/office/powerpoint/2010/main" val="346726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50</a:t>
            </a:fld>
            <a:endParaRPr lang="hu-HU"/>
          </a:p>
        </p:txBody>
      </p:sp>
    </p:spTree>
    <p:extLst>
      <p:ext uri="{BB962C8B-B14F-4D97-AF65-F5344CB8AC3E}">
        <p14:creationId xmlns:p14="http://schemas.microsoft.com/office/powerpoint/2010/main" val="924908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3600" dirty="0" err="1"/>
              <a:t>grsy</a:t>
            </a:r>
            <a:endParaRPr lang="hu-HU" sz="3600" dirty="0"/>
          </a:p>
        </p:txBody>
      </p:sp>
      <p:sp>
        <p:nvSpPr>
          <p:cNvPr id="4" name="Dia számának helye 3"/>
          <p:cNvSpPr>
            <a:spLocks noGrp="1"/>
          </p:cNvSpPr>
          <p:nvPr>
            <p:ph type="sldNum" sz="quarter" idx="5"/>
          </p:nvPr>
        </p:nvSpPr>
        <p:spPr/>
        <p:txBody>
          <a:bodyPr/>
          <a:lstStyle/>
          <a:p>
            <a:fld id="{10B8BA34-B3F1-494F-85F4-80C2EECA0CD2}" type="slidenum">
              <a:rPr lang="hu-HU" smtClean="0"/>
              <a:t>51</a:t>
            </a:fld>
            <a:endParaRPr lang="hu-HU"/>
          </a:p>
        </p:txBody>
      </p:sp>
    </p:spTree>
    <p:extLst>
      <p:ext uri="{BB962C8B-B14F-4D97-AF65-F5344CB8AC3E}">
        <p14:creationId xmlns:p14="http://schemas.microsoft.com/office/powerpoint/2010/main" val="95290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3600" dirty="0" err="1"/>
              <a:t>grsy</a:t>
            </a:r>
            <a:endParaRPr lang="hu-HU" sz="3600" dirty="0"/>
          </a:p>
        </p:txBody>
      </p:sp>
      <p:sp>
        <p:nvSpPr>
          <p:cNvPr id="4" name="Dia számának helye 3"/>
          <p:cNvSpPr>
            <a:spLocks noGrp="1"/>
          </p:cNvSpPr>
          <p:nvPr>
            <p:ph type="sldNum" sz="quarter" idx="5"/>
          </p:nvPr>
        </p:nvSpPr>
        <p:spPr/>
        <p:txBody>
          <a:bodyPr/>
          <a:lstStyle/>
          <a:p>
            <a:fld id="{10B8BA34-B3F1-494F-85F4-80C2EECA0CD2}" type="slidenum">
              <a:rPr lang="hu-HU" smtClean="0"/>
              <a:t>52</a:t>
            </a:fld>
            <a:endParaRPr lang="hu-HU"/>
          </a:p>
        </p:txBody>
      </p:sp>
    </p:spTree>
    <p:extLst>
      <p:ext uri="{BB962C8B-B14F-4D97-AF65-F5344CB8AC3E}">
        <p14:creationId xmlns:p14="http://schemas.microsoft.com/office/powerpoint/2010/main" val="111517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53</a:t>
            </a:fld>
            <a:endParaRPr lang="hu-HU"/>
          </a:p>
        </p:txBody>
      </p:sp>
    </p:spTree>
    <p:extLst>
      <p:ext uri="{BB962C8B-B14F-4D97-AF65-F5344CB8AC3E}">
        <p14:creationId xmlns:p14="http://schemas.microsoft.com/office/powerpoint/2010/main" val="2375168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54</a:t>
            </a:fld>
            <a:endParaRPr lang="hu-HU"/>
          </a:p>
        </p:txBody>
      </p:sp>
    </p:spTree>
    <p:extLst>
      <p:ext uri="{BB962C8B-B14F-4D97-AF65-F5344CB8AC3E}">
        <p14:creationId xmlns:p14="http://schemas.microsoft.com/office/powerpoint/2010/main" val="2230194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55</a:t>
            </a:fld>
            <a:endParaRPr lang="hu-HU"/>
          </a:p>
        </p:txBody>
      </p:sp>
    </p:spTree>
    <p:extLst>
      <p:ext uri="{BB962C8B-B14F-4D97-AF65-F5344CB8AC3E}">
        <p14:creationId xmlns:p14="http://schemas.microsoft.com/office/powerpoint/2010/main" val="326209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56</a:t>
            </a:fld>
            <a:endParaRPr lang="hu-HU"/>
          </a:p>
        </p:txBody>
      </p:sp>
    </p:spTree>
    <p:extLst>
      <p:ext uri="{BB962C8B-B14F-4D97-AF65-F5344CB8AC3E}">
        <p14:creationId xmlns:p14="http://schemas.microsoft.com/office/powerpoint/2010/main" val="108645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9600" dirty="0"/>
          </a:p>
        </p:txBody>
      </p:sp>
      <p:sp>
        <p:nvSpPr>
          <p:cNvPr id="4" name="Dia számának helye 3"/>
          <p:cNvSpPr>
            <a:spLocks noGrp="1"/>
          </p:cNvSpPr>
          <p:nvPr>
            <p:ph type="sldNum" sz="quarter" idx="5"/>
          </p:nvPr>
        </p:nvSpPr>
        <p:spPr/>
        <p:txBody>
          <a:bodyPr/>
          <a:lstStyle/>
          <a:p>
            <a:fld id="{10B8BA34-B3F1-494F-85F4-80C2EECA0CD2}" type="slidenum">
              <a:rPr lang="hu-HU" smtClean="0"/>
              <a:t>12</a:t>
            </a:fld>
            <a:endParaRPr lang="hu-HU"/>
          </a:p>
        </p:txBody>
      </p:sp>
    </p:spTree>
    <p:extLst>
      <p:ext uri="{BB962C8B-B14F-4D97-AF65-F5344CB8AC3E}">
        <p14:creationId xmlns:p14="http://schemas.microsoft.com/office/powerpoint/2010/main" val="78893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57</a:t>
            </a:fld>
            <a:endParaRPr lang="hu-HU"/>
          </a:p>
        </p:txBody>
      </p:sp>
    </p:spTree>
    <p:extLst>
      <p:ext uri="{BB962C8B-B14F-4D97-AF65-F5344CB8AC3E}">
        <p14:creationId xmlns:p14="http://schemas.microsoft.com/office/powerpoint/2010/main" val="119752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58</a:t>
            </a:fld>
            <a:endParaRPr lang="hu-HU"/>
          </a:p>
        </p:txBody>
      </p:sp>
    </p:spTree>
    <p:extLst>
      <p:ext uri="{BB962C8B-B14F-4D97-AF65-F5344CB8AC3E}">
        <p14:creationId xmlns:p14="http://schemas.microsoft.com/office/powerpoint/2010/main" val="100964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59</a:t>
            </a:fld>
            <a:endParaRPr lang="hu-HU"/>
          </a:p>
        </p:txBody>
      </p:sp>
    </p:spTree>
    <p:extLst>
      <p:ext uri="{BB962C8B-B14F-4D97-AF65-F5344CB8AC3E}">
        <p14:creationId xmlns:p14="http://schemas.microsoft.com/office/powerpoint/2010/main" val="4260582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60</a:t>
            </a:fld>
            <a:endParaRPr lang="hu-HU"/>
          </a:p>
        </p:txBody>
      </p:sp>
    </p:spTree>
    <p:extLst>
      <p:ext uri="{BB962C8B-B14F-4D97-AF65-F5344CB8AC3E}">
        <p14:creationId xmlns:p14="http://schemas.microsoft.com/office/powerpoint/2010/main" val="3972703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61</a:t>
            </a:fld>
            <a:endParaRPr lang="hu-HU"/>
          </a:p>
        </p:txBody>
      </p:sp>
    </p:spTree>
    <p:extLst>
      <p:ext uri="{BB962C8B-B14F-4D97-AF65-F5344CB8AC3E}">
        <p14:creationId xmlns:p14="http://schemas.microsoft.com/office/powerpoint/2010/main" val="2899342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62</a:t>
            </a:fld>
            <a:endParaRPr lang="hu-HU"/>
          </a:p>
        </p:txBody>
      </p:sp>
    </p:spTree>
    <p:extLst>
      <p:ext uri="{BB962C8B-B14F-4D97-AF65-F5344CB8AC3E}">
        <p14:creationId xmlns:p14="http://schemas.microsoft.com/office/powerpoint/2010/main" val="2821500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63</a:t>
            </a:fld>
            <a:endParaRPr lang="hu-HU"/>
          </a:p>
        </p:txBody>
      </p:sp>
    </p:spTree>
    <p:extLst>
      <p:ext uri="{BB962C8B-B14F-4D97-AF65-F5344CB8AC3E}">
        <p14:creationId xmlns:p14="http://schemas.microsoft.com/office/powerpoint/2010/main" val="18208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64</a:t>
            </a:fld>
            <a:endParaRPr lang="hu-HU"/>
          </a:p>
        </p:txBody>
      </p:sp>
    </p:spTree>
    <p:extLst>
      <p:ext uri="{BB962C8B-B14F-4D97-AF65-F5344CB8AC3E}">
        <p14:creationId xmlns:p14="http://schemas.microsoft.com/office/powerpoint/2010/main" val="721761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65</a:t>
            </a:fld>
            <a:endParaRPr lang="hu-HU"/>
          </a:p>
        </p:txBody>
      </p:sp>
    </p:spTree>
    <p:extLst>
      <p:ext uri="{BB962C8B-B14F-4D97-AF65-F5344CB8AC3E}">
        <p14:creationId xmlns:p14="http://schemas.microsoft.com/office/powerpoint/2010/main" val="91082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66</a:t>
            </a:fld>
            <a:endParaRPr lang="hu-HU"/>
          </a:p>
        </p:txBody>
      </p:sp>
    </p:spTree>
    <p:extLst>
      <p:ext uri="{BB962C8B-B14F-4D97-AF65-F5344CB8AC3E}">
        <p14:creationId xmlns:p14="http://schemas.microsoft.com/office/powerpoint/2010/main" val="174344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9600" dirty="0"/>
          </a:p>
        </p:txBody>
      </p:sp>
      <p:sp>
        <p:nvSpPr>
          <p:cNvPr id="4" name="Dia számának helye 3"/>
          <p:cNvSpPr>
            <a:spLocks noGrp="1"/>
          </p:cNvSpPr>
          <p:nvPr>
            <p:ph type="sldNum" sz="quarter" idx="5"/>
          </p:nvPr>
        </p:nvSpPr>
        <p:spPr/>
        <p:txBody>
          <a:bodyPr/>
          <a:lstStyle/>
          <a:p>
            <a:fld id="{10B8BA34-B3F1-494F-85F4-80C2EECA0CD2}" type="slidenum">
              <a:rPr lang="hu-HU" smtClean="0"/>
              <a:t>13</a:t>
            </a:fld>
            <a:endParaRPr lang="hu-HU"/>
          </a:p>
        </p:txBody>
      </p:sp>
    </p:spTree>
    <p:extLst>
      <p:ext uri="{BB962C8B-B14F-4D97-AF65-F5344CB8AC3E}">
        <p14:creationId xmlns:p14="http://schemas.microsoft.com/office/powerpoint/2010/main" val="1286195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67</a:t>
            </a:fld>
            <a:endParaRPr lang="hu-HU"/>
          </a:p>
        </p:txBody>
      </p:sp>
    </p:spTree>
    <p:extLst>
      <p:ext uri="{BB962C8B-B14F-4D97-AF65-F5344CB8AC3E}">
        <p14:creationId xmlns:p14="http://schemas.microsoft.com/office/powerpoint/2010/main" val="1270530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68</a:t>
            </a:fld>
            <a:endParaRPr lang="hu-HU"/>
          </a:p>
        </p:txBody>
      </p:sp>
    </p:spTree>
    <p:extLst>
      <p:ext uri="{BB962C8B-B14F-4D97-AF65-F5344CB8AC3E}">
        <p14:creationId xmlns:p14="http://schemas.microsoft.com/office/powerpoint/2010/main" val="1894371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72</a:t>
            </a:fld>
            <a:endParaRPr lang="hu-HU"/>
          </a:p>
        </p:txBody>
      </p:sp>
    </p:spTree>
    <p:extLst>
      <p:ext uri="{BB962C8B-B14F-4D97-AF65-F5344CB8AC3E}">
        <p14:creationId xmlns:p14="http://schemas.microsoft.com/office/powerpoint/2010/main" val="1743441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73</a:t>
            </a:fld>
            <a:endParaRPr lang="hu-HU"/>
          </a:p>
        </p:txBody>
      </p:sp>
    </p:spTree>
    <p:extLst>
      <p:ext uri="{BB962C8B-B14F-4D97-AF65-F5344CB8AC3E}">
        <p14:creationId xmlns:p14="http://schemas.microsoft.com/office/powerpoint/2010/main" val="1800746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74</a:t>
            </a:fld>
            <a:endParaRPr lang="hu-HU"/>
          </a:p>
        </p:txBody>
      </p:sp>
    </p:spTree>
    <p:extLst>
      <p:ext uri="{BB962C8B-B14F-4D97-AF65-F5344CB8AC3E}">
        <p14:creationId xmlns:p14="http://schemas.microsoft.com/office/powerpoint/2010/main" val="1621838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75</a:t>
            </a:fld>
            <a:endParaRPr lang="hu-HU"/>
          </a:p>
        </p:txBody>
      </p:sp>
    </p:spTree>
    <p:extLst>
      <p:ext uri="{BB962C8B-B14F-4D97-AF65-F5344CB8AC3E}">
        <p14:creationId xmlns:p14="http://schemas.microsoft.com/office/powerpoint/2010/main" val="2876168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76</a:t>
            </a:fld>
            <a:endParaRPr lang="hu-HU"/>
          </a:p>
        </p:txBody>
      </p:sp>
    </p:spTree>
    <p:extLst>
      <p:ext uri="{BB962C8B-B14F-4D97-AF65-F5344CB8AC3E}">
        <p14:creationId xmlns:p14="http://schemas.microsoft.com/office/powerpoint/2010/main" val="377111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77</a:t>
            </a:fld>
            <a:endParaRPr lang="hu-HU"/>
          </a:p>
        </p:txBody>
      </p:sp>
    </p:spTree>
    <p:extLst>
      <p:ext uri="{BB962C8B-B14F-4D97-AF65-F5344CB8AC3E}">
        <p14:creationId xmlns:p14="http://schemas.microsoft.com/office/powerpoint/2010/main" val="3359871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37</a:t>
            </a:fld>
            <a:endParaRPr lang="hu-HU"/>
          </a:p>
        </p:txBody>
      </p:sp>
    </p:spTree>
    <p:extLst>
      <p:ext uri="{BB962C8B-B14F-4D97-AF65-F5344CB8AC3E}">
        <p14:creationId xmlns:p14="http://schemas.microsoft.com/office/powerpoint/2010/main" val="283468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38</a:t>
            </a:fld>
            <a:endParaRPr lang="hu-HU"/>
          </a:p>
        </p:txBody>
      </p:sp>
    </p:spTree>
    <p:extLst>
      <p:ext uri="{BB962C8B-B14F-4D97-AF65-F5344CB8AC3E}">
        <p14:creationId xmlns:p14="http://schemas.microsoft.com/office/powerpoint/2010/main" val="21550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42</a:t>
            </a:fld>
            <a:endParaRPr lang="hu-HU"/>
          </a:p>
        </p:txBody>
      </p:sp>
    </p:spTree>
    <p:extLst>
      <p:ext uri="{BB962C8B-B14F-4D97-AF65-F5344CB8AC3E}">
        <p14:creationId xmlns:p14="http://schemas.microsoft.com/office/powerpoint/2010/main" val="414714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43</a:t>
            </a:fld>
            <a:endParaRPr lang="hu-HU"/>
          </a:p>
        </p:txBody>
      </p:sp>
    </p:spTree>
    <p:extLst>
      <p:ext uri="{BB962C8B-B14F-4D97-AF65-F5344CB8AC3E}">
        <p14:creationId xmlns:p14="http://schemas.microsoft.com/office/powerpoint/2010/main" val="162528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44</a:t>
            </a:fld>
            <a:endParaRPr lang="hu-HU"/>
          </a:p>
        </p:txBody>
      </p:sp>
    </p:spTree>
    <p:extLst>
      <p:ext uri="{BB962C8B-B14F-4D97-AF65-F5344CB8AC3E}">
        <p14:creationId xmlns:p14="http://schemas.microsoft.com/office/powerpoint/2010/main" val="175250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10B8BA34-B3F1-494F-85F4-80C2EECA0CD2}" type="slidenum">
              <a:rPr lang="hu-HU" smtClean="0"/>
              <a:t>45</a:t>
            </a:fld>
            <a:endParaRPr lang="hu-HU"/>
          </a:p>
        </p:txBody>
      </p:sp>
    </p:spTree>
    <p:extLst>
      <p:ext uri="{BB962C8B-B14F-4D97-AF65-F5344CB8AC3E}">
        <p14:creationId xmlns:p14="http://schemas.microsoft.com/office/powerpoint/2010/main" val="3513966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9DFCC820-F9E9-492D-BB0F-4508C4425AD5}" type="datetimeFigureOut">
              <a:rPr lang="hu-HU" smtClean="0"/>
              <a:t>2025. 12. 11.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124282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9DFCC820-F9E9-492D-BB0F-4508C4425AD5}" type="datetimeFigureOut">
              <a:rPr lang="hu-HU" smtClean="0"/>
              <a:t>2025. 12. 11.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3145161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9DFCC820-F9E9-492D-BB0F-4508C4425AD5}" type="datetimeFigureOut">
              <a:rPr lang="hu-HU" smtClean="0"/>
              <a:t>2025. 12. 11.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310831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9DFCC820-F9E9-492D-BB0F-4508C4425AD5}" type="datetimeFigureOut">
              <a:rPr lang="hu-HU" smtClean="0"/>
              <a:t>2025. 12. 11.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243386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9DFCC820-F9E9-492D-BB0F-4508C4425AD5}" type="datetimeFigureOut">
              <a:rPr lang="hu-HU" smtClean="0"/>
              <a:t>2025. 12. 11.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275886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9DFCC820-F9E9-492D-BB0F-4508C4425AD5}" type="datetimeFigureOut">
              <a:rPr lang="hu-HU" smtClean="0"/>
              <a:t>2025. 12. 11.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234069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9DFCC820-F9E9-492D-BB0F-4508C4425AD5}" type="datetimeFigureOut">
              <a:rPr lang="hu-HU" smtClean="0"/>
              <a:t>2025. 12. 11.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253698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9DFCC820-F9E9-492D-BB0F-4508C4425AD5}" type="datetimeFigureOut">
              <a:rPr lang="hu-HU" smtClean="0"/>
              <a:t>2025. 12. 11.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215289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DFCC820-F9E9-492D-BB0F-4508C4425AD5}" type="datetimeFigureOut">
              <a:rPr lang="hu-HU" smtClean="0"/>
              <a:t>2025. 12. 11.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229619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9DFCC820-F9E9-492D-BB0F-4508C4425AD5}" type="datetimeFigureOut">
              <a:rPr lang="hu-HU" smtClean="0"/>
              <a:t>2025. 12. 11.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316731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9DFCC820-F9E9-492D-BB0F-4508C4425AD5}" type="datetimeFigureOut">
              <a:rPr lang="hu-HU" smtClean="0"/>
              <a:t>2025. 12. 11.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ED3596D-86CE-43E6-B261-12D5ADEAD962}" type="slidenum">
              <a:rPr lang="hu-HU" smtClean="0"/>
              <a:t>‹#›</a:t>
            </a:fld>
            <a:endParaRPr lang="hu-HU"/>
          </a:p>
        </p:txBody>
      </p:sp>
    </p:spTree>
    <p:extLst>
      <p:ext uri="{BB962C8B-B14F-4D97-AF65-F5344CB8AC3E}">
        <p14:creationId xmlns:p14="http://schemas.microsoft.com/office/powerpoint/2010/main" val="364802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C820-F9E9-492D-BB0F-4508C4425AD5}" type="datetimeFigureOut">
              <a:rPr lang="hu-HU" smtClean="0"/>
              <a:t>2025. 12. 11.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3596D-86CE-43E6-B261-12D5ADEAD962}" type="slidenum">
              <a:rPr lang="hu-HU" smtClean="0"/>
              <a:t>‹#›</a:t>
            </a:fld>
            <a:endParaRPr lang="hu-HU"/>
          </a:p>
        </p:txBody>
      </p:sp>
    </p:spTree>
    <p:extLst>
      <p:ext uri="{BB962C8B-B14F-4D97-AF65-F5344CB8AC3E}">
        <p14:creationId xmlns:p14="http://schemas.microsoft.com/office/powerpoint/2010/main" val="3318975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4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7.jpeg"/><Relationship Id="rId7" Type="http://schemas.openxmlformats.org/officeDocument/2006/relationships/image" Target="../media/image92.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4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838200" y="1453242"/>
            <a:ext cx="10515600" cy="2547257"/>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AZ EMBERI MÉLTÓSÁG FOGALMÁNAK </a:t>
            </a:r>
            <a:br>
              <a:rPr lang="hu-HU" sz="7200" b="1" baseline="30000" dirty="0">
                <a:latin typeface="PT Sans" panose="020B0503020203020204" pitchFamily="34" charset="-18"/>
              </a:rPr>
            </a:br>
            <a:br>
              <a:rPr lang="hu-HU" sz="1100" b="1" baseline="30000" dirty="0">
                <a:latin typeface="PT Sans" panose="020B0503020203020204" pitchFamily="34" charset="-18"/>
              </a:rPr>
            </a:br>
            <a:br>
              <a:rPr lang="hu-HU" sz="1100" b="1" baseline="30000" dirty="0">
                <a:latin typeface="PT Sans" panose="020B0503020203020204" pitchFamily="34" charset="-18"/>
              </a:rPr>
            </a:br>
            <a:r>
              <a:rPr lang="hu-HU" sz="7200" b="1" baseline="30000" dirty="0">
                <a:latin typeface="PT Sans" panose="020B0503020203020204" pitchFamily="34" charset="-18"/>
              </a:rPr>
              <a:t>JELENTŐSÉGE ÉS PROBLÉMÁI</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59616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13346" y="389467"/>
            <a:ext cx="11494582" cy="6343842"/>
          </a:xfrm>
        </p:spPr>
        <p:txBody>
          <a:bodyPr>
            <a:normAutofit fontScale="62500" lnSpcReduction="20000"/>
          </a:bodyPr>
          <a:lstStyle/>
          <a:p>
            <a:pPr marL="0" indent="0" algn="ctr">
              <a:lnSpc>
                <a:spcPct val="150000"/>
              </a:lnSpc>
              <a:spcBef>
                <a:spcPts val="0"/>
              </a:spcBef>
              <a:buNone/>
            </a:pPr>
            <a:r>
              <a:rPr lang="hu-HU" sz="3800" b="1" dirty="0">
                <a:solidFill>
                  <a:srgbClr val="000000"/>
                </a:solidFill>
                <a:effectLst/>
                <a:latin typeface="PT Sans" panose="020B0503020203020204" pitchFamily="34" charset="-18"/>
                <a:ea typeface="Aptos" panose="020B0004020202020204" pitchFamily="34" charset="0"/>
              </a:rPr>
              <a:t>Nagy tekintélyű nyilatkozatok tanúsága az emberi méltóságról 2.</a:t>
            </a:r>
          </a:p>
          <a:p>
            <a:pPr marL="0" indent="0" algn="just">
              <a:lnSpc>
                <a:spcPct val="150000"/>
              </a:lnSpc>
              <a:spcBef>
                <a:spcPts val="0"/>
              </a:spcBef>
              <a:buNone/>
            </a:pPr>
            <a:endParaRPr lang="hu-HU" sz="3400" dirty="0">
              <a:solidFill>
                <a:srgbClr val="000000"/>
              </a:solidFill>
              <a:effectLst/>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3800" dirty="0">
                <a:solidFill>
                  <a:srgbClr val="000000"/>
                </a:solidFill>
                <a:latin typeface="PT Sans" panose="020B0503020203020204" pitchFamily="34" charset="-18"/>
                <a:ea typeface="Aptos" panose="020B0004020202020204" pitchFamily="34" charset="0"/>
              </a:rPr>
              <a:t>„(1) Az emberi </a:t>
            </a:r>
            <a:r>
              <a:rPr lang="hu-HU" sz="3800" b="1" dirty="0">
                <a:solidFill>
                  <a:srgbClr val="000000"/>
                </a:solidFill>
                <a:latin typeface="PT Sans" panose="020B0503020203020204" pitchFamily="34" charset="-18"/>
                <a:ea typeface="Aptos" panose="020B0004020202020204" pitchFamily="34" charset="0"/>
              </a:rPr>
              <a:t>méltóság</a:t>
            </a:r>
            <a:r>
              <a:rPr lang="hu-HU" sz="3800" dirty="0">
                <a:solidFill>
                  <a:srgbClr val="000000"/>
                </a:solidFill>
                <a:latin typeface="PT Sans" panose="020B0503020203020204" pitchFamily="34" charset="-18"/>
                <a:ea typeface="Aptos" panose="020B0004020202020204" pitchFamily="34" charset="0"/>
              </a:rPr>
              <a:t> sérthetetlen. Annak tisztelete és védelmezése kötelező minden állami hatalom számára.</a:t>
            </a:r>
            <a:endParaRPr lang="hu-HU" sz="3800" dirty="0">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3800" dirty="0">
                <a:solidFill>
                  <a:srgbClr val="000000"/>
                </a:solidFill>
                <a:latin typeface="PT Sans" panose="020B0503020203020204" pitchFamily="34" charset="-18"/>
                <a:ea typeface="Aptos" panose="020B0004020202020204" pitchFamily="34" charset="0"/>
              </a:rPr>
              <a:t>(2) A német nép </a:t>
            </a:r>
            <a:r>
              <a:rPr lang="hu-HU" sz="3800" b="1" dirty="0">
                <a:solidFill>
                  <a:srgbClr val="000000"/>
                </a:solidFill>
                <a:latin typeface="PT Sans" panose="020B0503020203020204" pitchFamily="34" charset="-18"/>
                <a:ea typeface="Aptos" panose="020B0004020202020204" pitchFamily="34" charset="0"/>
              </a:rPr>
              <a:t>ezért</a:t>
            </a:r>
            <a:r>
              <a:rPr lang="hu-HU" sz="3800" dirty="0">
                <a:solidFill>
                  <a:srgbClr val="000000"/>
                </a:solidFill>
                <a:latin typeface="PT Sans" panose="020B0503020203020204" pitchFamily="34" charset="-18"/>
                <a:ea typeface="Aptos" panose="020B0004020202020204" pitchFamily="34" charset="0"/>
              </a:rPr>
              <a:t> elismeri, hogy a sérthetetlen és elidegeníthetetlen </a:t>
            </a:r>
            <a:r>
              <a:rPr lang="hu-HU" sz="3800" b="1" dirty="0">
                <a:solidFill>
                  <a:srgbClr val="000000"/>
                </a:solidFill>
                <a:latin typeface="PT Sans" panose="020B0503020203020204" pitchFamily="34" charset="-18"/>
                <a:ea typeface="Aptos" panose="020B0004020202020204" pitchFamily="34" charset="0"/>
              </a:rPr>
              <a:t>emberi jogok</a:t>
            </a:r>
            <a:r>
              <a:rPr lang="hu-HU" sz="3800" dirty="0">
                <a:solidFill>
                  <a:srgbClr val="000000"/>
                </a:solidFill>
                <a:latin typeface="PT Sans" panose="020B0503020203020204" pitchFamily="34" charset="-18"/>
                <a:ea typeface="Aptos" panose="020B0004020202020204" pitchFamily="34" charset="0"/>
              </a:rPr>
              <a:t> képezik az alapját a világon minden emberi </a:t>
            </a:r>
            <a:r>
              <a:rPr lang="hu-HU" sz="3800" b="1" dirty="0">
                <a:solidFill>
                  <a:srgbClr val="000000"/>
                </a:solidFill>
                <a:latin typeface="PT Sans" panose="020B0503020203020204" pitchFamily="34" charset="-18"/>
                <a:ea typeface="Aptos" panose="020B0004020202020204" pitchFamily="34" charset="0"/>
              </a:rPr>
              <a:t>közösségnek, békének és igazságosságnak</a:t>
            </a:r>
            <a:r>
              <a:rPr lang="hu-HU" sz="3800" dirty="0">
                <a:solidFill>
                  <a:srgbClr val="000000"/>
                </a:solidFill>
                <a:latin typeface="PT Sans" panose="020B0503020203020204" pitchFamily="34" charset="-18"/>
                <a:ea typeface="Aptos" panose="020B0004020202020204" pitchFamily="34" charset="0"/>
              </a:rPr>
              <a:t>.” </a:t>
            </a:r>
          </a:p>
          <a:p>
            <a:pPr marL="0" indent="0" algn="r">
              <a:lnSpc>
                <a:spcPct val="150000"/>
              </a:lnSpc>
              <a:spcBef>
                <a:spcPts val="0"/>
              </a:spcBef>
              <a:buNone/>
            </a:pPr>
            <a:r>
              <a:rPr lang="hu-HU" sz="3800" dirty="0">
                <a:solidFill>
                  <a:srgbClr val="000000"/>
                </a:solidFill>
                <a:latin typeface="PT Sans" panose="020B0503020203020204" pitchFamily="34" charset="-18"/>
                <a:ea typeface="Aptos" panose="020B0004020202020204" pitchFamily="34" charset="0"/>
              </a:rPr>
              <a:t>(</a:t>
            </a:r>
            <a:r>
              <a:rPr lang="hu-HU" sz="3800" i="1" dirty="0">
                <a:solidFill>
                  <a:srgbClr val="000000"/>
                </a:solidFill>
                <a:latin typeface="PT Sans" panose="020B0503020203020204" pitchFamily="34" charset="-18"/>
                <a:ea typeface="Aptos" panose="020B0004020202020204" pitchFamily="34" charset="0"/>
              </a:rPr>
              <a:t>A Német Szövetségi Köztársaság Alaptörvénye, 1949</a:t>
            </a:r>
            <a:r>
              <a:rPr lang="hu-HU" sz="3800" dirty="0">
                <a:solidFill>
                  <a:srgbClr val="000000"/>
                </a:solidFill>
                <a:latin typeface="PT Sans" panose="020B0503020203020204" pitchFamily="34" charset="-18"/>
                <a:ea typeface="Aptos" panose="020B0004020202020204" pitchFamily="34" charset="0"/>
              </a:rPr>
              <a:t>)</a:t>
            </a:r>
          </a:p>
          <a:p>
            <a:pPr marL="0" indent="0" algn="r">
              <a:lnSpc>
                <a:spcPct val="150000"/>
              </a:lnSpc>
              <a:spcBef>
                <a:spcPts val="0"/>
              </a:spcBef>
              <a:buNone/>
            </a:pPr>
            <a:endParaRPr lang="hu-HU" sz="3800"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3800" dirty="0">
                <a:solidFill>
                  <a:srgbClr val="000000"/>
                </a:solidFill>
                <a:effectLst/>
                <a:latin typeface="PT Sans" panose="020B0503020203020204" pitchFamily="34" charset="-18"/>
                <a:ea typeface="Aptos" panose="020B0004020202020204" pitchFamily="34" charset="0"/>
              </a:rPr>
              <a:t>„Valljuk, hogy </a:t>
            </a:r>
            <a:r>
              <a:rPr lang="hu-HU" sz="3800" b="1" dirty="0">
                <a:solidFill>
                  <a:srgbClr val="000000"/>
                </a:solidFill>
                <a:effectLst/>
                <a:latin typeface="PT Sans" panose="020B0503020203020204" pitchFamily="34" charset="-18"/>
                <a:ea typeface="Aptos" panose="020B0004020202020204" pitchFamily="34" charset="0"/>
              </a:rPr>
              <a:t>az emberi lét alapja</a:t>
            </a:r>
            <a:r>
              <a:rPr lang="hu-HU" sz="3800" dirty="0">
                <a:solidFill>
                  <a:srgbClr val="000000"/>
                </a:solidFill>
                <a:effectLst/>
                <a:latin typeface="PT Sans" panose="020B0503020203020204" pitchFamily="34" charset="-18"/>
                <a:ea typeface="Aptos" panose="020B0004020202020204" pitchFamily="34" charset="0"/>
              </a:rPr>
              <a:t> az emberi </a:t>
            </a:r>
            <a:r>
              <a:rPr lang="hu-HU" sz="3800" b="1" dirty="0">
                <a:solidFill>
                  <a:srgbClr val="000000"/>
                </a:solidFill>
                <a:effectLst/>
                <a:latin typeface="PT Sans" panose="020B0503020203020204" pitchFamily="34" charset="-18"/>
                <a:ea typeface="Aptos" panose="020B0004020202020204" pitchFamily="34" charset="0"/>
              </a:rPr>
              <a:t>méltóság</a:t>
            </a:r>
            <a:r>
              <a:rPr lang="hu-HU" sz="3800" dirty="0">
                <a:solidFill>
                  <a:srgbClr val="000000"/>
                </a:solidFill>
                <a:effectLst/>
                <a:latin typeface="PT Sans" panose="020B0503020203020204" pitchFamily="34" charset="-18"/>
                <a:ea typeface="Aptos" panose="020B0004020202020204" pitchFamily="34" charset="0"/>
              </a:rPr>
              <a:t>.”</a:t>
            </a:r>
            <a:endParaRPr lang="hu-HU" sz="3800" dirty="0">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3800" dirty="0">
                <a:solidFill>
                  <a:srgbClr val="000000"/>
                </a:solidFill>
                <a:effectLst/>
                <a:latin typeface="PT Sans" panose="020B0503020203020204" pitchFamily="34" charset="-18"/>
                <a:ea typeface="Aptos" panose="020B0004020202020204" pitchFamily="34" charset="0"/>
              </a:rPr>
              <a:t>„Az emberi méltóság </a:t>
            </a:r>
            <a:r>
              <a:rPr lang="hu-HU" sz="3800" b="1" dirty="0">
                <a:solidFill>
                  <a:srgbClr val="000000"/>
                </a:solidFill>
                <a:effectLst/>
                <a:latin typeface="PT Sans" panose="020B0503020203020204" pitchFamily="34" charset="-18"/>
                <a:ea typeface="Aptos" panose="020B0004020202020204" pitchFamily="34" charset="0"/>
              </a:rPr>
              <a:t>sérthetetlen</a:t>
            </a:r>
            <a:r>
              <a:rPr lang="hu-HU" sz="3800" dirty="0">
                <a:solidFill>
                  <a:srgbClr val="000000"/>
                </a:solidFill>
                <a:effectLst/>
                <a:latin typeface="PT Sans" panose="020B0503020203020204" pitchFamily="34" charset="-18"/>
                <a:ea typeface="Aptos" panose="020B0004020202020204" pitchFamily="34" charset="0"/>
              </a:rPr>
              <a:t>. Minden embernek </a:t>
            </a:r>
            <a:r>
              <a:rPr lang="hu-HU" sz="3800" b="1" dirty="0">
                <a:solidFill>
                  <a:srgbClr val="000000"/>
                </a:solidFill>
                <a:effectLst/>
                <a:latin typeface="PT Sans" panose="020B0503020203020204" pitchFamily="34" charset="-18"/>
                <a:ea typeface="Aptos" panose="020B0004020202020204" pitchFamily="34" charset="0"/>
              </a:rPr>
              <a:t>joga van</a:t>
            </a:r>
            <a:r>
              <a:rPr lang="hu-HU" sz="3800" dirty="0">
                <a:solidFill>
                  <a:srgbClr val="000000"/>
                </a:solidFill>
                <a:effectLst/>
                <a:latin typeface="PT Sans" panose="020B0503020203020204" pitchFamily="34" charset="-18"/>
                <a:ea typeface="Aptos" panose="020B0004020202020204" pitchFamily="34" charset="0"/>
              </a:rPr>
              <a:t> az élethez és az emberi méltósághoz.”</a:t>
            </a:r>
          </a:p>
          <a:p>
            <a:pPr marL="0" indent="0" algn="r">
              <a:lnSpc>
                <a:spcPct val="150000"/>
              </a:lnSpc>
              <a:spcBef>
                <a:spcPts val="0"/>
              </a:spcBef>
              <a:buNone/>
            </a:pPr>
            <a:r>
              <a:rPr lang="hu-HU" sz="3800" dirty="0">
                <a:solidFill>
                  <a:srgbClr val="000000"/>
                </a:solidFill>
                <a:effectLst/>
                <a:latin typeface="PT Sans" panose="020B0503020203020204" pitchFamily="34" charset="-18"/>
                <a:ea typeface="Aptos" panose="020B0004020202020204" pitchFamily="34" charset="0"/>
              </a:rPr>
              <a:t> (</a:t>
            </a:r>
            <a:r>
              <a:rPr lang="hu-HU" sz="3800" i="1" dirty="0">
                <a:solidFill>
                  <a:srgbClr val="000000"/>
                </a:solidFill>
                <a:effectLst/>
                <a:latin typeface="PT Sans" panose="020B0503020203020204" pitchFamily="34" charset="-18"/>
                <a:ea typeface="Aptos" panose="020B0004020202020204" pitchFamily="34" charset="0"/>
              </a:rPr>
              <a:t>Magyarország Alaptörvénye, 2012</a:t>
            </a:r>
            <a:r>
              <a:rPr lang="hu-HU" sz="3800" dirty="0">
                <a:solidFill>
                  <a:srgbClr val="000000"/>
                </a:solidFill>
                <a:effectLst/>
                <a:latin typeface="PT Sans" panose="020B0503020203020204" pitchFamily="34" charset="-18"/>
                <a:ea typeface="Aptos" panose="020B0004020202020204" pitchFamily="34" charset="0"/>
              </a:rPr>
              <a:t>)</a:t>
            </a:r>
            <a:endParaRPr lang="hu-HU" sz="3800" dirty="0">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73898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90237" y="502377"/>
            <a:ext cx="11494582" cy="6374080"/>
          </a:xfrm>
        </p:spPr>
        <p:txBody>
          <a:bodyPr>
            <a:noAutofit/>
          </a:bodyPr>
          <a:lstStyle/>
          <a:p>
            <a:pPr marL="0" indent="0" algn="ctr">
              <a:lnSpc>
                <a:spcPct val="130000"/>
              </a:lnSpc>
              <a:spcBef>
                <a:spcPts val="0"/>
              </a:spcBef>
              <a:buNone/>
            </a:pPr>
            <a:r>
              <a:rPr lang="hu-HU" sz="2400" b="1" dirty="0" err="1">
                <a:solidFill>
                  <a:srgbClr val="000000"/>
                </a:solidFill>
                <a:latin typeface="PT Sans" panose="020B0503020203020204" pitchFamily="34" charset="-18"/>
                <a:ea typeface="Aptos" panose="020B0004020202020204" pitchFamily="34" charset="0"/>
              </a:rPr>
              <a:t>Deontikus</a:t>
            </a:r>
            <a:r>
              <a:rPr lang="hu-HU" sz="2400" b="1" dirty="0">
                <a:solidFill>
                  <a:srgbClr val="000000"/>
                </a:solidFill>
                <a:latin typeface="PT Sans" panose="020B0503020203020204" pitchFamily="34" charset="-18"/>
                <a:ea typeface="Aptos" panose="020B0004020202020204" pitchFamily="34" charset="0"/>
              </a:rPr>
              <a:t> etikák</a:t>
            </a: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1800" kern="0" dirty="0">
                <a:effectLst/>
                <a:latin typeface="Times New Roman" panose="02020603050405020304" pitchFamily="18" charset="0"/>
                <a:ea typeface="Aptos" panose="020B0004020202020204" pitchFamily="34" charset="0"/>
              </a:rPr>
              <a:t>●</a:t>
            </a:r>
            <a:r>
              <a:rPr lang="hu-HU" sz="2400" dirty="0">
                <a:solidFill>
                  <a:srgbClr val="000000"/>
                </a:solidFill>
                <a:effectLst/>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Deontikus</a:t>
            </a:r>
            <a:r>
              <a:rPr lang="hu-HU" sz="2400" dirty="0">
                <a:solidFill>
                  <a:srgbClr val="000000"/>
                </a:solidFill>
                <a:latin typeface="PT Sans" panose="020B0503020203020204" pitchFamily="34" charset="-18"/>
                <a:ea typeface="Aptos" panose="020B0004020202020204" pitchFamily="34" charset="0"/>
              </a:rPr>
              <a:t> etika, avagy kötelességetika: A cselekvés értéként az erkölcsi </a:t>
            </a:r>
            <a:r>
              <a:rPr lang="hu-HU" sz="2400" b="1" dirty="0">
                <a:solidFill>
                  <a:srgbClr val="000000"/>
                </a:solidFill>
                <a:latin typeface="PT Sans" panose="020B0503020203020204" pitchFamily="34" charset="-18"/>
                <a:ea typeface="Aptos" panose="020B0004020202020204" pitchFamily="34" charset="0"/>
              </a:rPr>
              <a:t>törvény</a:t>
            </a:r>
            <a:r>
              <a:rPr lang="hu-HU" sz="2400" dirty="0">
                <a:solidFill>
                  <a:srgbClr val="000000"/>
                </a:solidFill>
                <a:latin typeface="PT Sans" panose="020B0503020203020204" pitchFamily="34" charset="-18"/>
                <a:ea typeface="Aptos" panose="020B0004020202020204" pitchFamily="34" charset="0"/>
              </a:rPr>
              <a:t> felől határozzuk meg.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 A cselekvést az minősíti, hogy milyen viszonyban van az erkölcsi törvénnyel. </a:t>
            </a:r>
          </a:p>
          <a:p>
            <a:pPr marL="0" indent="0">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Kant etikája </a:t>
            </a:r>
            <a:r>
              <a:rPr lang="hu-HU" sz="2400" dirty="0">
                <a:solidFill>
                  <a:srgbClr val="000000"/>
                </a:solidFill>
                <a:latin typeface="PT Sans" panose="020B0503020203020204" pitchFamily="34" charset="-18"/>
                <a:ea typeface="Aptos" panose="020B0004020202020204" pitchFamily="34" charset="0"/>
              </a:rPr>
              <a:t>1. kötelességetika, 2. ezen belül érzületetika.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tetteket az minősíti, hogy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1. megfelelnek-e az erkölcsi törvénynek (azt tesszük-e, amit a törvény előír) = legalitás</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2. a törvény </a:t>
            </a:r>
            <a:r>
              <a:rPr lang="hu-HU" sz="2400" b="1" dirty="0">
                <a:solidFill>
                  <a:srgbClr val="000000"/>
                </a:solidFill>
                <a:latin typeface="PT Sans" panose="020B0503020203020204" pitchFamily="34" charset="-18"/>
                <a:ea typeface="Aptos" panose="020B0004020202020204" pitchFamily="34" charset="0"/>
              </a:rPr>
              <a:t>tisztelete miatt</a:t>
            </a:r>
            <a:r>
              <a:rPr lang="hu-HU" sz="2400" dirty="0">
                <a:solidFill>
                  <a:srgbClr val="000000"/>
                </a:solidFill>
                <a:latin typeface="PT Sans" panose="020B0503020203020204" pitchFamily="34" charset="-18"/>
                <a:ea typeface="Aptos" panose="020B0004020202020204" pitchFamily="34" charset="0"/>
              </a:rPr>
              <a:t> hajtottuk-e végre őket = moralitás.</a:t>
            </a:r>
          </a:p>
          <a:p>
            <a:pPr marL="0" indent="0">
              <a:lnSpc>
                <a:spcPct val="130000"/>
              </a:lnSpc>
              <a:spcBef>
                <a:spcPts val="0"/>
              </a:spcBef>
              <a:buNone/>
            </a:pP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20552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7585923" cy="6374080"/>
          </a:xfrm>
        </p:spPr>
        <p:txBody>
          <a:bodyPr>
            <a:noAutofit/>
          </a:bodyPr>
          <a:lstStyle/>
          <a:p>
            <a:pPr marL="0" indent="0">
              <a:lnSpc>
                <a:spcPct val="15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erkölcsi törvén</a:t>
            </a:r>
            <a:r>
              <a:rPr lang="hu-HU" sz="2400" dirty="0">
                <a:solidFill>
                  <a:srgbClr val="000000"/>
                </a:solidFill>
                <a:latin typeface="PT Sans" panose="020B0503020203020204" pitchFamily="34" charset="-18"/>
                <a:ea typeface="Aptos" panose="020B0004020202020204" pitchFamily="34" charset="0"/>
              </a:rPr>
              <a:t>yt nem Isten, nem is a „világ rendje”, a természet, hanem </a:t>
            </a:r>
            <a:r>
              <a:rPr lang="hu-HU" sz="2400" b="1" dirty="0">
                <a:solidFill>
                  <a:srgbClr val="000000"/>
                </a:solidFill>
                <a:latin typeface="PT Sans" panose="020B0503020203020204" pitchFamily="34" charset="-18"/>
                <a:ea typeface="Aptos" panose="020B0004020202020204" pitchFamily="34" charset="0"/>
              </a:rPr>
              <a:t>az</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ész írja elő</a:t>
            </a:r>
            <a:r>
              <a:rPr lang="hu-HU" sz="2400" dirty="0">
                <a:solidFill>
                  <a:srgbClr val="000000"/>
                </a:solidFill>
                <a:latin typeface="PT Sans" panose="020B0503020203020204" pitchFamily="34" charset="-18"/>
                <a:ea typeface="Aptos" panose="020B0004020202020204" pitchFamily="34" charset="0"/>
              </a:rPr>
              <a:t>. Az ész mindenkiben közös, ezért nem individuális – és mégis a saját eszünk!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 moralitás így azt jelenti, hogy </a:t>
            </a:r>
          </a:p>
          <a:p>
            <a:pPr marL="0" indent="0">
              <a:lnSpc>
                <a:spcPct val="150000"/>
              </a:lnSpc>
              <a:spcBef>
                <a:spcPts val="0"/>
              </a:spcBef>
              <a:buNone/>
            </a:pPr>
            <a:r>
              <a:rPr lang="hu-HU" sz="2400" dirty="0">
                <a:solidFill>
                  <a:srgbClr val="000000"/>
                </a:solidFill>
                <a:highlight>
                  <a:srgbClr val="FFFF00"/>
                </a:highlight>
                <a:latin typeface="PT Sans" panose="020B0503020203020204" pitchFamily="34" charset="-18"/>
                <a:ea typeface="Aptos" panose="020B0004020202020204" pitchFamily="34" charset="0"/>
              </a:rPr>
              <a:t>(A)</a:t>
            </a:r>
            <a:r>
              <a:rPr lang="hu-HU" sz="2400" dirty="0">
                <a:solidFill>
                  <a:srgbClr val="000000"/>
                </a:solidFill>
                <a:latin typeface="PT Sans" panose="020B0503020203020204" pitchFamily="34" charset="-18"/>
                <a:ea typeface="Aptos" panose="020B0004020202020204" pitchFamily="34" charset="0"/>
              </a:rPr>
              <a:t> egy </a:t>
            </a:r>
            <a:r>
              <a:rPr lang="hu-HU" sz="2400" b="1" dirty="0">
                <a:solidFill>
                  <a:srgbClr val="000000"/>
                </a:solidFill>
                <a:latin typeface="PT Sans" panose="020B0503020203020204" pitchFamily="34" charset="-18"/>
                <a:ea typeface="Aptos" panose="020B0004020202020204" pitchFamily="34" charset="0"/>
              </a:rPr>
              <a:t>mindenki</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más számára is </a:t>
            </a:r>
            <a:r>
              <a:rPr lang="hu-HU" sz="2400" dirty="0">
                <a:solidFill>
                  <a:srgbClr val="000000"/>
                </a:solidFill>
                <a:latin typeface="PT Sans" panose="020B0503020203020204" pitchFamily="34" charset="-18"/>
                <a:ea typeface="Aptos" panose="020B0004020202020204" pitchFamily="34" charset="0"/>
              </a:rPr>
              <a:t>érvényes törvénynek, </a:t>
            </a:r>
            <a:r>
              <a:rPr lang="hu-HU" sz="2400" dirty="0">
                <a:solidFill>
                  <a:srgbClr val="000000"/>
                </a:solidFill>
                <a:highlight>
                  <a:srgbClr val="FFFF00"/>
                </a:highlight>
                <a:latin typeface="PT Sans" panose="020B0503020203020204" pitchFamily="34" charset="-18"/>
                <a:ea typeface="Aptos" panose="020B0004020202020204" pitchFamily="34" charset="0"/>
              </a:rPr>
              <a:t>(B)</a:t>
            </a:r>
            <a:r>
              <a:rPr lang="hu-HU" sz="2400" dirty="0">
                <a:solidFill>
                  <a:srgbClr val="000000"/>
                </a:solidFill>
                <a:latin typeface="PT Sans" panose="020B0503020203020204" pitchFamily="34" charset="-18"/>
                <a:ea typeface="Aptos" panose="020B0004020202020204" pitchFamily="34" charset="0"/>
              </a:rPr>
              <a:t> de mégis kizárólag </a:t>
            </a:r>
            <a:r>
              <a:rPr lang="hu-HU" sz="2400" b="1" dirty="0">
                <a:solidFill>
                  <a:srgbClr val="000000"/>
                </a:solidFill>
                <a:latin typeface="PT Sans" panose="020B0503020203020204" pitchFamily="34" charset="-18"/>
                <a:ea typeface="Aptos" panose="020B0004020202020204" pitchFamily="34" charset="0"/>
              </a:rPr>
              <a:t>önmagunknak </a:t>
            </a:r>
            <a:r>
              <a:rPr lang="hu-HU" sz="2400" dirty="0">
                <a:solidFill>
                  <a:srgbClr val="000000"/>
                </a:solidFill>
                <a:latin typeface="PT Sans" panose="020B0503020203020204" pitchFamily="34" charset="-18"/>
                <a:ea typeface="Aptos" panose="020B0004020202020204" pitchFamily="34" charset="0"/>
              </a:rPr>
              <a:t>engedelmeskedünk.</a:t>
            </a:r>
          </a:p>
          <a:p>
            <a:pPr marL="0" indent="0">
              <a:lnSpc>
                <a:spcPct val="15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festmény, arc látható&#10;&#10;Automatikusan generált leírás">
            <a:extLst>
              <a:ext uri="{FF2B5EF4-FFF2-40B4-BE49-F238E27FC236}">
                <a16:creationId xmlns:a16="http://schemas.microsoft.com/office/drawing/2014/main" id="{B5BE057D-C67C-FF55-3FF5-E2ECAAA9692C}"/>
              </a:ext>
            </a:extLst>
          </p:cNvPr>
          <p:cNvPicPr>
            <a:picLocks noChangeAspect="1"/>
          </p:cNvPicPr>
          <p:nvPr/>
        </p:nvPicPr>
        <p:blipFill>
          <a:blip r:embed="rId2">
            <a:extLst>
              <a:ext uri="{28A0092B-C50C-407E-A947-70E740481C1C}">
                <a14:useLocalDpi xmlns:a14="http://schemas.microsoft.com/office/drawing/2010/main" val="0"/>
              </a:ext>
            </a:extLst>
          </a:blip>
          <a:srcRect r="2075"/>
          <a:stretch/>
        </p:blipFill>
        <p:spPr>
          <a:xfrm flipH="1">
            <a:off x="7810051" y="1161457"/>
            <a:ext cx="4033238" cy="5337314"/>
          </a:xfrm>
          <a:prstGeom prst="rect">
            <a:avLst/>
          </a:prstGeom>
        </p:spPr>
      </p:pic>
    </p:spTree>
    <p:extLst>
      <p:ext uri="{BB962C8B-B14F-4D97-AF65-F5344CB8AC3E}">
        <p14:creationId xmlns:p14="http://schemas.microsoft.com/office/powerpoint/2010/main" val="10023633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7860815" cy="6374080"/>
          </a:xfrm>
        </p:spPr>
        <p:txBody>
          <a:bodyPr>
            <a:noAutofit/>
          </a:bodyPr>
          <a:lstStyle/>
          <a:p>
            <a:pPr marL="0" indent="0">
              <a:lnSpc>
                <a:spcPct val="15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erkölcsi törvén</a:t>
            </a:r>
            <a:r>
              <a:rPr lang="hu-HU" sz="2400" dirty="0">
                <a:solidFill>
                  <a:srgbClr val="000000"/>
                </a:solidFill>
                <a:latin typeface="PT Sans" panose="020B0503020203020204" pitchFamily="34" charset="-18"/>
                <a:ea typeface="Aptos" panose="020B0004020202020204" pitchFamily="34" charset="0"/>
              </a:rPr>
              <a:t>yt nem Isten, nem is a „világ rendje”, a természet, hanem </a:t>
            </a:r>
            <a:r>
              <a:rPr lang="hu-HU" sz="2400" b="1" dirty="0">
                <a:solidFill>
                  <a:srgbClr val="000000"/>
                </a:solidFill>
                <a:latin typeface="PT Sans" panose="020B0503020203020204" pitchFamily="34" charset="-18"/>
                <a:ea typeface="Aptos" panose="020B0004020202020204" pitchFamily="34" charset="0"/>
              </a:rPr>
              <a:t>az</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ész írja elő</a:t>
            </a:r>
            <a:r>
              <a:rPr lang="hu-HU" sz="2400" dirty="0">
                <a:solidFill>
                  <a:srgbClr val="000000"/>
                </a:solidFill>
                <a:latin typeface="PT Sans" panose="020B0503020203020204" pitchFamily="34" charset="-18"/>
                <a:ea typeface="Aptos" panose="020B0004020202020204" pitchFamily="34" charset="0"/>
              </a:rPr>
              <a:t>. Az ész mindenkiben közös, ezért nem individuális – és mégis a saját eszünk!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 moralitás így azt jelenti, hogy </a:t>
            </a:r>
          </a:p>
          <a:p>
            <a:pPr marL="0" indent="0">
              <a:lnSpc>
                <a:spcPct val="150000"/>
              </a:lnSpc>
              <a:spcBef>
                <a:spcPts val="0"/>
              </a:spcBef>
              <a:buNone/>
            </a:pPr>
            <a:r>
              <a:rPr lang="hu-HU" sz="2400" dirty="0">
                <a:solidFill>
                  <a:srgbClr val="000000"/>
                </a:solidFill>
                <a:highlight>
                  <a:srgbClr val="FFFF00"/>
                </a:highlight>
                <a:latin typeface="PT Sans" panose="020B0503020203020204" pitchFamily="34" charset="-18"/>
                <a:ea typeface="Aptos" panose="020B0004020202020204" pitchFamily="34" charset="0"/>
              </a:rPr>
              <a:t>(A)</a:t>
            </a:r>
            <a:r>
              <a:rPr lang="hu-HU" sz="2400" dirty="0">
                <a:solidFill>
                  <a:srgbClr val="000000"/>
                </a:solidFill>
                <a:latin typeface="PT Sans" panose="020B0503020203020204" pitchFamily="34" charset="-18"/>
                <a:ea typeface="Aptos" panose="020B0004020202020204" pitchFamily="34" charset="0"/>
              </a:rPr>
              <a:t> egy </a:t>
            </a:r>
            <a:r>
              <a:rPr lang="hu-HU" sz="2400" b="1" dirty="0">
                <a:solidFill>
                  <a:srgbClr val="000000"/>
                </a:solidFill>
                <a:latin typeface="PT Sans" panose="020B0503020203020204" pitchFamily="34" charset="-18"/>
                <a:ea typeface="Aptos" panose="020B0004020202020204" pitchFamily="34" charset="0"/>
              </a:rPr>
              <a:t>mindenki</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más számára is </a:t>
            </a:r>
            <a:r>
              <a:rPr lang="hu-HU" sz="2400" dirty="0">
                <a:solidFill>
                  <a:srgbClr val="000000"/>
                </a:solidFill>
                <a:latin typeface="PT Sans" panose="020B0503020203020204" pitchFamily="34" charset="-18"/>
                <a:ea typeface="Aptos" panose="020B0004020202020204" pitchFamily="34" charset="0"/>
              </a:rPr>
              <a:t>érvényes törvénynek,</a:t>
            </a:r>
          </a:p>
          <a:p>
            <a:pPr marL="0" indent="0">
              <a:lnSpc>
                <a:spcPct val="150000"/>
              </a:lnSpc>
              <a:spcBef>
                <a:spcPts val="0"/>
              </a:spcBef>
              <a:buNone/>
            </a:pPr>
            <a:r>
              <a:rPr lang="hu-HU" sz="2400" dirty="0">
                <a:solidFill>
                  <a:srgbClr val="000000"/>
                </a:solidFill>
                <a:highlight>
                  <a:srgbClr val="FFFF00"/>
                </a:highlight>
                <a:latin typeface="PT Sans" panose="020B0503020203020204" pitchFamily="34" charset="-18"/>
                <a:ea typeface="Aptos" panose="020B0004020202020204" pitchFamily="34" charset="0"/>
              </a:rPr>
              <a:t>(B)</a:t>
            </a:r>
            <a:r>
              <a:rPr lang="hu-HU" sz="2400" dirty="0">
                <a:solidFill>
                  <a:srgbClr val="000000"/>
                </a:solidFill>
                <a:latin typeface="PT Sans" panose="020B0503020203020204" pitchFamily="34" charset="-18"/>
                <a:ea typeface="Aptos" panose="020B0004020202020204" pitchFamily="34" charset="0"/>
              </a:rPr>
              <a:t> de mégis kizárólag </a:t>
            </a:r>
            <a:r>
              <a:rPr lang="hu-HU" sz="2400" b="1" dirty="0">
                <a:solidFill>
                  <a:srgbClr val="000000"/>
                </a:solidFill>
                <a:latin typeface="PT Sans" panose="020B0503020203020204" pitchFamily="34" charset="-18"/>
                <a:ea typeface="Aptos" panose="020B0004020202020204" pitchFamily="34" charset="0"/>
              </a:rPr>
              <a:t>önmagunknak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engedelmeskedünk.</a:t>
            </a:r>
          </a:p>
          <a:p>
            <a:pPr marL="0" indent="0">
              <a:lnSpc>
                <a:spcPct val="15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highlight>
                  <a:srgbClr val="FFFF00"/>
                </a:highlight>
                <a:latin typeface="PT Sans" panose="020B0503020203020204" pitchFamily="34" charset="-18"/>
                <a:ea typeface="Aptos" panose="020B0004020202020204" pitchFamily="34" charset="0"/>
              </a:rPr>
              <a:t>(A)</a:t>
            </a:r>
            <a:r>
              <a:rPr lang="hu-HU" sz="2400" dirty="0">
                <a:solidFill>
                  <a:srgbClr val="000000"/>
                </a:solidFill>
                <a:latin typeface="PT Sans" panose="020B0503020203020204" pitchFamily="34" charset="-18"/>
                <a:ea typeface="Aptos" panose="020B0004020202020204" pitchFamily="34" charset="0"/>
              </a:rPr>
              <a:t> Az erkölcsi törvény az ember számára kategorikus imperatívusz alakját ölti: „Cselekedj úgy, hogy akaratod maximája mindenkor egyszersmind </a:t>
            </a:r>
            <a:r>
              <a:rPr lang="hu-HU" sz="2400" b="1" dirty="0">
                <a:solidFill>
                  <a:srgbClr val="000000"/>
                </a:solidFill>
                <a:latin typeface="PT Sans" panose="020B0503020203020204" pitchFamily="34" charset="-18"/>
                <a:ea typeface="Aptos" panose="020B0004020202020204" pitchFamily="34" charset="0"/>
              </a:rPr>
              <a:t>általános törvényhozás elveként </a:t>
            </a:r>
            <a:r>
              <a:rPr lang="hu-HU" sz="2400" dirty="0">
                <a:solidFill>
                  <a:srgbClr val="000000"/>
                </a:solidFill>
                <a:latin typeface="PT Sans" panose="020B0503020203020204" pitchFamily="34" charset="-18"/>
                <a:ea typeface="Aptos" panose="020B0004020202020204" pitchFamily="34" charset="0"/>
              </a:rPr>
              <a:t>is </a:t>
            </a:r>
            <a:r>
              <a:rPr lang="hu-HU" sz="2400" dirty="0" err="1">
                <a:solidFill>
                  <a:srgbClr val="000000"/>
                </a:solidFill>
                <a:latin typeface="PT Sans" panose="020B0503020203020204" pitchFamily="34" charset="-18"/>
                <a:ea typeface="Aptos" panose="020B0004020202020204" pitchFamily="34" charset="0"/>
              </a:rPr>
              <a:t>érvényesülhessen</a:t>
            </a:r>
            <a:r>
              <a:rPr lang="hu-HU" sz="2400" dirty="0">
                <a:solidFill>
                  <a:srgbClr val="000000"/>
                </a:solidFill>
                <a:latin typeface="PT Sans" panose="020B0503020203020204" pitchFamily="34" charset="-18"/>
                <a:ea typeface="Aptos" panose="020B0004020202020204" pitchFamily="34" charset="0"/>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festmény, arc látható&#10;&#10;Automatikusan generált leírás">
            <a:extLst>
              <a:ext uri="{FF2B5EF4-FFF2-40B4-BE49-F238E27FC236}">
                <a16:creationId xmlns:a16="http://schemas.microsoft.com/office/drawing/2014/main" id="{B5BE057D-C67C-FF55-3FF5-E2ECAAA9692C}"/>
              </a:ext>
            </a:extLst>
          </p:cNvPr>
          <p:cNvPicPr>
            <a:picLocks noChangeAspect="1"/>
          </p:cNvPicPr>
          <p:nvPr/>
        </p:nvPicPr>
        <p:blipFill>
          <a:blip r:embed="rId2">
            <a:extLst>
              <a:ext uri="{28A0092B-C50C-407E-A947-70E740481C1C}">
                <a14:useLocalDpi xmlns:a14="http://schemas.microsoft.com/office/drawing/2010/main" val="0"/>
              </a:ext>
            </a:extLst>
          </a:blip>
          <a:srcRect r="2075"/>
          <a:stretch/>
        </p:blipFill>
        <p:spPr>
          <a:xfrm flipH="1">
            <a:off x="7810051" y="1161457"/>
            <a:ext cx="4033238" cy="5337314"/>
          </a:xfrm>
          <a:prstGeom prst="rect">
            <a:avLst/>
          </a:prstGeom>
        </p:spPr>
      </p:pic>
    </p:spTree>
    <p:extLst>
      <p:ext uri="{BB962C8B-B14F-4D97-AF65-F5344CB8AC3E}">
        <p14:creationId xmlns:p14="http://schemas.microsoft.com/office/powerpoint/2010/main" val="21580344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Autofit/>
          </a:bodyPr>
          <a:lstStyle/>
          <a:p>
            <a:pPr marL="3313113" indent="0">
              <a:lnSpc>
                <a:spcPct val="130000"/>
              </a:lnSpc>
              <a:spcBef>
                <a:spcPts val="0"/>
              </a:spcBef>
              <a:buNone/>
            </a:pPr>
            <a:r>
              <a:rPr lang="hu-HU" sz="2400" b="0" i="0" u="none" strike="noStrike" baseline="0" dirty="0">
                <a:latin typeface="PT Sans" panose="020B0503020203020204" pitchFamily="34" charset="-18"/>
              </a:rPr>
              <a:t>„A jó akarat nem attól jó, amit elér vagy véghezvisz, </a:t>
            </a:r>
            <a:r>
              <a:rPr lang="hu-HU" sz="2400" dirty="0">
                <a:latin typeface="PT Sans" panose="020B0503020203020204" pitchFamily="34" charset="-18"/>
              </a:rPr>
              <a:t>nem attól, </a:t>
            </a:r>
            <a:r>
              <a:rPr lang="hu-HU" sz="2400" b="0" i="0" u="none" strike="noStrike" baseline="0" dirty="0">
                <a:latin typeface="PT Sans" panose="020B0503020203020204" pitchFamily="34" charset="-18"/>
              </a:rPr>
              <a:t>hogy alkalmas valamely előre megszabott </a:t>
            </a:r>
            <a:r>
              <a:rPr lang="hu-HU" sz="2400" b="1" i="0" u="none" strike="noStrike" baseline="0" dirty="0">
                <a:latin typeface="PT Sans" panose="020B0503020203020204" pitchFamily="34" charset="-18"/>
              </a:rPr>
              <a:t>cél</a:t>
            </a:r>
            <a:r>
              <a:rPr lang="hu-HU" sz="2400" b="0" i="0" u="none" strike="noStrike" baseline="0" dirty="0">
                <a:latin typeface="PT Sans" panose="020B0503020203020204" pitchFamily="34" charset="-18"/>
              </a:rPr>
              <a:t> elérésére, hanem önmagában véve jó, és többre értékelendő, mint minden, ami általa bármilyen </a:t>
            </a:r>
            <a:r>
              <a:rPr lang="hu-HU" sz="2400" b="1" i="0" u="none" strike="noStrike" baseline="0" dirty="0">
                <a:latin typeface="PT Sans" panose="020B0503020203020204" pitchFamily="34" charset="-18"/>
              </a:rPr>
              <a:t>hajlam</a:t>
            </a:r>
            <a:r>
              <a:rPr lang="hu-HU" sz="2400" b="0" i="0" u="none" strike="noStrike" baseline="0" dirty="0">
                <a:latin typeface="PT Sans" panose="020B0503020203020204" pitchFamily="34" charset="-18"/>
              </a:rPr>
              <a:t> javára valaha is létrehozható lenne. Ha a sors különös kegyetlensége folytán vagy a mostoha természet szűkmarkúsága miatt ebből az akaratból teljességgel hiányoznék is szándéka valóra váltásának képessége, ha a legnagyobb erőfeszítést kifejtve sem járna sikerrel, még akkor is mint drágakő ragyogna,</a:t>
            </a:r>
          </a:p>
          <a:p>
            <a:pPr marL="0" indent="0">
              <a:lnSpc>
                <a:spcPct val="130000"/>
              </a:lnSpc>
              <a:spcBef>
                <a:spcPts val="0"/>
              </a:spcBef>
              <a:buNone/>
            </a:pPr>
            <a:r>
              <a:rPr lang="hu-HU" sz="2400" b="0" i="0" u="none" strike="noStrike" baseline="0" dirty="0">
                <a:latin typeface="PT Sans" panose="020B0503020203020204" pitchFamily="34" charset="-18"/>
              </a:rPr>
              <a:t>önmagában </a:t>
            </a:r>
            <a:r>
              <a:rPr lang="hu-HU" sz="2400" b="0" i="0" u="none" strike="noStrike" baseline="0" dirty="0" err="1">
                <a:latin typeface="PT Sans" panose="020B0503020203020204" pitchFamily="34" charset="-18"/>
              </a:rPr>
              <a:t>hordozván</a:t>
            </a:r>
            <a:r>
              <a:rPr lang="hu-HU" sz="2400" b="0" i="0" u="none" strike="noStrike" baseline="0" dirty="0">
                <a:latin typeface="PT Sans" panose="020B0503020203020204" pitchFamily="34" charset="-18"/>
              </a:rPr>
              <a:t> egész értékét</a:t>
            </a:r>
            <a:r>
              <a:rPr lang="hu-HU" sz="2400" dirty="0">
                <a:latin typeface="PT Sans" panose="020B0503020203020204" pitchFamily="34" charset="-18"/>
              </a:rPr>
              <a:t>. A hasznosság vagy terméketlenség mit sem tehet hozzá </a:t>
            </a:r>
            <a:r>
              <a:rPr lang="hu-HU" sz="2400" b="0" i="0" u="none" strike="noStrike" baseline="0" dirty="0">
                <a:latin typeface="PT Sans" panose="020B0503020203020204" pitchFamily="34" charset="-18"/>
              </a:rPr>
              <a:t>ehhez az értékhez, s el sem vehet belőle semmit. A hasznosság csak e drágakő foglalata: magára vonhatja azok figyelmét, akik még nem eléggé ismerik, arra azonban nem alkalmas, hogy értékét meghatározza.”</a:t>
            </a:r>
            <a:endParaRPr lang="hu-HU" sz="24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a:extLst>
              <a:ext uri="{FF2B5EF4-FFF2-40B4-BE49-F238E27FC236}">
                <a16:creationId xmlns:a16="http://schemas.microsoft.com/office/drawing/2014/main" id="{BF8257CD-CCDB-26EA-5CAA-DFF505065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8" y="359229"/>
            <a:ext cx="3309613" cy="4337169"/>
          </a:xfrm>
          <a:prstGeom prst="rect">
            <a:avLst/>
          </a:prstGeom>
        </p:spPr>
      </p:pic>
    </p:spTree>
    <p:extLst>
      <p:ext uri="{BB962C8B-B14F-4D97-AF65-F5344CB8AC3E}">
        <p14:creationId xmlns:p14="http://schemas.microsoft.com/office/powerpoint/2010/main" val="1258494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7735747" cy="6374080"/>
          </a:xfrm>
        </p:spPr>
        <p:txBody>
          <a:bodyPr>
            <a:noAutofit/>
          </a:bodyPr>
          <a:lstStyle/>
          <a:p>
            <a:pPr marL="0" indent="0">
              <a:lnSpc>
                <a:spcPct val="130000"/>
              </a:lnSpc>
              <a:spcBef>
                <a:spcPts val="0"/>
              </a:spcBef>
              <a:buNone/>
            </a:pPr>
            <a:r>
              <a:rPr lang="hu-HU" sz="2400" b="0" i="0" u="none" strike="noStrike" baseline="0" dirty="0">
                <a:latin typeface="PT Sans" panose="020B0503020203020204" pitchFamily="34" charset="-18"/>
              </a:rPr>
              <a:t>„Maximámmá tettem például, hogy minden biztos eszközzel gyarapítom vagyonomat. Most egy </a:t>
            </a:r>
            <a:r>
              <a:rPr lang="hu-HU" sz="2400" b="0" i="1" u="none" strike="noStrike" baseline="0" dirty="0">
                <a:latin typeface="PT Sans" panose="020B0503020203020204" pitchFamily="34" charset="-18"/>
              </a:rPr>
              <a:t>letét</a:t>
            </a:r>
            <a:r>
              <a:rPr lang="hu-HU" sz="2400" b="0" i="0" u="none" strike="noStrike" baseline="0" dirty="0">
                <a:latin typeface="PT Sans" panose="020B0503020203020204" pitchFamily="34" charset="-18"/>
              </a:rPr>
              <a:t> van nálam, melynek tulajdonosa meghalt, és nem hagyott hátra írásos rendelkezést a letétről. A dolog természetesen maximámra tartozik. De meg akarom tudni, hogy e </a:t>
            </a:r>
            <a:r>
              <a:rPr lang="hu-HU" sz="2400" b="1" i="0" u="none" strike="noStrike" baseline="0" dirty="0">
                <a:latin typeface="PT Sans" panose="020B0503020203020204" pitchFamily="34" charset="-18"/>
              </a:rPr>
              <a:t>maxima</a:t>
            </a:r>
            <a:r>
              <a:rPr lang="hu-HU" sz="2400" b="0" i="0" u="none" strike="noStrike" baseline="0" dirty="0">
                <a:latin typeface="PT Sans" panose="020B0503020203020204" pitchFamily="34" charset="-18"/>
              </a:rPr>
              <a:t> érvényesülhet-e általános gyakorlati </a:t>
            </a:r>
            <a:r>
              <a:rPr lang="hu-HU" sz="2400" b="1" i="0" u="none" strike="noStrike" baseline="0" dirty="0">
                <a:latin typeface="PT Sans" panose="020B0503020203020204" pitchFamily="34" charset="-18"/>
              </a:rPr>
              <a:t>törvény</a:t>
            </a:r>
            <a:r>
              <a:rPr lang="hu-HU" sz="2400" b="0" i="0" u="none" strike="noStrike" baseline="0" dirty="0">
                <a:latin typeface="PT Sans" panose="020B0503020203020204" pitchFamily="34" charset="-18"/>
              </a:rPr>
              <a:t>ként is. A jelen esetre alkalmazom tehát, és azt kérdezem, hogy megadhatok-e általa egy olyan törvényt, amely szerint mindenkinek le szabad tagadnia egy letétet, melyről senki sem tudja bizonyítani, hogy nála helyezték el. Azonnal ráeszmélek, hogy egy ilyen elv mint törvény megszüntetné önmagát, mert oda vezetne, hogy egyáltalán nem volna letét.”</a:t>
            </a:r>
            <a:endParaRPr lang="hu-HU" sz="24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ember, ruházat látható&#10;&#10;Automatikusan generált leírás">
            <a:extLst>
              <a:ext uri="{FF2B5EF4-FFF2-40B4-BE49-F238E27FC236}">
                <a16:creationId xmlns:a16="http://schemas.microsoft.com/office/drawing/2014/main" id="{AB0A9435-9481-2E28-A092-06B022B89283}"/>
              </a:ext>
            </a:extLst>
          </p:cNvPr>
          <p:cNvPicPr>
            <a:picLocks noChangeAspect="1"/>
          </p:cNvPicPr>
          <p:nvPr/>
        </p:nvPicPr>
        <p:blipFill>
          <a:blip r:embed="rId2">
            <a:extLst>
              <a:ext uri="{28A0092B-C50C-407E-A947-70E740481C1C}">
                <a14:useLocalDpi xmlns:a14="http://schemas.microsoft.com/office/drawing/2010/main" val="0"/>
              </a:ext>
            </a:extLst>
          </a:blip>
          <a:srcRect l="4870" r="7744"/>
          <a:stretch/>
        </p:blipFill>
        <p:spPr>
          <a:xfrm>
            <a:off x="8244114" y="1161457"/>
            <a:ext cx="3599176" cy="5140777"/>
          </a:xfrm>
          <a:prstGeom prst="rect">
            <a:avLst/>
          </a:prstGeom>
        </p:spPr>
      </p:pic>
    </p:spTree>
    <p:extLst>
      <p:ext uri="{BB962C8B-B14F-4D97-AF65-F5344CB8AC3E}">
        <p14:creationId xmlns:p14="http://schemas.microsoft.com/office/powerpoint/2010/main" val="20126576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Autofit/>
          </a:bodyPr>
          <a:lstStyle/>
          <a:p>
            <a:pPr marL="2333625" indent="0">
              <a:lnSpc>
                <a:spcPct val="130000"/>
              </a:lnSpc>
              <a:spcBef>
                <a:spcPts val="0"/>
              </a:spcBef>
              <a:buNone/>
            </a:pPr>
            <a:r>
              <a:rPr lang="hu-HU" sz="2400" b="0" i="0" u="none" strike="noStrike" baseline="0" dirty="0">
                <a:latin typeface="PT Sans" panose="020B0503020203020204" pitchFamily="34" charset="-18"/>
              </a:rPr>
              <a:t>„Kérdés, hogy </a:t>
            </a:r>
            <a:r>
              <a:rPr lang="hu-HU" sz="2400" dirty="0">
                <a:latin typeface="PT Sans" panose="020B0503020203020204" pitchFamily="34" charset="-18"/>
              </a:rPr>
              <a:t>szorongatott helyzetben megígérhetek-e olyasmit, </a:t>
            </a:r>
          </a:p>
          <a:p>
            <a:pPr marL="2333625" indent="0">
              <a:lnSpc>
                <a:spcPct val="130000"/>
              </a:lnSpc>
              <a:spcBef>
                <a:spcPts val="0"/>
              </a:spcBef>
              <a:buNone/>
            </a:pPr>
            <a:r>
              <a:rPr lang="hu-HU" sz="2400" b="0" i="0" u="none" strike="noStrike" baseline="0" dirty="0">
                <a:latin typeface="PT Sans" panose="020B0503020203020204" pitchFamily="34" charset="-18"/>
              </a:rPr>
              <a:t>amiről tudom, hogy nem fogom megtartani? Hogy csalhatatlanul válaszolhassak a kérdésre, megkérdezem magamtól: Vajon elégedettséggel fogadnám-e, ha maximám („szorult </a:t>
            </a:r>
            <a:r>
              <a:rPr lang="hu-HU" sz="2400" b="0" i="0" u="none" strike="noStrike" baseline="0" dirty="0" err="1">
                <a:latin typeface="PT Sans" panose="020B0503020203020204" pitchFamily="34" charset="-18"/>
              </a:rPr>
              <a:t>helyze-temből</a:t>
            </a:r>
            <a:r>
              <a:rPr lang="hu-HU" sz="2400" b="0" i="0" u="none" strike="noStrike" baseline="0" dirty="0">
                <a:latin typeface="PT Sans" panose="020B0503020203020204" pitchFamily="34" charset="-18"/>
              </a:rPr>
              <a:t> hazug ígérettel vágom ki magamat”) általános törvényként érvényes lenne, és szólhatok-e </a:t>
            </a:r>
            <a:r>
              <a:rPr lang="hu-HU" sz="2400" dirty="0">
                <a:latin typeface="PT Sans" panose="020B0503020203020204" pitchFamily="34" charset="-18"/>
              </a:rPr>
              <a:t>így </a:t>
            </a:r>
            <a:r>
              <a:rPr lang="hu-HU" sz="2400" b="0" i="0" u="none" strike="noStrike" baseline="0" dirty="0">
                <a:latin typeface="PT Sans" panose="020B0503020203020204" pitchFamily="34" charset="-18"/>
              </a:rPr>
              <a:t>magamhoz: tegyen csak mindenki hazug ígéretet, valahányszor csak szorult helyzetbe kerül? Nyomban ráeszmélek, hogy </a:t>
            </a:r>
            <a:r>
              <a:rPr lang="hu-HU" sz="2400" b="1" i="0" u="none" strike="noStrike" baseline="0" dirty="0">
                <a:latin typeface="PT Sans" panose="020B0503020203020204" pitchFamily="34" charset="-18"/>
              </a:rPr>
              <a:t>akarhatom ugyan a hazugságot</a:t>
            </a:r>
            <a:r>
              <a:rPr lang="hu-HU" sz="2400" b="0" i="0" u="none" strike="noStrike" baseline="0" dirty="0">
                <a:latin typeface="PT Sans" panose="020B0503020203020204" pitchFamily="34" charset="-18"/>
              </a:rPr>
              <a:t>, ámde egyáltalán </a:t>
            </a:r>
            <a:r>
              <a:rPr lang="hu-HU" sz="2400" b="1" i="0" u="none" strike="noStrike" baseline="0" dirty="0">
                <a:latin typeface="PT Sans" panose="020B0503020203020204" pitchFamily="34" charset="-18"/>
              </a:rPr>
              <a:t>nem akarhatom, hogy általános törvény legyen</a:t>
            </a:r>
            <a:r>
              <a:rPr lang="hu-HU" sz="2400" b="0" i="0" u="none" strike="noStrike" baseline="0" dirty="0">
                <a:latin typeface="PT Sans" panose="020B0503020203020204" pitchFamily="34" charset="-18"/>
              </a:rPr>
              <a:t>. Mert ilyen törvény alapján tulajdonképpen már nem is léteznének ígéretek, hiszen hiába közölném későbbi cselekvéseimre vonatkozó </a:t>
            </a:r>
            <a:r>
              <a:rPr lang="hu-HU" sz="2400" dirty="0">
                <a:latin typeface="PT Sans" panose="020B0503020203020204" pitchFamily="34" charset="-18"/>
              </a:rPr>
              <a:t>akaratomat</a:t>
            </a:r>
            <a:endParaRPr lang="hu-HU" sz="2400" b="0" i="0" u="none" strike="noStrike" baseline="0" dirty="0">
              <a:latin typeface="PT Sans" panose="020B0503020203020204" pitchFamily="34" charset="-18"/>
            </a:endParaRPr>
          </a:p>
          <a:p>
            <a:pPr marL="0" indent="0">
              <a:lnSpc>
                <a:spcPct val="130000"/>
              </a:lnSpc>
              <a:spcBef>
                <a:spcPts val="0"/>
              </a:spcBef>
              <a:buNone/>
            </a:pPr>
            <a:r>
              <a:rPr lang="hu-HU" sz="2400" b="0" i="0" u="none" strike="noStrike" baseline="0" dirty="0">
                <a:latin typeface="PT Sans" panose="020B0503020203020204" pitchFamily="34" charset="-18"/>
              </a:rPr>
              <a:t>másokkal, azok egyáltalán </a:t>
            </a:r>
            <a:r>
              <a:rPr lang="hu-HU" sz="2400" b="1" i="0" u="none" strike="noStrike" baseline="0" dirty="0">
                <a:latin typeface="PT Sans" panose="020B0503020203020204" pitchFamily="34" charset="-18"/>
              </a:rPr>
              <a:t>nem hinnének nekem</a:t>
            </a:r>
            <a:r>
              <a:rPr lang="hu-HU" sz="2400" b="0" i="0" u="none" strike="noStrike" baseline="0" dirty="0">
                <a:latin typeface="PT Sans" panose="020B0503020203020204" pitchFamily="34" charset="-18"/>
              </a:rPr>
              <a:t>. Tehát maximám, mihelyt általános törvénnyé válnék, szükségképpen önmagát szüntetné meg.”</a:t>
            </a:r>
            <a:endParaRPr lang="hu-HU" sz="24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szöveg, ruházat, személy, kültéri látható&#10;&#10;Előfordulhat, hogy a mesterséges intelligencia által létrehozott tartalom helytelen.">
            <a:extLst>
              <a:ext uri="{FF2B5EF4-FFF2-40B4-BE49-F238E27FC236}">
                <a16:creationId xmlns:a16="http://schemas.microsoft.com/office/drawing/2014/main" id="{8A134E6D-78CA-C4C0-7194-0C87E07D5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7" y="359229"/>
            <a:ext cx="2279186" cy="5256263"/>
          </a:xfrm>
          <a:prstGeom prst="rect">
            <a:avLst/>
          </a:prstGeom>
        </p:spPr>
      </p:pic>
    </p:spTree>
    <p:extLst>
      <p:ext uri="{BB962C8B-B14F-4D97-AF65-F5344CB8AC3E}">
        <p14:creationId xmlns:p14="http://schemas.microsoft.com/office/powerpoint/2010/main" val="23725847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22175"/>
            <a:ext cx="11494580" cy="6411134"/>
          </a:xfrm>
        </p:spPr>
        <p:txBody>
          <a:bodyPr>
            <a:no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kategorikus imperatívusz etikája – összegzés</a:t>
            </a:r>
          </a:p>
          <a:p>
            <a:pPr marL="0" indent="0" algn="ctr">
              <a:lnSpc>
                <a:spcPct val="130000"/>
              </a:lnSpc>
              <a:spcBef>
                <a:spcPts val="0"/>
              </a:spcBef>
              <a:buNone/>
            </a:pPr>
            <a:endParaRPr lang="hu-HU" sz="800" b="1"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Kant </a:t>
            </a:r>
            <a:r>
              <a:rPr lang="hu-HU" sz="2400" dirty="0">
                <a:solidFill>
                  <a:srgbClr val="000000"/>
                </a:solidFill>
                <a:latin typeface="PT Sans" panose="020B0503020203020204" pitchFamily="34" charset="-18"/>
                <a:ea typeface="Aptos" panose="020B0004020202020204" pitchFamily="34" charset="0"/>
              </a:rPr>
              <a:t>etikája az első nagy </a:t>
            </a:r>
            <a:r>
              <a:rPr lang="hu-HU" sz="2400" i="1" dirty="0">
                <a:solidFill>
                  <a:srgbClr val="000000"/>
                </a:solidFill>
                <a:latin typeface="PT Sans" panose="020B0503020203020204" pitchFamily="34" charset="-18"/>
                <a:ea typeface="Aptos" panose="020B0004020202020204" pitchFamily="34" charset="0"/>
              </a:rPr>
              <a:t>etikai</a:t>
            </a:r>
            <a:r>
              <a:rPr lang="hu-HU" sz="2400" dirty="0">
                <a:solidFill>
                  <a:srgbClr val="000000"/>
                </a:solidFill>
                <a:latin typeface="PT Sans" panose="020B0503020203020204" pitchFamily="34" charset="-18"/>
                <a:ea typeface="Aptos" panose="020B0004020202020204" pitchFamily="34" charset="0"/>
              </a:rPr>
              <a:t> </a:t>
            </a:r>
            <a:r>
              <a:rPr lang="hu-HU" sz="2400" i="1" dirty="0">
                <a:solidFill>
                  <a:srgbClr val="000000"/>
                </a:solidFill>
                <a:latin typeface="PT Sans" panose="020B0503020203020204" pitchFamily="34" charset="-18"/>
                <a:ea typeface="Aptos" panose="020B0004020202020204" pitchFamily="34" charset="0"/>
              </a:rPr>
              <a:t>rendszer</a:t>
            </a:r>
            <a:r>
              <a:rPr lang="hu-HU" sz="2400" dirty="0">
                <a:solidFill>
                  <a:srgbClr val="000000"/>
                </a:solidFill>
                <a:latin typeface="PT Sans" panose="020B0503020203020204" pitchFamily="34" charset="-18"/>
                <a:ea typeface="Aptos" panose="020B0004020202020204" pitchFamily="34" charset="0"/>
              </a:rPr>
              <a:t>, mely egyáltalán nem teleologikus.</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cselekedet erkölcsi értékét </a:t>
            </a:r>
            <a:r>
              <a:rPr lang="hu-HU" sz="2400" b="1" dirty="0">
                <a:solidFill>
                  <a:srgbClr val="000000"/>
                </a:solidFill>
                <a:latin typeface="PT Sans" panose="020B0503020203020204" pitchFamily="34" charset="-18"/>
                <a:ea typeface="Aptos" panose="020B0004020202020204" pitchFamily="34" charset="0"/>
              </a:rPr>
              <a:t>nem</a:t>
            </a:r>
            <a:r>
              <a:rPr lang="hu-HU" sz="2400" dirty="0">
                <a:solidFill>
                  <a:srgbClr val="000000"/>
                </a:solidFill>
                <a:latin typeface="PT Sans" panose="020B0503020203020204" pitchFamily="34" charset="-18"/>
                <a:ea typeface="Aptos" panose="020B0004020202020204" pitchFamily="34" charset="0"/>
              </a:rPr>
              <a:t> az </a:t>
            </a:r>
            <a:r>
              <a:rPr lang="hu-HU" sz="2400" dirty="0">
                <a:solidFill>
                  <a:srgbClr val="000000"/>
                </a:solidFill>
                <a:effectLst/>
                <a:latin typeface="PT Sans" panose="020B0503020203020204" pitchFamily="34" charset="-18"/>
                <a:ea typeface="Aptos" panose="020B0004020202020204" pitchFamily="34" charset="0"/>
              </a:rPr>
              <a:t>határozza meg, hogy közelebb </a:t>
            </a:r>
            <a:r>
              <a:rPr lang="hu-HU" sz="2400" dirty="0">
                <a:solidFill>
                  <a:srgbClr val="000000"/>
                </a:solidFill>
                <a:latin typeface="PT Sans" panose="020B0503020203020204" pitchFamily="34" charset="-18"/>
                <a:ea typeface="Aptos" panose="020B0004020202020204" pitchFamily="34" charset="0"/>
              </a:rPr>
              <a:t>visz-e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egy </a:t>
            </a:r>
            <a:r>
              <a:rPr lang="hu-HU" sz="2400" b="1" dirty="0">
                <a:solidFill>
                  <a:srgbClr val="000000"/>
                </a:solidFill>
                <a:latin typeface="PT Sans" panose="020B0503020203020204" pitchFamily="34" charset="-18"/>
                <a:ea typeface="Aptos" panose="020B0004020202020204" pitchFamily="34" charset="0"/>
              </a:rPr>
              <a:t>célhoz</a:t>
            </a:r>
            <a:r>
              <a:rPr lang="hu-HU" sz="2400" dirty="0">
                <a:solidFill>
                  <a:srgbClr val="000000"/>
                </a:solidFill>
                <a:latin typeface="PT Sans" panose="020B0503020203020204" pitchFamily="34" charset="-18"/>
                <a:ea typeface="Aptos" panose="020B0004020202020204" pitchFamily="34" charset="0"/>
              </a:rPr>
              <a:t>, amelyet </a:t>
            </a:r>
            <a:r>
              <a:rPr lang="hu-HU" sz="2400" b="1" dirty="0">
                <a:solidFill>
                  <a:srgbClr val="000000"/>
                </a:solidFill>
                <a:latin typeface="PT Sans" panose="020B0503020203020204" pitchFamily="34" charset="-18"/>
                <a:ea typeface="Aptos" panose="020B0004020202020204" pitchFamily="34" charset="0"/>
              </a:rPr>
              <a:t>eleve</a:t>
            </a:r>
            <a:r>
              <a:rPr lang="hu-HU" sz="2400" dirty="0">
                <a:solidFill>
                  <a:srgbClr val="000000"/>
                </a:solidFill>
                <a:latin typeface="PT Sans" panose="020B0503020203020204" pitchFamily="34" charset="-18"/>
                <a:ea typeface="Aptos" panose="020B0004020202020204" pitchFamily="34" charset="0"/>
              </a:rPr>
              <a:t>, tehát az erkölcsön kívüli okból jónak vélünk, pl.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mert vallási, metafizikai vagy pszichológiai szempontból kitüntetett.</a:t>
            </a:r>
            <a:r>
              <a:rPr lang="hu-HU" sz="2400" dirty="0">
                <a:solidFill>
                  <a:srgbClr val="000000"/>
                </a:solidFill>
                <a:latin typeface="PT Sans" panose="020B0503020203020204" pitchFamily="34" charset="-18"/>
                <a:ea typeface="Aptos" panose="020B0004020202020204" pitchFamily="34" charset="0"/>
              </a:rPr>
              <a:t> </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etika kopernikuszi fordulata</a:t>
            </a:r>
          </a:p>
          <a:p>
            <a:pPr marL="0" indent="0" algn="ctr">
              <a:lnSpc>
                <a:spcPct val="130000"/>
              </a:lnSpc>
              <a:spcBef>
                <a:spcPts val="0"/>
              </a:spcBef>
              <a:buNone/>
            </a:pPr>
            <a:endParaRPr lang="hu-HU" sz="800" b="1"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Nem az a jó akarat, amelyik a jót akarja – hanem az a jó, amit a jó akarat akar. </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Nem az az erkölcsi törvény, hogy valósítsd meg azt, ami jó – hanem az a jó, amit az erkölcsi törvény szerint meg kell valósítanod. „Mert semminek nincs más értéke, mint amit a törvény megszab neki.”</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De mi az a </a:t>
            </a:r>
            <a:r>
              <a:rPr lang="hu-HU" sz="2400" b="1" i="1" dirty="0">
                <a:solidFill>
                  <a:srgbClr val="000000"/>
                </a:solidFill>
                <a:latin typeface="PT Sans" panose="020B0503020203020204" pitchFamily="34" charset="-18"/>
                <a:ea typeface="Aptos" panose="020B0004020202020204" pitchFamily="34" charset="0"/>
              </a:rPr>
              <a:t>jó akarat</a:t>
            </a:r>
            <a:r>
              <a:rPr lang="hu-HU" sz="2400" i="1" dirty="0">
                <a:solidFill>
                  <a:srgbClr val="000000"/>
                </a:solidFill>
                <a:latin typeface="PT Sans" panose="020B0503020203020204" pitchFamily="34" charset="-18"/>
                <a:ea typeface="Aptos" panose="020B0004020202020204" pitchFamily="34" charset="0"/>
              </a:rPr>
              <a:t>? Az ész törvényét követő akarat = a kötelességteljesítésre kész akarat. </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festmény, arc látható&#10;&#10;Automatikusan generált leírás">
            <a:extLst>
              <a:ext uri="{FF2B5EF4-FFF2-40B4-BE49-F238E27FC236}">
                <a16:creationId xmlns:a16="http://schemas.microsoft.com/office/drawing/2014/main" id="{B5BE057D-C67C-FF55-3FF5-E2ECAAA96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30522" y="1161457"/>
            <a:ext cx="1612767" cy="2089940"/>
          </a:xfrm>
          <a:prstGeom prst="rect">
            <a:avLst/>
          </a:prstGeom>
        </p:spPr>
      </p:pic>
    </p:spTree>
    <p:extLst>
      <p:ext uri="{BB962C8B-B14F-4D97-AF65-F5344CB8AC3E}">
        <p14:creationId xmlns:p14="http://schemas.microsoft.com/office/powerpoint/2010/main" val="4197326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800169"/>
            <a:ext cx="11601553" cy="1200329"/>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A MÉLTÓSÁG MINT AUTONÓMIA</a:t>
            </a:r>
            <a:br>
              <a:rPr lang="hu-HU" sz="7200" b="1" baseline="30000" dirty="0">
                <a:latin typeface="PT Sans" panose="020B0503020203020204" pitchFamily="34" charset="-18"/>
              </a:rPr>
            </a:b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Immanuel Kant (1724–1804)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5676210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76981"/>
            <a:ext cx="11494580" cy="6556328"/>
          </a:xfrm>
        </p:spPr>
        <p:txBody>
          <a:bodyPr>
            <a:no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kategorikus imperatívusz etikája – ismétlés</a:t>
            </a:r>
          </a:p>
          <a:p>
            <a:pPr marL="0" indent="0" algn="ctr">
              <a:lnSpc>
                <a:spcPct val="100000"/>
              </a:lnSpc>
              <a:spcBef>
                <a:spcPts val="0"/>
              </a:spcBef>
              <a:buNone/>
            </a:pPr>
            <a:endParaRPr lang="hu-HU" sz="800" b="1"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Kant etikája 1. kötelességetika, ezen belül 2. érzületetika.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tetteket az minősíti, hogy hogyan viszonyulnak az erkölcsi törvényhez:</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1. megfelelnek-e neki (azt tesszük-e, amit a törvény előír) = legalitás,</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2. a törvény </a:t>
            </a:r>
            <a:r>
              <a:rPr lang="hu-HU" sz="2400" b="1" dirty="0">
                <a:solidFill>
                  <a:srgbClr val="000000"/>
                </a:solidFill>
                <a:effectLst/>
                <a:latin typeface="PT Sans" panose="020B0503020203020204" pitchFamily="34" charset="-18"/>
                <a:ea typeface="Aptos" panose="020B0004020202020204" pitchFamily="34" charset="0"/>
              </a:rPr>
              <a:t>tisztelete miatt</a:t>
            </a:r>
            <a:r>
              <a:rPr lang="hu-HU" sz="2400" dirty="0">
                <a:solidFill>
                  <a:srgbClr val="000000"/>
                </a:solidFill>
                <a:effectLst/>
                <a:latin typeface="PT Sans" panose="020B0503020203020204" pitchFamily="34" charset="-18"/>
                <a:ea typeface="Aptos" panose="020B0004020202020204" pitchFamily="34" charset="0"/>
              </a:rPr>
              <a:t> hajtottuk-e végre őket = moralitás.</a:t>
            </a:r>
          </a:p>
          <a:p>
            <a:pPr marL="0" indent="0">
              <a:lnSpc>
                <a:spcPct val="10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erkölcsi törvén</a:t>
            </a:r>
            <a:r>
              <a:rPr lang="hu-HU" sz="2400" dirty="0">
                <a:solidFill>
                  <a:srgbClr val="000000"/>
                </a:solidFill>
                <a:latin typeface="PT Sans" panose="020B0503020203020204" pitchFamily="34" charset="-18"/>
                <a:ea typeface="Aptos" panose="020B0004020202020204" pitchFamily="34" charset="0"/>
              </a:rPr>
              <a:t>yt nem Isten, nem is a természet, hanem </a:t>
            </a:r>
            <a:r>
              <a:rPr lang="hu-HU" sz="2400" b="1" dirty="0">
                <a:solidFill>
                  <a:srgbClr val="000000"/>
                </a:solidFill>
                <a:latin typeface="PT Sans" panose="020B0503020203020204" pitchFamily="34" charset="-18"/>
                <a:ea typeface="Aptos" panose="020B0004020202020204" pitchFamily="34" charset="0"/>
              </a:rPr>
              <a:t>az</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ész írja elő</a:t>
            </a:r>
            <a:r>
              <a:rPr lang="hu-HU" sz="2400" dirty="0">
                <a:solidFill>
                  <a:srgbClr val="000000"/>
                </a:solidFill>
                <a:latin typeface="PT Sans" panose="020B0503020203020204" pitchFamily="34" charset="-18"/>
                <a:ea typeface="Aptos" panose="020B0004020202020204" pitchFamily="34" charset="0"/>
              </a:rPr>
              <a:t>.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Ez az ész mindenkiben közös, ezért nem individuális – </a:t>
            </a:r>
            <a:r>
              <a:rPr lang="hu-HU" sz="2400" i="1" dirty="0">
                <a:solidFill>
                  <a:srgbClr val="000000"/>
                </a:solidFill>
                <a:latin typeface="PT Sans" panose="020B0503020203020204" pitchFamily="34" charset="-18"/>
                <a:ea typeface="Aptos" panose="020B0004020202020204" pitchFamily="34" charset="0"/>
              </a:rPr>
              <a:t>és mégis </a:t>
            </a:r>
            <a:r>
              <a:rPr lang="hu-HU" sz="2400" dirty="0">
                <a:solidFill>
                  <a:srgbClr val="000000"/>
                </a:solidFill>
                <a:latin typeface="PT Sans" panose="020B0503020203020204" pitchFamily="34" charset="-18"/>
                <a:ea typeface="Aptos" panose="020B0004020202020204" pitchFamily="34" charset="0"/>
              </a:rPr>
              <a:t>a saját eszünk!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moralitás így azt jelenti, hogy </a:t>
            </a:r>
            <a:r>
              <a:rPr lang="hu-HU" sz="2400" dirty="0">
                <a:solidFill>
                  <a:srgbClr val="000000"/>
                </a:solidFill>
                <a:highlight>
                  <a:srgbClr val="FFFF00"/>
                </a:highlight>
                <a:latin typeface="PT Sans" panose="020B0503020203020204" pitchFamily="34" charset="-18"/>
                <a:ea typeface="Aptos" panose="020B0004020202020204" pitchFamily="34" charset="0"/>
              </a:rPr>
              <a:t>(A)</a:t>
            </a:r>
            <a:r>
              <a:rPr lang="hu-HU" sz="2400" dirty="0">
                <a:solidFill>
                  <a:srgbClr val="000000"/>
                </a:solidFill>
                <a:latin typeface="PT Sans" panose="020B0503020203020204" pitchFamily="34" charset="-18"/>
                <a:ea typeface="Aptos" panose="020B0004020202020204" pitchFamily="34" charset="0"/>
              </a:rPr>
              <a:t> egy </a:t>
            </a:r>
            <a:r>
              <a:rPr lang="hu-HU" sz="2400" b="1" dirty="0">
                <a:solidFill>
                  <a:srgbClr val="000000"/>
                </a:solidFill>
                <a:latin typeface="PT Sans" panose="020B0503020203020204" pitchFamily="34" charset="-18"/>
                <a:ea typeface="Aptos" panose="020B0004020202020204" pitchFamily="34" charset="0"/>
              </a:rPr>
              <a:t>mindenki</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más számára is </a:t>
            </a:r>
            <a:r>
              <a:rPr lang="hu-HU" sz="2400" dirty="0">
                <a:solidFill>
                  <a:srgbClr val="000000"/>
                </a:solidFill>
                <a:latin typeface="PT Sans" panose="020B0503020203020204" pitchFamily="34" charset="-18"/>
                <a:ea typeface="Aptos" panose="020B0004020202020204" pitchFamily="34" charset="0"/>
              </a:rPr>
              <a:t>érvényes törvénynek, </a:t>
            </a:r>
            <a:r>
              <a:rPr lang="hu-HU" sz="2400" dirty="0">
                <a:solidFill>
                  <a:srgbClr val="000000"/>
                </a:solidFill>
                <a:highlight>
                  <a:srgbClr val="FFFF00"/>
                </a:highlight>
                <a:latin typeface="PT Sans" panose="020B0503020203020204" pitchFamily="34" charset="-18"/>
                <a:ea typeface="Aptos" panose="020B0004020202020204" pitchFamily="34" charset="0"/>
              </a:rPr>
              <a:t>(B)</a:t>
            </a:r>
            <a:r>
              <a:rPr lang="hu-HU" sz="2400" dirty="0">
                <a:solidFill>
                  <a:srgbClr val="000000"/>
                </a:solidFill>
                <a:latin typeface="PT Sans" panose="020B0503020203020204" pitchFamily="34" charset="-18"/>
                <a:ea typeface="Aptos" panose="020B0004020202020204" pitchFamily="34" charset="0"/>
              </a:rPr>
              <a:t> </a:t>
            </a:r>
            <a:r>
              <a:rPr lang="hu-HU" sz="2400" i="1" dirty="0">
                <a:solidFill>
                  <a:srgbClr val="000000"/>
                </a:solidFill>
                <a:latin typeface="PT Sans" panose="020B0503020203020204" pitchFamily="34" charset="-18"/>
                <a:ea typeface="Aptos" panose="020B0004020202020204" pitchFamily="34" charset="0"/>
              </a:rPr>
              <a:t>és mégis </a:t>
            </a:r>
            <a:r>
              <a:rPr lang="hu-HU" sz="2400" dirty="0">
                <a:solidFill>
                  <a:srgbClr val="000000"/>
                </a:solidFill>
                <a:latin typeface="PT Sans" panose="020B0503020203020204" pitchFamily="34" charset="-18"/>
                <a:ea typeface="Aptos" panose="020B0004020202020204" pitchFamily="34" charset="0"/>
              </a:rPr>
              <a:t>kizárólag </a:t>
            </a:r>
            <a:r>
              <a:rPr lang="hu-HU" sz="2400" b="1" dirty="0">
                <a:solidFill>
                  <a:srgbClr val="000000"/>
                </a:solidFill>
                <a:latin typeface="PT Sans" panose="020B0503020203020204" pitchFamily="34" charset="-18"/>
                <a:ea typeface="Aptos" panose="020B0004020202020204" pitchFamily="34" charset="0"/>
              </a:rPr>
              <a:t>önmagunknak </a:t>
            </a:r>
            <a:r>
              <a:rPr lang="hu-HU" sz="2400" dirty="0">
                <a:solidFill>
                  <a:srgbClr val="000000"/>
                </a:solidFill>
                <a:latin typeface="PT Sans" panose="020B0503020203020204" pitchFamily="34" charset="-18"/>
                <a:ea typeface="Aptos" panose="020B0004020202020204" pitchFamily="34" charset="0"/>
              </a:rPr>
              <a:t>engedelmeskedünk. </a:t>
            </a:r>
          </a:p>
          <a:p>
            <a:pPr marL="0" indent="0">
              <a:lnSpc>
                <a:spcPct val="13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highlight>
                  <a:srgbClr val="FFFF00"/>
                </a:highlight>
                <a:latin typeface="PT Sans" panose="020B0503020203020204" pitchFamily="34" charset="-18"/>
                <a:ea typeface="Aptos" panose="020B0004020202020204" pitchFamily="34" charset="0"/>
              </a:rPr>
              <a:t>(A)</a:t>
            </a:r>
            <a:r>
              <a:rPr lang="hu-HU" sz="2400" dirty="0">
                <a:solidFill>
                  <a:srgbClr val="000000"/>
                </a:solidFill>
                <a:latin typeface="PT Sans" panose="020B0503020203020204" pitchFamily="34" charset="-18"/>
                <a:ea typeface="Aptos" panose="020B0004020202020204" pitchFamily="34" charset="0"/>
              </a:rPr>
              <a:t> Az erkölcsi törvény az ember számára kategorikus imperatívusz, amelynek az </a:t>
            </a:r>
            <a:r>
              <a:rPr lang="hu-HU" sz="2400" i="1" dirty="0">
                <a:solidFill>
                  <a:srgbClr val="000000"/>
                </a:solidFill>
                <a:latin typeface="PT Sans" panose="020B0503020203020204" pitchFamily="34" charset="-18"/>
                <a:ea typeface="Aptos" panose="020B0004020202020204" pitchFamily="34" charset="0"/>
              </a:rPr>
              <a:t>általánosságot</a:t>
            </a:r>
            <a:r>
              <a:rPr lang="hu-HU" sz="2400" dirty="0">
                <a:solidFill>
                  <a:srgbClr val="000000"/>
                </a:solidFill>
                <a:latin typeface="PT Sans" panose="020B0503020203020204" pitchFamily="34" charset="-18"/>
                <a:ea typeface="Aptos" panose="020B0004020202020204" pitchFamily="34" charset="0"/>
              </a:rPr>
              <a:t> hangsúlyozó formulája így szól: „Cselekedj úgy, hogy akaratod maximája mindenkor egyszersmind </a:t>
            </a:r>
            <a:r>
              <a:rPr lang="hu-HU" sz="2400" b="1" dirty="0">
                <a:solidFill>
                  <a:srgbClr val="000000"/>
                </a:solidFill>
                <a:latin typeface="PT Sans" panose="020B0503020203020204" pitchFamily="34" charset="-18"/>
                <a:ea typeface="Aptos" panose="020B0004020202020204" pitchFamily="34" charset="0"/>
              </a:rPr>
              <a:t>általános törvényhozás elveként </a:t>
            </a:r>
            <a:r>
              <a:rPr lang="hu-HU" sz="2400" dirty="0">
                <a:solidFill>
                  <a:srgbClr val="000000"/>
                </a:solidFill>
                <a:latin typeface="PT Sans" panose="020B0503020203020204" pitchFamily="34" charset="-18"/>
                <a:ea typeface="Aptos" panose="020B0004020202020204" pitchFamily="34" charset="0"/>
              </a:rPr>
              <a:t>is </a:t>
            </a:r>
            <a:r>
              <a:rPr lang="hu-HU" sz="2400" dirty="0" err="1">
                <a:solidFill>
                  <a:srgbClr val="000000"/>
                </a:solidFill>
                <a:latin typeface="PT Sans" panose="020B0503020203020204" pitchFamily="34" charset="-18"/>
                <a:ea typeface="Aptos" panose="020B0004020202020204" pitchFamily="34" charset="0"/>
              </a:rPr>
              <a:t>érvényesülhessen</a:t>
            </a:r>
            <a:r>
              <a:rPr lang="hu-HU" sz="2400" dirty="0">
                <a:solidFill>
                  <a:srgbClr val="000000"/>
                </a:solidFill>
                <a:latin typeface="PT Sans" panose="020B0503020203020204" pitchFamily="34" charset="-18"/>
                <a:ea typeface="Aptos" panose="020B0004020202020204" pitchFamily="34" charset="0"/>
              </a:rPr>
              <a:t>.”</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festmény, arc látható&#10;&#10;Automatikusan generált leírás">
            <a:extLst>
              <a:ext uri="{FF2B5EF4-FFF2-40B4-BE49-F238E27FC236}">
                <a16:creationId xmlns:a16="http://schemas.microsoft.com/office/drawing/2014/main" id="{B5BE057D-C67C-FF55-3FF5-E2ECAAA96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30522" y="1161457"/>
            <a:ext cx="1612767" cy="2089940"/>
          </a:xfrm>
          <a:prstGeom prst="rect">
            <a:avLst/>
          </a:prstGeom>
        </p:spPr>
      </p:pic>
    </p:spTree>
    <p:extLst>
      <p:ext uri="{BB962C8B-B14F-4D97-AF65-F5344CB8AC3E}">
        <p14:creationId xmlns:p14="http://schemas.microsoft.com/office/powerpoint/2010/main" val="40356385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6" y="142489"/>
            <a:ext cx="11494583" cy="6590820"/>
          </a:xfrm>
        </p:spPr>
        <p:txBody>
          <a:bodyPr>
            <a:no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értékek és a célok irrelevanciája az emberi méltóság szempontjából</a:t>
            </a:r>
          </a:p>
          <a:p>
            <a:pPr marL="0" indent="0" algn="ctr">
              <a:lnSpc>
                <a:spcPct val="130000"/>
              </a:lnSpc>
              <a:spcBef>
                <a:spcPts val="0"/>
              </a:spcBef>
              <a:buNone/>
            </a:pPr>
            <a:endParaRPr lang="hu-HU" sz="800" b="1" dirty="0">
              <a:solidFill>
                <a:srgbClr val="000000"/>
              </a:solidFill>
              <a:latin typeface="PT Sans" panose="020B0503020203020204" pitchFamily="34" charset="-18"/>
              <a:ea typeface="Aptos" panose="020B0004020202020204" pitchFamily="34" charset="0"/>
            </a:endParaRPr>
          </a:p>
          <a:p>
            <a:pPr marL="179705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Mirandola</a:t>
            </a:r>
            <a:r>
              <a:rPr lang="hu-HU" sz="2400" dirty="0">
                <a:solidFill>
                  <a:srgbClr val="000000"/>
                </a:solidFill>
                <a:latin typeface="PT Sans" panose="020B0503020203020204" pitchFamily="34" charset="-18"/>
                <a:ea typeface="Aptos" panose="020B0004020202020204" pitchFamily="34" charset="0"/>
              </a:rPr>
              <a:t>: Vannak értékes létformák, amelyeket célul tűzhetünk </a:t>
            </a:r>
          </a:p>
          <a:p>
            <a:pPr marL="179705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ki magunknak, de az ember méltósága </a:t>
            </a:r>
            <a:r>
              <a:rPr lang="hu-HU" sz="2400" i="1" dirty="0">
                <a:solidFill>
                  <a:srgbClr val="000000"/>
                </a:solidFill>
                <a:latin typeface="PT Sans" panose="020B0503020203020204" pitchFamily="34" charset="-18"/>
                <a:ea typeface="Aptos" panose="020B0004020202020204" pitchFamily="34" charset="0"/>
              </a:rPr>
              <a:t>nem</a:t>
            </a:r>
            <a:r>
              <a:rPr lang="hu-HU" sz="2400" dirty="0">
                <a:solidFill>
                  <a:srgbClr val="000000"/>
                </a:solidFill>
                <a:latin typeface="PT Sans" panose="020B0503020203020204" pitchFamily="34" charset="-18"/>
                <a:ea typeface="Aptos" panose="020B0004020202020204" pitchFamily="34" charset="0"/>
              </a:rPr>
              <a:t> abban áll, hogy ezeket eléri vagy akár csak kitűzi, hanem abban, hogy egyáltalán célt választhat magának. Az embernek nincs rögzített </a:t>
            </a:r>
            <a:r>
              <a:rPr lang="hu-HU" sz="2400" dirty="0" err="1">
                <a:solidFill>
                  <a:srgbClr val="000000"/>
                </a:solidFill>
                <a:latin typeface="PT Sans" panose="020B0503020203020204" pitchFamily="34" charset="-18"/>
                <a:ea typeface="Aptos" panose="020B0004020202020204" pitchFamily="34" charset="0"/>
              </a:rPr>
              <a:t>telosza</a:t>
            </a:r>
            <a:r>
              <a:rPr lang="hu-HU" sz="2400" dirty="0">
                <a:solidFill>
                  <a:srgbClr val="000000"/>
                </a:solidFill>
                <a:latin typeface="PT Sans" panose="020B0503020203020204" pitchFamily="34" charset="-18"/>
                <a:ea typeface="Aptos" panose="020B0004020202020204" pitchFamily="34" charset="0"/>
              </a:rPr>
              <a:t>. </a:t>
            </a:r>
          </a:p>
          <a:p>
            <a:pPr marL="1797050" indent="0">
              <a:lnSpc>
                <a:spcPct val="130000"/>
              </a:lnSpc>
              <a:spcBef>
                <a:spcPts val="0"/>
              </a:spcBef>
              <a:buNone/>
            </a:pPr>
            <a:endParaRPr lang="hu-HU" sz="500" dirty="0">
              <a:solidFill>
                <a:srgbClr val="000000"/>
              </a:solidFill>
              <a:latin typeface="PT Sans" panose="020B0503020203020204" pitchFamily="34" charset="-18"/>
              <a:ea typeface="Aptos" panose="020B0004020202020204" pitchFamily="34" charset="0"/>
            </a:endParaRPr>
          </a:p>
          <a:p>
            <a:pPr marL="1797050" indent="0">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Rousseau</a:t>
            </a:r>
            <a:r>
              <a:rPr lang="hu-HU" sz="2400" dirty="0">
                <a:solidFill>
                  <a:srgbClr val="000000"/>
                </a:solidFill>
                <a:effectLst/>
                <a:latin typeface="PT Sans" panose="020B0503020203020204" pitchFamily="34" charset="-18"/>
                <a:ea typeface="Aptos" panose="020B0004020202020204" pitchFamily="34" charset="0"/>
              </a:rPr>
              <a:t>: Az ember méltósága </a:t>
            </a:r>
            <a:r>
              <a:rPr lang="hu-HU" sz="2400" dirty="0">
                <a:solidFill>
                  <a:srgbClr val="000000"/>
                </a:solidFill>
                <a:latin typeface="PT Sans" panose="020B0503020203020204" pitchFamily="34" charset="-18"/>
                <a:ea typeface="Aptos" panose="020B0004020202020204" pitchFamily="34" charset="0"/>
              </a:rPr>
              <a:t>a </a:t>
            </a:r>
            <a:r>
              <a:rPr lang="hu-HU" sz="2400" dirty="0" err="1">
                <a:solidFill>
                  <a:srgbClr val="000000"/>
                </a:solidFill>
                <a:latin typeface="PT Sans" panose="020B0503020203020204" pitchFamily="34" charset="-18"/>
                <a:ea typeface="Aptos" panose="020B0004020202020204" pitchFamily="34" charset="0"/>
              </a:rPr>
              <a:t>tökéletesbedés</a:t>
            </a:r>
            <a:r>
              <a:rPr lang="hu-HU" sz="2400" dirty="0">
                <a:solidFill>
                  <a:srgbClr val="000000"/>
                </a:solidFill>
                <a:latin typeface="PT Sans" panose="020B0503020203020204" pitchFamily="34" charset="-18"/>
                <a:ea typeface="Aptos" panose="020B0004020202020204" pitchFamily="34" charset="0"/>
              </a:rPr>
              <a:t> képességében áll. Ez azonban csak a változás képessége, </a:t>
            </a:r>
            <a:r>
              <a:rPr lang="hu-HU" sz="2400" i="1" dirty="0">
                <a:solidFill>
                  <a:srgbClr val="000000"/>
                </a:solidFill>
                <a:latin typeface="PT Sans" panose="020B0503020203020204" pitchFamily="34" charset="-18"/>
                <a:ea typeface="Aptos" panose="020B0004020202020204" pitchFamily="34" charset="0"/>
              </a:rPr>
              <a:t>nem</a:t>
            </a:r>
            <a:r>
              <a:rPr lang="hu-HU" sz="2400" dirty="0">
                <a:solidFill>
                  <a:srgbClr val="000000"/>
                </a:solidFill>
                <a:latin typeface="PT Sans" panose="020B0503020203020204" pitchFamily="34" charset="-18"/>
                <a:ea typeface="Aptos" panose="020B0004020202020204" pitchFamily="34" charset="0"/>
              </a:rPr>
              <a:t> pedig egy cél (a „tökéletesség”) megközelítésének képessége: az ember természetes (állati) állapota nem normatív, nem vezethető le belőle semmilyen cél.</a:t>
            </a:r>
          </a:p>
          <a:p>
            <a:pPr marL="1797050" indent="0">
              <a:lnSpc>
                <a:spcPct val="130000"/>
              </a:lnSpc>
              <a:spcBef>
                <a:spcPts val="0"/>
              </a:spcBef>
              <a:buNone/>
            </a:pPr>
            <a:endParaRPr lang="hu-HU" sz="300" dirty="0">
              <a:solidFill>
                <a:srgbClr val="000000"/>
              </a:solidFill>
              <a:effectLst/>
              <a:latin typeface="PT Sans" panose="020B0503020203020204" pitchFamily="34" charset="-18"/>
              <a:ea typeface="Aptos" panose="020B0004020202020204" pitchFamily="34" charset="0"/>
            </a:endParaRPr>
          </a:p>
          <a:p>
            <a:pPr marL="179705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Kant</a:t>
            </a:r>
            <a:r>
              <a:rPr lang="hu-HU" sz="2400" dirty="0">
                <a:solidFill>
                  <a:srgbClr val="000000"/>
                </a:solidFill>
                <a:latin typeface="PT Sans" panose="020B0503020203020204" pitchFamily="34" charset="-18"/>
                <a:ea typeface="Aptos" panose="020B0004020202020204" pitchFamily="34" charset="0"/>
              </a:rPr>
              <a:t>: A természetünkben adott célok (pl. boldogság) erkölcsi szempont-</a:t>
            </a:r>
            <a:r>
              <a:rPr lang="hu-HU" sz="2400" dirty="0" err="1">
                <a:solidFill>
                  <a:srgbClr val="000000"/>
                </a:solidFill>
                <a:latin typeface="PT Sans" panose="020B0503020203020204" pitchFamily="34" charset="-18"/>
                <a:ea typeface="Aptos" panose="020B0004020202020204" pitchFamily="34" charset="0"/>
              </a:rPr>
              <a:t>ból</a:t>
            </a:r>
            <a:r>
              <a:rPr lang="hu-HU" sz="2400" dirty="0">
                <a:solidFill>
                  <a:srgbClr val="000000"/>
                </a:solidFill>
                <a:latin typeface="PT Sans" panose="020B0503020203020204" pitchFamily="34" charset="-18"/>
                <a:ea typeface="Aptos" panose="020B0004020202020204" pitchFamily="34" charset="0"/>
              </a:rPr>
              <a:t> érdektelenek. Az erkölcsi törvény olykor meg is tiltja e célok köve-</a:t>
            </a:r>
            <a:r>
              <a:rPr lang="hu-HU" sz="2400" dirty="0" err="1">
                <a:solidFill>
                  <a:srgbClr val="000000"/>
                </a:solidFill>
                <a:latin typeface="PT Sans" panose="020B0503020203020204" pitchFamily="34" charset="-18"/>
                <a:ea typeface="Aptos" panose="020B0004020202020204" pitchFamily="34" charset="0"/>
              </a:rPr>
              <a:t>tését</a:t>
            </a:r>
            <a:r>
              <a:rPr lang="hu-HU" sz="2400" dirty="0">
                <a:solidFill>
                  <a:srgbClr val="000000"/>
                </a:solidFill>
                <a:latin typeface="PT Sans" panose="020B0503020203020204" pitchFamily="34" charset="-18"/>
                <a:ea typeface="Aptos" panose="020B0004020202020204" pitchFamily="34" charset="0"/>
              </a:rPr>
              <a:t>, de </a:t>
            </a:r>
            <a:r>
              <a:rPr lang="hu-HU" sz="2400" i="1" dirty="0">
                <a:solidFill>
                  <a:srgbClr val="000000"/>
                </a:solidFill>
                <a:latin typeface="PT Sans" panose="020B0503020203020204" pitchFamily="34" charset="-18"/>
                <a:ea typeface="Aptos" panose="020B0004020202020204" pitchFamily="34" charset="0"/>
              </a:rPr>
              <a:t>nem</a:t>
            </a:r>
            <a:r>
              <a:rPr lang="hu-HU" sz="2400" dirty="0">
                <a:solidFill>
                  <a:srgbClr val="000000"/>
                </a:solidFill>
                <a:latin typeface="PT Sans" panose="020B0503020203020204" pitchFamily="34" charset="-18"/>
                <a:ea typeface="Aptos" panose="020B0004020202020204" pitchFamily="34" charset="0"/>
              </a:rPr>
              <a:t> egy másik cél kedvéért. Ha van egyáltalán cél, akkor az maga az ész és az eszes lény. Abban áll a méltósága, hogy </a:t>
            </a:r>
            <a:r>
              <a:rPr lang="hu-HU" sz="2400" i="1" dirty="0">
                <a:solidFill>
                  <a:srgbClr val="000000"/>
                </a:solidFill>
                <a:latin typeface="PT Sans" panose="020B0503020203020204" pitchFamily="34" charset="-18"/>
                <a:ea typeface="Aptos" panose="020B0004020202020204" pitchFamily="34" charset="0"/>
              </a:rPr>
              <a:t>ő maga a cél</a:t>
            </a:r>
            <a:r>
              <a:rPr lang="hu-HU" sz="2400" dirty="0">
                <a:solidFill>
                  <a:srgbClr val="000000"/>
                </a:solidFill>
                <a:latin typeface="PT Sans" panose="020B0503020203020204" pitchFamily="34" charset="-18"/>
                <a:ea typeface="Aptos" panose="020B0004020202020204" pitchFamily="34" charset="0"/>
              </a:rPr>
              <a:t>.</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portré, Emberi arc, festmény, művészet látható&#10;&#10;Automatikusan generált leírás">
            <a:extLst>
              <a:ext uri="{FF2B5EF4-FFF2-40B4-BE49-F238E27FC236}">
                <a16:creationId xmlns:a16="http://schemas.microsoft.com/office/drawing/2014/main" id="{5FCA6BAB-118B-661F-5F82-4CB569A18AAD}"/>
              </a:ext>
            </a:extLst>
          </p:cNvPr>
          <p:cNvPicPr>
            <a:picLocks noChangeAspect="1"/>
          </p:cNvPicPr>
          <p:nvPr/>
        </p:nvPicPr>
        <p:blipFill>
          <a:blip r:embed="rId2" cstate="print">
            <a:extLst>
              <a:ext uri="{28A0092B-C50C-407E-A947-70E740481C1C}">
                <a14:useLocalDpi xmlns:a14="http://schemas.microsoft.com/office/drawing/2010/main" val="0"/>
              </a:ext>
            </a:extLst>
          </a:blip>
          <a:srcRect l="1627" t="-12795" r="2209" b="28207"/>
          <a:stretch/>
        </p:blipFill>
        <p:spPr>
          <a:xfrm>
            <a:off x="341458" y="2618911"/>
            <a:ext cx="1719362" cy="2123330"/>
          </a:xfrm>
          <a:prstGeom prst="rect">
            <a:avLst/>
          </a:prstGeom>
        </p:spPr>
      </p:pic>
      <p:pic>
        <p:nvPicPr>
          <p:cNvPr id="9" name="Kép 8" descr="A képen festmény, portré, Emberi arc, ruházat látható&#10;&#10;Automatikusan generált leírás">
            <a:extLst>
              <a:ext uri="{FF2B5EF4-FFF2-40B4-BE49-F238E27FC236}">
                <a16:creationId xmlns:a16="http://schemas.microsoft.com/office/drawing/2014/main" id="{A48A0972-9B7A-9956-91F9-2B3AB4325286}"/>
              </a:ext>
            </a:extLst>
          </p:cNvPr>
          <p:cNvPicPr>
            <a:picLocks noChangeAspect="1"/>
          </p:cNvPicPr>
          <p:nvPr/>
        </p:nvPicPr>
        <p:blipFill>
          <a:blip r:embed="rId3" cstate="print">
            <a:extLst>
              <a:ext uri="{28A0092B-C50C-407E-A947-70E740481C1C}">
                <a14:useLocalDpi xmlns:a14="http://schemas.microsoft.com/office/drawing/2010/main" val="0"/>
              </a:ext>
            </a:extLst>
          </a:blip>
          <a:srcRect b="16020"/>
          <a:stretch/>
        </p:blipFill>
        <p:spPr>
          <a:xfrm>
            <a:off x="348704" y="985472"/>
            <a:ext cx="1704870" cy="1809424"/>
          </a:xfrm>
          <a:prstGeom prst="rect">
            <a:avLst/>
          </a:prstGeom>
        </p:spPr>
      </p:pic>
      <p:pic>
        <p:nvPicPr>
          <p:cNvPr id="12" name="Kép 11" descr="A képen Emberi arc, portré, művészet, festmény látható&#10;&#10;Előfordulhat, hogy a mesterséges intelligencia által létrehozott tartalom helytelen.">
            <a:extLst>
              <a:ext uri="{FF2B5EF4-FFF2-40B4-BE49-F238E27FC236}">
                <a16:creationId xmlns:a16="http://schemas.microsoft.com/office/drawing/2014/main" id="{160A09A5-1F43-E62A-64A3-F12F04363DF9}"/>
              </a:ext>
            </a:extLst>
          </p:cNvPr>
          <p:cNvPicPr>
            <a:picLocks noChangeAspect="1"/>
          </p:cNvPicPr>
          <p:nvPr/>
        </p:nvPicPr>
        <p:blipFill>
          <a:blip r:embed="rId4">
            <a:extLst>
              <a:ext uri="{28A0092B-C50C-407E-A947-70E740481C1C}">
                <a14:useLocalDpi xmlns:a14="http://schemas.microsoft.com/office/drawing/2010/main" val="0"/>
              </a:ext>
            </a:extLst>
          </a:blip>
          <a:srcRect l="10921" r="13911"/>
          <a:stretch/>
        </p:blipFill>
        <p:spPr>
          <a:xfrm>
            <a:off x="348704" y="4883685"/>
            <a:ext cx="1729579" cy="1806228"/>
          </a:xfrm>
          <a:prstGeom prst="rect">
            <a:avLst/>
          </a:prstGeom>
        </p:spPr>
      </p:pic>
    </p:spTree>
    <p:extLst>
      <p:ext uri="{BB962C8B-B14F-4D97-AF65-F5344CB8AC3E}">
        <p14:creationId xmlns:p14="http://schemas.microsoft.com/office/powerpoint/2010/main" val="227579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Autofit/>
          </a:bodyPr>
          <a:lstStyle/>
          <a:p>
            <a:pPr marL="0" indent="0" algn="ctr">
              <a:lnSpc>
                <a:spcPct val="130000"/>
              </a:lnSpc>
              <a:spcBef>
                <a:spcPts val="0"/>
              </a:spcBef>
              <a:buNone/>
            </a:pPr>
            <a:r>
              <a:rPr lang="hu-HU" sz="2400" b="1" i="1" dirty="0">
                <a:latin typeface="PT Sans" panose="020B0503020203020204" pitchFamily="34" charset="-18"/>
                <a:ea typeface="Aptos" panose="020B0004020202020204" pitchFamily="34" charset="0"/>
              </a:rPr>
              <a:t>Az Amerikai Egyesült Államok függetlenségi nyilatkozata</a:t>
            </a:r>
            <a:r>
              <a:rPr lang="hu-HU" sz="2400" b="1" dirty="0">
                <a:latin typeface="PT Sans" panose="020B0503020203020204" pitchFamily="34" charset="-18"/>
                <a:ea typeface="Aptos" panose="020B0004020202020204" pitchFamily="34" charset="0"/>
              </a:rPr>
              <a:t>, 1776</a:t>
            </a:r>
          </a:p>
          <a:p>
            <a:pPr marL="0" indent="0" algn="ctr">
              <a:lnSpc>
                <a:spcPct val="130000"/>
              </a:lnSpc>
              <a:spcBef>
                <a:spcPts val="0"/>
              </a:spcBef>
              <a:buNone/>
            </a:pPr>
            <a:endParaRPr lang="hu-HU" sz="1000" b="1" dirty="0">
              <a:solidFill>
                <a:srgbClr val="000000"/>
              </a:solidFill>
              <a:latin typeface="PT Sans" panose="020B0503020203020204" pitchFamily="34" charset="-18"/>
              <a:ea typeface="Aptos" panose="020B0004020202020204" pitchFamily="34" charset="0"/>
            </a:endParaRPr>
          </a:p>
          <a:p>
            <a:pPr marL="4930775" indent="0">
              <a:lnSpc>
                <a:spcPct val="130000"/>
              </a:lnSpc>
              <a:spcBef>
                <a:spcPts val="0"/>
              </a:spcBef>
              <a:buNone/>
            </a:pPr>
            <a:r>
              <a:rPr lang="hu-HU" sz="2400" dirty="0">
                <a:latin typeface="PT Sans" panose="020B0503020203020204" pitchFamily="34" charset="-18"/>
                <a:ea typeface="Aptos" panose="020B0004020202020204" pitchFamily="34" charset="0"/>
              </a:rPr>
              <a:t>Magától értetődőnek tartjuk azokat az igazságokat, hogy minden ember </a:t>
            </a:r>
            <a:r>
              <a:rPr lang="hu-HU" sz="2400" b="1" dirty="0">
                <a:latin typeface="PT Sans" panose="020B0503020203020204" pitchFamily="34" charset="-18"/>
                <a:ea typeface="Aptos" panose="020B0004020202020204" pitchFamily="34" charset="0"/>
              </a:rPr>
              <a:t>egyenlőként teremtetett</a:t>
            </a:r>
            <a:r>
              <a:rPr lang="hu-HU" sz="2400" dirty="0">
                <a:latin typeface="PT Sans" panose="020B0503020203020204" pitchFamily="34" charset="-18"/>
                <a:ea typeface="Aptos" panose="020B0004020202020204" pitchFamily="34" charset="0"/>
              </a:rPr>
              <a:t>, az embert teremtője olyan elidegeníthetetlen </a:t>
            </a:r>
            <a:r>
              <a:rPr lang="hu-HU" sz="2400" b="1" dirty="0">
                <a:latin typeface="PT Sans" panose="020B0503020203020204" pitchFamily="34" charset="-18"/>
                <a:ea typeface="Aptos" panose="020B0004020202020204" pitchFamily="34" charset="0"/>
              </a:rPr>
              <a:t>jogokkal</a:t>
            </a:r>
            <a:r>
              <a:rPr lang="hu-HU" sz="2400" dirty="0">
                <a:latin typeface="PT Sans" panose="020B0503020203020204" pitchFamily="34" charset="-18"/>
                <a:ea typeface="Aptos" panose="020B0004020202020204" pitchFamily="34" charset="0"/>
              </a:rPr>
              <a:t> ruházta fel, amelyekről le nem mondhat, s ezek közé a jogok közé tartozik a jog az élethez és a szabadsághoz, valamint a jog a boldogságra való törekvésre.</a:t>
            </a:r>
          </a:p>
          <a:p>
            <a:pPr marL="4930775" indent="0">
              <a:lnSpc>
                <a:spcPct val="130000"/>
              </a:lnSpc>
              <a:spcBef>
                <a:spcPts val="0"/>
              </a:spcBef>
              <a:buNone/>
            </a:pPr>
            <a:endParaRPr lang="hu-HU" sz="800" dirty="0">
              <a:latin typeface="PT Sans" panose="020B0503020203020204" pitchFamily="34" charset="-18"/>
              <a:ea typeface="Aptos" panose="020B0004020202020204" pitchFamily="34" charset="0"/>
            </a:endParaRPr>
          </a:p>
          <a:p>
            <a:pPr marL="4930775" indent="0">
              <a:lnSpc>
                <a:spcPct val="130000"/>
              </a:lnSpc>
              <a:spcBef>
                <a:spcPts val="0"/>
              </a:spcBef>
              <a:buNone/>
            </a:pPr>
            <a:r>
              <a:rPr lang="hu-HU" sz="2400" dirty="0">
                <a:latin typeface="PT Sans" panose="020B0503020203020204" pitchFamily="34" charset="-18"/>
                <a:ea typeface="Aptos" panose="020B0004020202020204" pitchFamily="34" charset="0"/>
              </a:rPr>
              <a:t>Ezeknek a jogoknak a biztosítására az emberek kormányzatokat létesítenek, amelyeknek törvényes hatalma a </a:t>
            </a:r>
            <a:r>
              <a:rPr lang="hu-HU" sz="2400" dirty="0" err="1">
                <a:latin typeface="PT Sans" panose="020B0503020203020204" pitchFamily="34" charset="-18"/>
                <a:ea typeface="Aptos" panose="020B0004020202020204" pitchFamily="34" charset="0"/>
              </a:rPr>
              <a:t>kormányzottak</a:t>
            </a:r>
            <a:r>
              <a:rPr lang="hu-HU" sz="2400" dirty="0">
                <a:latin typeface="PT Sans" panose="020B0503020203020204" pitchFamily="34" charset="-18"/>
                <a:ea typeface="Aptos" panose="020B0004020202020204" pitchFamily="34" charset="0"/>
              </a:rPr>
              <a:t> beleegyezésén nyugszik.</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szöveg, papír, dokumentum, levél látható&#10;&#10;Előfordulhat, hogy a mesterséges intelligencia által létrehozott tartalom helytelen.">
            <a:extLst>
              <a:ext uri="{FF2B5EF4-FFF2-40B4-BE49-F238E27FC236}">
                <a16:creationId xmlns:a16="http://schemas.microsoft.com/office/drawing/2014/main" id="{6630CD47-2C62-039C-9AD7-B4E7E3731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9" y="957155"/>
            <a:ext cx="4812951" cy="5709364"/>
          </a:xfrm>
          <a:prstGeom prst="rect">
            <a:avLst/>
          </a:prstGeom>
        </p:spPr>
      </p:pic>
    </p:spTree>
    <p:extLst>
      <p:ext uri="{BB962C8B-B14F-4D97-AF65-F5344CB8AC3E}">
        <p14:creationId xmlns:p14="http://schemas.microsoft.com/office/powerpoint/2010/main" val="11615174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7695956" cy="6374080"/>
          </a:xfrm>
        </p:spPr>
        <p:txBody>
          <a:bodyPr>
            <a:noAutofit/>
          </a:bodyPr>
          <a:lstStyle/>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erkölcsi törvén</a:t>
            </a:r>
            <a:r>
              <a:rPr lang="hu-HU" sz="2400" dirty="0">
                <a:solidFill>
                  <a:srgbClr val="000000"/>
                </a:solidFill>
                <a:latin typeface="PT Sans" panose="020B0503020203020204" pitchFamily="34" charset="-18"/>
                <a:ea typeface="Aptos" panose="020B0004020202020204" pitchFamily="34" charset="0"/>
              </a:rPr>
              <a:t>yt </a:t>
            </a:r>
            <a:r>
              <a:rPr lang="hu-HU" sz="2400" b="1" dirty="0">
                <a:solidFill>
                  <a:srgbClr val="000000"/>
                </a:solidFill>
                <a:latin typeface="PT Sans" panose="020B0503020203020204" pitchFamily="34" charset="-18"/>
                <a:ea typeface="Aptos" panose="020B0004020202020204" pitchFamily="34" charset="0"/>
              </a:rPr>
              <a:t>az</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ész írja elő</a:t>
            </a:r>
            <a:r>
              <a:rPr lang="hu-HU" sz="2400" dirty="0">
                <a:solidFill>
                  <a:srgbClr val="000000"/>
                </a:solidFill>
                <a:latin typeface="PT Sans" panose="020B0503020203020204" pitchFamily="34" charset="-18"/>
                <a:ea typeface="Aptos" panose="020B0004020202020204" pitchFamily="34" charset="0"/>
              </a:rPr>
              <a:t>. Az ész mindenkiben közös, </a:t>
            </a:r>
            <a:r>
              <a:rPr lang="hu-HU" sz="2400" i="1" dirty="0">
                <a:solidFill>
                  <a:srgbClr val="000000"/>
                </a:solidFill>
                <a:latin typeface="PT Sans" panose="020B0503020203020204" pitchFamily="34" charset="-18"/>
                <a:ea typeface="Aptos" panose="020B0004020202020204" pitchFamily="34" charset="0"/>
              </a:rPr>
              <a:t>mégis</a:t>
            </a:r>
            <a:r>
              <a:rPr lang="hu-HU" sz="2400" dirty="0">
                <a:solidFill>
                  <a:srgbClr val="000000"/>
                </a:solidFill>
                <a:latin typeface="PT Sans" panose="020B0503020203020204" pitchFamily="34" charset="-18"/>
                <a:ea typeface="Aptos" panose="020B0004020202020204" pitchFamily="34" charset="0"/>
              </a:rPr>
              <a:t> kinek-kinek a sajátja is. A moralitás így azt jelenti, hogy </a:t>
            </a:r>
            <a:r>
              <a:rPr lang="hu-HU" sz="2400" dirty="0">
                <a:solidFill>
                  <a:srgbClr val="000000"/>
                </a:solidFill>
                <a:highlight>
                  <a:srgbClr val="FFFF00"/>
                </a:highlight>
                <a:latin typeface="PT Sans" panose="020B0503020203020204" pitchFamily="34" charset="-18"/>
                <a:ea typeface="Aptos" panose="020B0004020202020204" pitchFamily="34" charset="0"/>
              </a:rPr>
              <a:t>(A)</a:t>
            </a:r>
            <a:r>
              <a:rPr lang="hu-HU" sz="2400" dirty="0">
                <a:solidFill>
                  <a:srgbClr val="000000"/>
                </a:solidFill>
                <a:latin typeface="PT Sans" panose="020B0503020203020204" pitchFamily="34" charset="-18"/>
                <a:ea typeface="Aptos" panose="020B0004020202020204" pitchFamily="34" charset="0"/>
              </a:rPr>
              <a:t> egy </a:t>
            </a:r>
            <a:r>
              <a:rPr lang="hu-HU" sz="2400" b="1" dirty="0">
                <a:solidFill>
                  <a:srgbClr val="000000"/>
                </a:solidFill>
                <a:latin typeface="PT Sans" panose="020B0503020203020204" pitchFamily="34" charset="-18"/>
                <a:ea typeface="Aptos" panose="020B0004020202020204" pitchFamily="34" charset="0"/>
              </a:rPr>
              <a:t>mindenki</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más számára is </a:t>
            </a:r>
            <a:r>
              <a:rPr lang="hu-HU" sz="2400" dirty="0">
                <a:solidFill>
                  <a:srgbClr val="000000"/>
                </a:solidFill>
                <a:latin typeface="PT Sans" panose="020B0503020203020204" pitchFamily="34" charset="-18"/>
                <a:ea typeface="Aptos" panose="020B0004020202020204" pitchFamily="34" charset="0"/>
              </a:rPr>
              <a:t>érvényes törvénynek, </a:t>
            </a:r>
            <a:r>
              <a:rPr lang="hu-HU" sz="2400" dirty="0">
                <a:solidFill>
                  <a:srgbClr val="000000"/>
                </a:solidFill>
                <a:highlight>
                  <a:srgbClr val="FFFF00"/>
                </a:highlight>
                <a:latin typeface="PT Sans" panose="020B0503020203020204" pitchFamily="34" charset="-18"/>
                <a:ea typeface="Aptos" panose="020B0004020202020204" pitchFamily="34" charset="0"/>
              </a:rPr>
              <a:t>(B)</a:t>
            </a:r>
            <a:r>
              <a:rPr lang="hu-HU" sz="2400" dirty="0">
                <a:solidFill>
                  <a:srgbClr val="000000"/>
                </a:solidFill>
                <a:latin typeface="PT Sans" panose="020B0503020203020204" pitchFamily="34" charset="-18"/>
                <a:ea typeface="Aptos" panose="020B0004020202020204" pitchFamily="34" charset="0"/>
              </a:rPr>
              <a:t> de mégis kizárólag </a:t>
            </a:r>
            <a:r>
              <a:rPr lang="hu-HU" sz="2400" b="1" dirty="0">
                <a:solidFill>
                  <a:srgbClr val="000000"/>
                </a:solidFill>
                <a:latin typeface="PT Sans" panose="020B0503020203020204" pitchFamily="34" charset="-18"/>
                <a:ea typeface="Aptos" panose="020B0004020202020204" pitchFamily="34" charset="0"/>
              </a:rPr>
              <a:t>önmagunknak </a:t>
            </a:r>
            <a:r>
              <a:rPr lang="hu-HU" sz="2400" dirty="0">
                <a:solidFill>
                  <a:srgbClr val="000000"/>
                </a:solidFill>
                <a:latin typeface="PT Sans" panose="020B0503020203020204" pitchFamily="34" charset="-18"/>
                <a:ea typeface="Aptos" panose="020B0004020202020204" pitchFamily="34" charset="0"/>
              </a:rPr>
              <a:t>engedelmeskedünk. </a:t>
            </a:r>
          </a:p>
          <a:p>
            <a:pPr marL="0" indent="0">
              <a:lnSpc>
                <a:spcPct val="130000"/>
              </a:lnSpc>
              <a:spcBef>
                <a:spcPts val="0"/>
              </a:spcBef>
              <a:buNone/>
            </a:pPr>
            <a:endParaRPr lang="hu-HU" sz="1000" dirty="0">
              <a:solidFill>
                <a:srgbClr val="000000"/>
              </a:solidFill>
              <a:highlight>
                <a:srgbClr val="FFFF00"/>
              </a:highligh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highlight>
                  <a:srgbClr val="FFFF00"/>
                </a:highlight>
                <a:latin typeface="PT Sans" panose="020B0503020203020204" pitchFamily="34" charset="-18"/>
                <a:ea typeface="Aptos" panose="020B0004020202020204" pitchFamily="34" charset="0"/>
              </a:rPr>
              <a:t>(B)</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effectLst/>
                <a:latin typeface="PT Sans" panose="020B0503020203020204" pitchFamily="34" charset="-18"/>
                <a:ea typeface="Aptos" panose="020B0004020202020204" pitchFamily="34" charset="0"/>
              </a:rPr>
              <a:t>Autonómia</a:t>
            </a:r>
            <a:r>
              <a:rPr lang="hu-HU" sz="2400" dirty="0">
                <a:solidFill>
                  <a:srgbClr val="000000"/>
                </a:solidFill>
                <a:effectLst/>
                <a:latin typeface="PT Sans" panose="020B0503020203020204" pitchFamily="34" charset="-18"/>
                <a:ea typeface="Aptos" panose="020B0004020202020204" pitchFamily="34" charset="0"/>
              </a:rPr>
              <a:t> </a:t>
            </a:r>
            <a:r>
              <a:rPr lang="hu-HU" sz="2400" dirty="0">
                <a:solidFill>
                  <a:srgbClr val="000000"/>
                </a:solidFill>
                <a:latin typeface="PT Sans" panose="020B0503020203020204" pitchFamily="34" charset="-18"/>
                <a:ea typeface="Aptos" panose="020B0004020202020204" pitchFamily="34" charset="0"/>
              </a:rPr>
              <a:t>(</a:t>
            </a:r>
            <a:r>
              <a:rPr lang="hu-HU" sz="2400" i="1" dirty="0" err="1">
                <a:solidFill>
                  <a:srgbClr val="000000"/>
                </a:solidFill>
                <a:latin typeface="PT Sans" panose="020B0503020203020204" pitchFamily="34" charset="-18"/>
                <a:ea typeface="Aptos" panose="020B0004020202020204" pitchFamily="34" charset="0"/>
              </a:rPr>
              <a:t>autosz</a:t>
            </a:r>
            <a:r>
              <a:rPr lang="hu-HU" sz="2400" dirty="0">
                <a:solidFill>
                  <a:srgbClr val="000000"/>
                </a:solidFill>
                <a:latin typeface="PT Sans" panose="020B0503020203020204" pitchFamily="34" charset="-18"/>
                <a:ea typeface="Aptos" panose="020B0004020202020204" pitchFamily="34" charset="0"/>
              </a:rPr>
              <a:t> = maga + </a:t>
            </a:r>
            <a:r>
              <a:rPr lang="hu-HU" sz="2400" i="1" dirty="0" err="1">
                <a:solidFill>
                  <a:srgbClr val="000000"/>
                </a:solidFill>
                <a:latin typeface="PT Sans" panose="020B0503020203020204" pitchFamily="34" charset="-18"/>
                <a:ea typeface="Aptos" panose="020B0004020202020204" pitchFamily="34" charset="0"/>
              </a:rPr>
              <a:t>nomosz</a:t>
            </a:r>
            <a:r>
              <a:rPr lang="hu-HU" sz="2400" dirty="0">
                <a:solidFill>
                  <a:srgbClr val="000000"/>
                </a:solidFill>
                <a:latin typeface="PT Sans" panose="020B0503020203020204" pitchFamily="34" charset="-18"/>
                <a:ea typeface="Aptos" panose="020B0004020202020204" pitchFamily="34" charset="0"/>
              </a:rPr>
              <a:t> = törvény): csak azoknak a t</a:t>
            </a:r>
            <a:r>
              <a:rPr lang="hu-HU" sz="2400" dirty="0">
                <a:solidFill>
                  <a:srgbClr val="000000"/>
                </a:solidFill>
                <a:effectLst/>
                <a:latin typeface="PT Sans" panose="020B0503020203020204" pitchFamily="34" charset="-18"/>
                <a:ea typeface="Aptos" panose="020B0004020202020204" pitchFamily="34" charset="0"/>
              </a:rPr>
              <a:t>örvénynek </a:t>
            </a:r>
            <a:r>
              <a:rPr lang="hu-HU" sz="2400" dirty="0">
                <a:solidFill>
                  <a:srgbClr val="000000"/>
                </a:solidFill>
                <a:latin typeface="PT Sans" panose="020B0503020203020204" pitchFamily="34" charset="-18"/>
                <a:ea typeface="Aptos" panose="020B0004020202020204" pitchFamily="34" charset="0"/>
              </a:rPr>
              <a:t>engedelmeskedünk, amelyeket magunknak adunk. (Heteronómia: idegen törvény uralma)</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Ám aminek </a:t>
            </a:r>
            <a:r>
              <a:rPr lang="hu-HU" sz="2400" b="1" dirty="0">
                <a:solidFill>
                  <a:srgbClr val="000000"/>
                </a:solidFill>
                <a:latin typeface="PT Sans" panose="020B0503020203020204" pitchFamily="34" charset="-18"/>
                <a:ea typeface="Aptos" panose="020B0004020202020204" pitchFamily="34" charset="0"/>
              </a:rPr>
              <a:t>törvénye</a:t>
            </a:r>
            <a:r>
              <a:rPr lang="hu-HU" sz="2400" dirty="0">
                <a:solidFill>
                  <a:srgbClr val="000000"/>
                </a:solidFill>
                <a:latin typeface="PT Sans" panose="020B0503020203020204" pitchFamily="34" charset="-18"/>
                <a:ea typeface="Aptos" panose="020B0004020202020204" pitchFamily="34" charset="0"/>
              </a:rPr>
              <a:t> van, az </a:t>
            </a:r>
            <a:r>
              <a:rPr lang="hu-HU" sz="2400" b="1" dirty="0">
                <a:solidFill>
                  <a:srgbClr val="000000"/>
                </a:solidFill>
                <a:latin typeface="PT Sans" panose="020B0503020203020204" pitchFamily="34" charset="-18"/>
                <a:ea typeface="Aptos" panose="020B0004020202020204" pitchFamily="34" charset="0"/>
              </a:rPr>
              <a:t>kivétel nélkül </a:t>
            </a:r>
            <a:r>
              <a:rPr lang="hu-HU" sz="2400" dirty="0">
                <a:solidFill>
                  <a:srgbClr val="000000"/>
                </a:solidFill>
                <a:latin typeface="PT Sans" panose="020B0503020203020204" pitchFamily="34" charset="-18"/>
                <a:ea typeface="Aptos" panose="020B0004020202020204" pitchFamily="34" charset="0"/>
              </a:rPr>
              <a:t>annak megfelelően, tehát </a:t>
            </a:r>
            <a:r>
              <a:rPr lang="hu-HU" sz="2400" b="1" dirty="0">
                <a:solidFill>
                  <a:srgbClr val="000000"/>
                </a:solidFill>
                <a:latin typeface="PT Sans" panose="020B0503020203020204" pitchFamily="34" charset="-18"/>
                <a:ea typeface="Aptos" panose="020B0004020202020204" pitchFamily="34" charset="0"/>
              </a:rPr>
              <a:t>törvény-szerűen</a:t>
            </a:r>
            <a:r>
              <a:rPr lang="hu-HU" sz="2400" dirty="0">
                <a:solidFill>
                  <a:srgbClr val="000000"/>
                </a:solidFill>
                <a:latin typeface="PT Sans" panose="020B0503020203020204" pitchFamily="34" charset="-18"/>
                <a:ea typeface="Aptos" panose="020B0004020202020204" pitchFamily="34" charset="0"/>
              </a:rPr>
              <a:t> viselkedik. Így az autonómia fogalma azt is magában foglalja, hogy az akarat követi is ezt a törvényt.</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descr="A képen portré, ruházat, Emberi arc, személy látható&#10;&#10;Előfordulhat, hogy a mesterséges intelligencia által létrehozott tartalom helytelen.">
            <a:extLst>
              <a:ext uri="{FF2B5EF4-FFF2-40B4-BE49-F238E27FC236}">
                <a16:creationId xmlns:a16="http://schemas.microsoft.com/office/drawing/2014/main" id="{A347379F-C9DF-EA2C-7129-B528AAB03633}"/>
              </a:ext>
            </a:extLst>
          </p:cNvPr>
          <p:cNvPicPr>
            <a:picLocks noChangeAspect="1"/>
          </p:cNvPicPr>
          <p:nvPr/>
        </p:nvPicPr>
        <p:blipFill>
          <a:blip r:embed="rId2">
            <a:extLst>
              <a:ext uri="{28A0092B-C50C-407E-A947-70E740481C1C}">
                <a14:useLocalDpi xmlns:a14="http://schemas.microsoft.com/office/drawing/2010/main" val="0"/>
              </a:ext>
            </a:extLst>
          </a:blip>
          <a:srcRect l="5967" r="2945"/>
          <a:stretch/>
        </p:blipFill>
        <p:spPr>
          <a:xfrm>
            <a:off x="8116584" y="1073783"/>
            <a:ext cx="3726707" cy="5337314"/>
          </a:xfrm>
          <a:prstGeom prst="rect">
            <a:avLst/>
          </a:prstGeom>
        </p:spPr>
      </p:pic>
    </p:spTree>
    <p:extLst>
      <p:ext uri="{BB962C8B-B14F-4D97-AF65-F5344CB8AC3E}">
        <p14:creationId xmlns:p14="http://schemas.microsoft.com/office/powerpoint/2010/main" val="12741778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92219"/>
            <a:ext cx="11494582" cy="6341090"/>
          </a:xfrm>
        </p:spPr>
        <p:txBody>
          <a:bodyPr>
            <a:noAutofit/>
          </a:bodyPr>
          <a:lstStyle/>
          <a:p>
            <a:pPr marL="753110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Autonómia és ész a felvilágosodás korában</a:t>
            </a:r>
          </a:p>
          <a:p>
            <a:pPr marL="7531100" indent="0">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753110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t>
            </a:r>
            <a:r>
              <a:rPr lang="hu-HU" sz="2400" i="1" dirty="0" err="1">
                <a:solidFill>
                  <a:srgbClr val="000000"/>
                </a:solidFill>
                <a:latin typeface="PT Sans" panose="020B0503020203020204" pitchFamily="34" charset="-18"/>
                <a:ea typeface="Aptos" panose="020B0004020202020204" pitchFamily="34" charset="0"/>
              </a:rPr>
              <a:t>Sapere</a:t>
            </a:r>
            <a:r>
              <a:rPr lang="hu-HU" sz="2400" i="1" dirty="0">
                <a:solidFill>
                  <a:srgbClr val="000000"/>
                </a:solidFill>
                <a:latin typeface="PT Sans" panose="020B0503020203020204" pitchFamily="34" charset="-18"/>
                <a:ea typeface="Aptos" panose="020B0004020202020204" pitchFamily="34" charset="0"/>
              </a:rPr>
              <a:t> </a:t>
            </a:r>
            <a:r>
              <a:rPr lang="hu-HU" sz="2400" i="1" dirty="0" err="1">
                <a:solidFill>
                  <a:srgbClr val="000000"/>
                </a:solidFill>
                <a:latin typeface="PT Sans" panose="020B0503020203020204" pitchFamily="34" charset="-18"/>
                <a:ea typeface="Aptos" panose="020B0004020202020204" pitchFamily="34" charset="0"/>
              </a:rPr>
              <a:t>aude</a:t>
            </a:r>
            <a:r>
              <a:rPr lang="hu-HU" sz="2400" dirty="0">
                <a:solidFill>
                  <a:srgbClr val="000000"/>
                </a:solidFill>
                <a:latin typeface="PT Sans" panose="020B0503020203020204" pitchFamily="34" charset="-18"/>
                <a:ea typeface="Aptos" panose="020B0004020202020204" pitchFamily="34" charset="0"/>
              </a:rPr>
              <a:t>! Merj a </a:t>
            </a:r>
            <a:r>
              <a:rPr lang="hu-HU" sz="2400" b="1" dirty="0">
                <a:solidFill>
                  <a:srgbClr val="000000"/>
                </a:solidFill>
                <a:latin typeface="PT Sans" panose="020B0503020203020204" pitchFamily="34" charset="-18"/>
                <a:ea typeface="Aptos" panose="020B0004020202020204" pitchFamily="34" charset="0"/>
              </a:rPr>
              <a:t>magad</a:t>
            </a:r>
            <a:r>
              <a:rPr lang="hu-HU" sz="2400" dirty="0">
                <a:solidFill>
                  <a:srgbClr val="000000"/>
                </a:solidFill>
                <a:latin typeface="PT Sans" panose="020B0503020203020204" pitchFamily="34" charset="-18"/>
                <a:ea typeface="Aptos" panose="020B0004020202020204" pitchFamily="34" charset="0"/>
              </a:rPr>
              <a:t> értelmére támaszkodni! </a:t>
            </a:r>
            <a:r>
              <a:rPr lang="hu-HU" sz="2400" dirty="0">
                <a:effectLst/>
                <a:latin typeface="PT Sans" panose="020B0503020203020204" pitchFamily="34" charset="-18"/>
                <a:ea typeface="Calibri" panose="020F0502020204030204" pitchFamily="34" charset="0"/>
              </a:rPr>
              <a:t>–</a:t>
            </a:r>
            <a:r>
              <a:rPr lang="hu-HU" sz="2400" dirty="0">
                <a:solidFill>
                  <a:srgbClr val="000000"/>
                </a:solidFill>
                <a:latin typeface="PT Sans" panose="020B0503020203020204" pitchFamily="34" charset="-18"/>
                <a:ea typeface="Aptos" panose="020B0004020202020204" pitchFamily="34" charset="0"/>
              </a:rPr>
              <a:t> ez a felvilágosodás jelmondata.” </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„Nem egy állítólagos, rejtett igazságérzék, nem a hitnek nevezett szertelen szemlélet, amelyre a tradíció vagy kinyilatkoztatás az ész hozzájárulása nélkül is ráoltható, hanem pusztán az ész, pusztán az ember saját tiszta esze az, amely szerint tájékozódnunk kell.  […] Ne vitassátok el az </a:t>
            </a:r>
            <a:r>
              <a:rPr lang="hu-HU" sz="2400" dirty="0" err="1">
                <a:solidFill>
                  <a:srgbClr val="000000"/>
                </a:solidFill>
                <a:latin typeface="PT Sans" panose="020B0503020203020204" pitchFamily="34" charset="-18"/>
                <a:ea typeface="Aptos" panose="020B0004020202020204" pitchFamily="34" charset="0"/>
              </a:rPr>
              <a:t>észtől</a:t>
            </a:r>
            <a:r>
              <a:rPr lang="hu-HU" sz="2400" dirty="0">
                <a:solidFill>
                  <a:srgbClr val="000000"/>
                </a:solidFill>
                <a:latin typeface="PT Sans" panose="020B0503020203020204" pitchFamily="34" charset="-18"/>
                <a:ea typeface="Aptos" panose="020B0004020202020204" pitchFamily="34" charset="0"/>
              </a:rPr>
              <a:t> azt, ami őt e földön a legfőbb jóvá teszi, nevezetesen azt az előjogot, hogy az igazság végső próbaköve lehessen!”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stmény, művészet, fedett pályás, Képzőművészet látható&#10;&#10;Előfordulhat, hogy a mesterséges intelligencia által létrehozott tartalom helytelen.">
            <a:extLst>
              <a:ext uri="{FF2B5EF4-FFF2-40B4-BE49-F238E27FC236}">
                <a16:creationId xmlns:a16="http://schemas.microsoft.com/office/drawing/2014/main" id="{4D0F5391-DDF4-F986-29FA-559BE8CF4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91" y="392219"/>
            <a:ext cx="7269123" cy="3804174"/>
          </a:xfrm>
          <a:prstGeom prst="rect">
            <a:avLst/>
          </a:prstGeom>
        </p:spPr>
      </p:pic>
    </p:spTree>
    <p:extLst>
      <p:ext uri="{BB962C8B-B14F-4D97-AF65-F5344CB8AC3E}">
        <p14:creationId xmlns:p14="http://schemas.microsoft.com/office/powerpoint/2010/main" val="2959138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82048" y="318499"/>
            <a:ext cx="7261244" cy="6414810"/>
          </a:xfrm>
        </p:spPr>
        <p:txBody>
          <a:bodyPr>
            <a:noAutofit/>
          </a:bodyPr>
          <a:lstStyle/>
          <a:p>
            <a:pPr marL="719138" indent="0">
              <a:lnSpc>
                <a:spcPct val="130000"/>
              </a:lnSpc>
              <a:spcBef>
                <a:spcPts val="0"/>
              </a:spcBef>
              <a:buNone/>
            </a:pPr>
            <a:r>
              <a:rPr lang="hu-HU" sz="2400" b="1" dirty="0">
                <a:latin typeface="PT Sans" panose="020B0503020203020204" pitchFamily="34" charset="-18"/>
                <a:ea typeface="Aptos" panose="020B0004020202020204" pitchFamily="34" charset="0"/>
              </a:rPr>
              <a:t>Az autonómia mint pozitív szabadság </a:t>
            </a:r>
          </a:p>
          <a:p>
            <a:pPr marL="985838" indent="0">
              <a:lnSpc>
                <a:spcPct val="130000"/>
              </a:lnSpc>
              <a:spcBef>
                <a:spcPts val="0"/>
              </a:spcBef>
              <a:buNone/>
            </a:pPr>
            <a:endParaRPr lang="hu-HU" sz="800" b="1"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Mirandola: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 cserjévé vagy angyallá válás szabadsága </a:t>
            </a:r>
            <a:r>
              <a:rPr lang="hu-HU" sz="2400" b="1" dirty="0">
                <a:latin typeface="PT Sans" panose="020B0503020203020204" pitchFamily="34" charset="-18"/>
                <a:ea typeface="Aptos" panose="020B0004020202020204" pitchFamily="34" charset="0"/>
              </a:rPr>
              <a:t>negatív</a:t>
            </a:r>
            <a:r>
              <a:rPr lang="hu-HU" sz="2400" dirty="0">
                <a:latin typeface="PT Sans" panose="020B0503020203020204" pitchFamily="34" charset="-18"/>
                <a:ea typeface="Aptos" panose="020B0004020202020204" pitchFamily="34" charset="0"/>
              </a:rPr>
              <a:t> értelemben vett szabadság: szabadság </a:t>
            </a:r>
            <a:r>
              <a:rPr lang="hu-HU" sz="2400" b="1" dirty="0">
                <a:latin typeface="PT Sans" panose="020B0503020203020204" pitchFamily="34" charset="-18"/>
                <a:ea typeface="Aptos" panose="020B0004020202020204" pitchFamily="34" charset="0"/>
              </a:rPr>
              <a:t>valamitől.</a:t>
            </a:r>
            <a:r>
              <a:rPr lang="hu-HU" sz="2400" dirty="0">
                <a:latin typeface="PT Sans" panose="020B0503020203020204" pitchFamily="34" charset="-18"/>
                <a:ea typeface="Aptos" panose="020B0004020202020204" pitchFamily="34" charset="0"/>
              </a:rPr>
              <a:t> Bármit választhatok, mert nincs semmi, ami megkötne.</a:t>
            </a:r>
          </a:p>
          <a:p>
            <a:pPr marL="0" indent="0">
              <a:lnSpc>
                <a:spcPct val="130000"/>
              </a:lnSpc>
              <a:spcBef>
                <a:spcPts val="0"/>
              </a:spcBef>
              <a:buNone/>
            </a:pPr>
            <a:endParaRPr lang="hu-HU" sz="8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Kant: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Az autonómia </a:t>
            </a:r>
            <a:r>
              <a:rPr lang="hu-HU" sz="2400" b="1" dirty="0">
                <a:latin typeface="PT Sans" panose="020B0503020203020204" pitchFamily="34" charset="-18"/>
                <a:ea typeface="Aptos" panose="020B0004020202020204" pitchFamily="34" charset="0"/>
              </a:rPr>
              <a:t>pozitív</a:t>
            </a:r>
            <a:r>
              <a:rPr lang="hu-HU" sz="2400" dirty="0">
                <a:latin typeface="PT Sans" panose="020B0503020203020204" pitchFamily="34" charset="-18"/>
                <a:ea typeface="Aptos" panose="020B0004020202020204" pitchFamily="34" charset="0"/>
              </a:rPr>
              <a:t> értelemben vett  szabadság: szabadság </a:t>
            </a:r>
            <a:r>
              <a:rPr lang="hu-HU" sz="2400" b="1" dirty="0">
                <a:latin typeface="PT Sans" panose="020B0503020203020204" pitchFamily="34" charset="-18"/>
                <a:ea typeface="Aptos" panose="020B0004020202020204" pitchFamily="34" charset="0"/>
              </a:rPr>
              <a:t>valamire</a:t>
            </a:r>
            <a:r>
              <a:rPr lang="hu-HU" sz="2400" dirty="0">
                <a:latin typeface="PT Sans" panose="020B0503020203020204" pitchFamily="34" charset="-18"/>
                <a:ea typeface="Aptos" panose="020B0004020202020204" pitchFamily="34" charset="0"/>
              </a:rPr>
              <a:t>. Követhetem az erkölcsi törvényt.</a:t>
            </a:r>
          </a:p>
          <a:p>
            <a:pPr marL="0" indent="0">
              <a:lnSpc>
                <a:spcPct val="130000"/>
              </a:lnSpc>
              <a:spcBef>
                <a:spcPts val="0"/>
              </a:spcBef>
              <a:buNone/>
            </a:pPr>
            <a:endParaRPr lang="hu-HU" sz="8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De csak azért követhetem, mert nincs semmi, ami (mint eszes lényt) megkötne engem: szabad vagyok a hajlamaim</a:t>
            </a:r>
            <a:r>
              <a:rPr lang="hu-HU" sz="2400" b="1" dirty="0">
                <a:latin typeface="PT Sans" panose="020B0503020203020204" pitchFamily="34" charset="-18"/>
                <a:ea typeface="Aptos" panose="020B0004020202020204" pitchFamily="34" charset="0"/>
              </a:rPr>
              <a:t>tól</a:t>
            </a:r>
            <a:r>
              <a:rPr lang="hu-HU" sz="2400" dirty="0">
                <a:latin typeface="PT Sans" panose="020B0503020203020204" pitchFamily="34" charset="-18"/>
                <a:ea typeface="Aptos" panose="020B0004020202020204" pitchFamily="34" charset="0"/>
              </a:rPr>
              <a:t>. Így a pozitív szabadság a negatívra épül.</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Emberi arc, ruházat, festmény, portré látható&#10;&#10;Előfordulhat, hogy a mesterséges intelligencia által létrehozott tartalom helytelen.">
            <a:extLst>
              <a:ext uri="{FF2B5EF4-FFF2-40B4-BE49-F238E27FC236}">
                <a16:creationId xmlns:a16="http://schemas.microsoft.com/office/drawing/2014/main" id="{21A02CC9-8998-215F-4CE7-0CDEA8EA04D2}"/>
              </a:ext>
            </a:extLst>
          </p:cNvPr>
          <p:cNvPicPr>
            <a:picLocks noChangeAspect="1"/>
          </p:cNvPicPr>
          <p:nvPr/>
        </p:nvPicPr>
        <p:blipFill>
          <a:blip r:embed="rId2">
            <a:extLst>
              <a:ext uri="{28A0092B-C50C-407E-A947-70E740481C1C}">
                <a14:useLocalDpi xmlns:a14="http://schemas.microsoft.com/office/drawing/2010/main" val="0"/>
              </a:ext>
            </a:extLst>
          </a:blip>
          <a:srcRect l="524" r="433"/>
          <a:stretch/>
        </p:blipFill>
        <p:spPr>
          <a:xfrm>
            <a:off x="348708" y="1556867"/>
            <a:ext cx="4099389" cy="4998045"/>
          </a:xfrm>
          <a:prstGeom prst="rect">
            <a:avLst/>
          </a:prstGeom>
        </p:spPr>
      </p:pic>
    </p:spTree>
    <p:extLst>
      <p:ext uri="{BB962C8B-B14F-4D97-AF65-F5344CB8AC3E}">
        <p14:creationId xmlns:p14="http://schemas.microsoft.com/office/powerpoint/2010/main" val="39485672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51453" y="359229"/>
            <a:ext cx="7291838" cy="6374080"/>
          </a:xfrm>
        </p:spPr>
        <p:txBody>
          <a:bodyPr>
            <a:noAutofit/>
          </a:bodyPr>
          <a:lstStyle/>
          <a:p>
            <a:pPr marL="719138" indent="0">
              <a:lnSpc>
                <a:spcPct val="130000"/>
              </a:lnSpc>
              <a:spcBef>
                <a:spcPts val="0"/>
              </a:spcBef>
              <a:buNone/>
            </a:pPr>
            <a:r>
              <a:rPr lang="hu-HU" sz="2400" b="1" dirty="0">
                <a:latin typeface="PT Sans" panose="020B0503020203020204" pitchFamily="34" charset="-18"/>
                <a:ea typeface="Aptos" panose="020B0004020202020204" pitchFamily="34" charset="0"/>
              </a:rPr>
              <a:t>Az értékek két fajtája: ár és méltóság</a:t>
            </a:r>
          </a:p>
          <a:p>
            <a:pPr marL="893763" indent="0">
              <a:lnSpc>
                <a:spcPct val="130000"/>
              </a:lnSpc>
              <a:spcBef>
                <a:spcPts val="0"/>
              </a:spcBef>
              <a:buNone/>
            </a:pPr>
            <a:endParaRPr lang="hu-HU" sz="1000" b="1"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„Aminek ára van, annak helyébe </a:t>
            </a:r>
            <a:r>
              <a:rPr lang="hu-HU" sz="2400" i="1" dirty="0">
                <a:latin typeface="PT Sans" panose="020B0503020203020204" pitchFamily="34" charset="-18"/>
                <a:ea typeface="Aptos" panose="020B0004020202020204" pitchFamily="34" charset="0"/>
              </a:rPr>
              <a:t>egyenértékes</a:t>
            </a:r>
            <a:r>
              <a:rPr lang="hu-HU" sz="2400" dirty="0">
                <a:latin typeface="PT Sans" panose="020B0503020203020204" pitchFamily="34" charset="-18"/>
                <a:ea typeface="Aptos" panose="020B0004020202020204" pitchFamily="34" charset="0"/>
              </a:rPr>
              <a:t> gyanánt valami más is állítható, ami viszont minden ár fölött áll, tehát aminek egyenértékese sem lehet, annak méltósága van.” </a:t>
            </a:r>
          </a:p>
          <a:p>
            <a:pPr marL="5291138" indent="0">
              <a:lnSpc>
                <a:spcPct val="130000"/>
              </a:lnSpc>
              <a:spcBef>
                <a:spcPts val="0"/>
              </a:spcBef>
              <a:buNone/>
              <a:tabLst>
                <a:tab pos="801688" algn="l"/>
              </a:tabLst>
            </a:pPr>
            <a:endParaRPr lang="hu-HU" sz="2400" b="1"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tabLst>
                <a:tab pos="801688" algn="l"/>
              </a:tabLst>
            </a:pPr>
            <a:r>
              <a:rPr lang="hu-HU" sz="2400" dirty="0">
                <a:latin typeface="PT Sans" panose="020B0503020203020204" pitchFamily="34" charset="-18"/>
                <a:ea typeface="Aptos" panose="020B0004020202020204" pitchFamily="34" charset="0"/>
              </a:rPr>
              <a:t>„S</a:t>
            </a:r>
            <a:r>
              <a:rPr lang="hu-HU" sz="2400" dirty="0">
                <a:solidFill>
                  <a:srgbClr val="000000"/>
                </a:solidFill>
                <a:latin typeface="PT Sans" panose="020B0503020203020204" pitchFamily="34" charset="-18"/>
                <a:ea typeface="Aptos" panose="020B0004020202020204" pitchFamily="34" charset="0"/>
              </a:rPr>
              <a:t>emminek nincs más értéke, mint amit a </a:t>
            </a:r>
            <a:r>
              <a:rPr lang="hu-HU" sz="2400" b="1" dirty="0">
                <a:solidFill>
                  <a:srgbClr val="000000"/>
                </a:solidFill>
                <a:latin typeface="PT Sans" panose="020B0503020203020204" pitchFamily="34" charset="-18"/>
                <a:ea typeface="Aptos" panose="020B0004020202020204" pitchFamily="34" charset="0"/>
              </a:rPr>
              <a:t>törvény megszab </a:t>
            </a:r>
            <a:r>
              <a:rPr lang="hu-HU" sz="2400" dirty="0">
                <a:solidFill>
                  <a:srgbClr val="000000"/>
                </a:solidFill>
                <a:latin typeface="PT Sans" panose="020B0503020203020204" pitchFamily="34" charset="-18"/>
                <a:ea typeface="Aptos" panose="020B0004020202020204" pitchFamily="34" charset="0"/>
              </a:rPr>
              <a:t>neki. De magának a minden értéket </a:t>
            </a:r>
            <a:r>
              <a:rPr lang="hu-HU" sz="2400" b="1" dirty="0">
                <a:solidFill>
                  <a:srgbClr val="000000"/>
                </a:solidFill>
                <a:latin typeface="PT Sans" panose="020B0503020203020204" pitchFamily="34" charset="-18"/>
                <a:ea typeface="Aptos" panose="020B0004020202020204" pitchFamily="34" charset="0"/>
              </a:rPr>
              <a:t>meghatározó törvényhozásnak</a:t>
            </a:r>
            <a:r>
              <a:rPr lang="hu-HU" sz="2400" dirty="0">
                <a:solidFill>
                  <a:srgbClr val="000000"/>
                </a:solidFill>
                <a:latin typeface="PT Sans" panose="020B0503020203020204" pitchFamily="34" charset="-18"/>
                <a:ea typeface="Aptos" panose="020B0004020202020204" pitchFamily="34" charset="0"/>
              </a:rPr>
              <a:t> éppen ezért méltósággal, azaz feltételen, hasonlíthatatlan értékkel kell bírnia. </a:t>
            </a:r>
            <a:r>
              <a:rPr lang="hu-HU" sz="2400" b="1" dirty="0">
                <a:latin typeface="PT Sans" panose="020B0503020203020204" pitchFamily="34" charset="-18"/>
                <a:ea typeface="Aptos" panose="020B0004020202020204" pitchFamily="34" charset="0"/>
              </a:rPr>
              <a:t>Az emberi és minden eszes természet méltóságának alapja tehát az </a:t>
            </a:r>
            <a:r>
              <a:rPr lang="hu-HU" sz="2400" b="1" i="1" dirty="0">
                <a:latin typeface="PT Sans" panose="020B0503020203020204" pitchFamily="34" charset="-18"/>
                <a:ea typeface="Aptos" panose="020B0004020202020204" pitchFamily="34" charset="0"/>
              </a:rPr>
              <a:t>autonómia</a:t>
            </a:r>
            <a:r>
              <a:rPr lang="hu-HU" sz="2400" dirty="0">
                <a:latin typeface="PT Sans" panose="020B0503020203020204" pitchFamily="34" charset="-18"/>
                <a:ea typeface="Aptos" panose="020B0004020202020204" pitchFamily="34" charset="0"/>
              </a:rPr>
              <a:t>.”</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ember, ruházat látható&#10;&#10;Automatikusan generált leírás">
            <a:extLst>
              <a:ext uri="{FF2B5EF4-FFF2-40B4-BE49-F238E27FC236}">
                <a16:creationId xmlns:a16="http://schemas.microsoft.com/office/drawing/2014/main" id="{0DEC7ABA-48E9-609D-221E-5719B8AD8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10" y="1541123"/>
            <a:ext cx="4046068" cy="5050115"/>
          </a:xfrm>
          <a:prstGeom prst="rect">
            <a:avLst/>
          </a:prstGeom>
        </p:spPr>
      </p:pic>
    </p:spTree>
    <p:extLst>
      <p:ext uri="{BB962C8B-B14F-4D97-AF65-F5344CB8AC3E}">
        <p14:creationId xmlns:p14="http://schemas.microsoft.com/office/powerpoint/2010/main" val="4325627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597"/>
            <a:ext cx="11494580" cy="6373712"/>
          </a:xfrm>
        </p:spPr>
        <p:txBody>
          <a:bodyPr>
            <a:noAutofit/>
          </a:bodyPr>
          <a:lstStyle/>
          <a:p>
            <a:pPr marL="34925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„Könnyen megmagyarázhatjuk, miként van az, </a:t>
            </a:r>
            <a:r>
              <a:rPr lang="hu-HU" sz="2400" dirty="0">
                <a:solidFill>
                  <a:srgbClr val="000000"/>
                </a:solidFill>
                <a:latin typeface="PT Sans" panose="020B0503020203020204" pitchFamily="34" charset="-18"/>
                <a:ea typeface="Aptos" panose="020B0004020202020204" pitchFamily="34" charset="0"/>
              </a:rPr>
              <a:t>hogy noha</a:t>
            </a:r>
            <a:endParaRPr lang="hu-HU" sz="2400" dirty="0">
              <a:solidFill>
                <a:srgbClr val="000000"/>
              </a:solidFill>
              <a:effectLst/>
              <a:latin typeface="PT Sans" panose="020B0503020203020204" pitchFamily="34" charset="-18"/>
              <a:ea typeface="Aptos" panose="020B0004020202020204" pitchFamily="34" charset="0"/>
            </a:endParaRPr>
          </a:p>
          <a:p>
            <a:pPr marL="349250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kötelesség fogalmát hallva rögtön a törvénynek </a:t>
            </a:r>
            <a:r>
              <a:rPr lang="hu-HU" sz="2400" dirty="0">
                <a:solidFill>
                  <a:srgbClr val="000000"/>
                </a:solidFill>
                <a:latin typeface="PT Sans" panose="020B0503020203020204" pitchFamily="34" charset="-18"/>
                <a:ea typeface="Aptos" panose="020B0004020202020204" pitchFamily="34" charset="0"/>
              </a:rPr>
              <a:t>való</a:t>
            </a:r>
            <a:endParaRPr lang="hu-HU" sz="2400" dirty="0">
              <a:solidFill>
                <a:srgbClr val="000000"/>
              </a:solidFill>
              <a:effectLst/>
              <a:latin typeface="PT Sans" panose="020B0503020203020204" pitchFamily="34" charset="-18"/>
              <a:ea typeface="Aptos" panose="020B0004020202020204" pitchFamily="34" charset="0"/>
            </a:endParaRPr>
          </a:p>
          <a:p>
            <a:pPr marL="349250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alávetettségre gondolunk, egyúttal mégis bizonyos fenségességet és </a:t>
            </a:r>
            <a:r>
              <a:rPr lang="hu-HU" sz="2400" i="1" dirty="0">
                <a:solidFill>
                  <a:srgbClr val="000000"/>
                </a:solidFill>
                <a:effectLst/>
                <a:latin typeface="PT Sans" panose="020B0503020203020204" pitchFamily="34" charset="-18"/>
                <a:ea typeface="Aptos" panose="020B0004020202020204" pitchFamily="34" charset="0"/>
              </a:rPr>
              <a:t>méltóságot</a:t>
            </a:r>
            <a:r>
              <a:rPr lang="hu-HU" sz="2400" dirty="0">
                <a:solidFill>
                  <a:srgbClr val="000000"/>
                </a:solidFill>
                <a:effectLst/>
                <a:latin typeface="PT Sans" panose="020B0503020203020204" pitchFamily="34" charset="-18"/>
                <a:ea typeface="Aptos" panose="020B0004020202020204" pitchFamily="34" charset="0"/>
              </a:rPr>
              <a:t> is tulajdonítunk annak a személynek, aki </a:t>
            </a:r>
            <a:r>
              <a:rPr lang="hu-HU" sz="2400" b="1" dirty="0">
                <a:solidFill>
                  <a:srgbClr val="000000"/>
                </a:solidFill>
                <a:effectLst/>
                <a:latin typeface="PT Sans" panose="020B0503020203020204" pitchFamily="34" charset="-18"/>
                <a:ea typeface="Aptos" panose="020B0004020202020204" pitchFamily="34" charset="0"/>
              </a:rPr>
              <a:t>valamennyi kötelességét teljesíti</a:t>
            </a:r>
            <a:r>
              <a:rPr lang="hu-HU" sz="2400" dirty="0">
                <a:solidFill>
                  <a:srgbClr val="000000"/>
                </a:solidFill>
                <a:effectLst/>
                <a:latin typeface="PT Sans" panose="020B0503020203020204" pitchFamily="34" charset="-18"/>
                <a:ea typeface="Aptos" panose="020B0004020202020204" pitchFamily="34" charset="0"/>
              </a:rPr>
              <a:t>. Mert abban ugyan nincs semmi fenséges, hogy </a:t>
            </a:r>
            <a:r>
              <a:rPr lang="hu-HU" sz="2400" i="1" dirty="0">
                <a:solidFill>
                  <a:srgbClr val="000000"/>
                </a:solidFill>
                <a:effectLst/>
                <a:latin typeface="PT Sans" panose="020B0503020203020204" pitchFamily="34" charset="-18"/>
                <a:ea typeface="Aptos" panose="020B0004020202020204" pitchFamily="34" charset="0"/>
              </a:rPr>
              <a:t>alá van vetve </a:t>
            </a:r>
            <a:r>
              <a:rPr lang="hu-HU" sz="2400" dirty="0">
                <a:solidFill>
                  <a:srgbClr val="000000"/>
                </a:solidFill>
                <a:effectLst/>
                <a:latin typeface="PT Sans" panose="020B0503020203020204" pitchFamily="34" charset="-18"/>
                <a:ea typeface="Aptos" panose="020B0004020202020204" pitchFamily="34" charset="0"/>
              </a:rPr>
              <a:t>az erkölcsi törvények, de abban már nagyon is van, hogy egyúttal </a:t>
            </a:r>
            <a:r>
              <a:rPr lang="hu-HU" sz="2400" i="1" dirty="0">
                <a:solidFill>
                  <a:srgbClr val="000000"/>
                </a:solidFill>
                <a:effectLst/>
                <a:latin typeface="PT Sans" panose="020B0503020203020204" pitchFamily="34" charset="-18"/>
                <a:ea typeface="Aptos" panose="020B0004020202020204" pitchFamily="34" charset="0"/>
              </a:rPr>
              <a:t>törvényhozó</a:t>
            </a:r>
            <a:r>
              <a:rPr lang="hu-HU" sz="2400" dirty="0">
                <a:solidFill>
                  <a:srgbClr val="000000"/>
                </a:solidFill>
                <a:effectLst/>
                <a:latin typeface="PT Sans" panose="020B0503020203020204" pitchFamily="34" charset="-18"/>
                <a:ea typeface="Aptos" panose="020B0004020202020204" pitchFamily="34" charset="0"/>
              </a:rPr>
              <a:t> is, és csak ezért van alávetve a törvények. Az </a:t>
            </a:r>
            <a:r>
              <a:rPr lang="hu-HU" sz="2400" b="1" dirty="0">
                <a:solidFill>
                  <a:srgbClr val="000000"/>
                </a:solidFill>
                <a:effectLst/>
                <a:latin typeface="PT Sans" panose="020B0503020203020204" pitchFamily="34" charset="-18"/>
                <a:ea typeface="Aptos" panose="020B0004020202020204" pitchFamily="34" charset="0"/>
              </a:rPr>
              <a:t>emberiség</a:t>
            </a:r>
            <a:r>
              <a:rPr lang="hu-HU" sz="2400" dirty="0">
                <a:solidFill>
                  <a:srgbClr val="000000"/>
                </a:solidFill>
                <a:effectLst/>
                <a:latin typeface="PT Sans" panose="020B0503020203020204" pitchFamily="34" charset="-18"/>
                <a:ea typeface="Aptos" panose="020B0004020202020204" pitchFamily="34" charset="0"/>
              </a:rPr>
              <a:t> méltósága éppen abban a képességben rejlik, hogy általános </a:t>
            </a:r>
            <a:r>
              <a:rPr lang="hu-HU" sz="2400" b="1" dirty="0">
                <a:solidFill>
                  <a:srgbClr val="000000"/>
                </a:solidFill>
                <a:effectLst/>
                <a:latin typeface="PT Sans" panose="020B0503020203020204" pitchFamily="34" charset="-18"/>
                <a:ea typeface="Aptos" panose="020B0004020202020204" pitchFamily="34" charset="0"/>
              </a:rPr>
              <a:t>törvényhozó tud lenni</a:t>
            </a:r>
            <a:r>
              <a:rPr lang="hu-HU" sz="2400" dirty="0">
                <a:solidFill>
                  <a:srgbClr val="000000"/>
                </a:solidFill>
                <a:effectLst/>
                <a:latin typeface="PT Sans" panose="020B0503020203020204" pitchFamily="34" charset="-18"/>
                <a:ea typeface="Aptos" panose="020B0004020202020204" pitchFamily="34" charset="0"/>
              </a:rPr>
              <a:t>,</a:t>
            </a:r>
          </a:p>
          <a:p>
            <a:pPr marL="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 ámbár csak azzal a feltétellel, hogy egyúttal alá is van vetve a törvények.”</a:t>
            </a:r>
          </a:p>
          <a:p>
            <a:pPr marL="0" indent="0" algn="just">
              <a:lnSpc>
                <a:spcPct val="130000"/>
              </a:lnSpc>
              <a:spcBef>
                <a:spcPts val="0"/>
              </a:spcBef>
              <a:buNone/>
            </a:pPr>
            <a:endParaRPr lang="hu-HU" sz="600" dirty="0">
              <a:solidFill>
                <a:srgbClr val="000000"/>
              </a:solidFill>
              <a:effectLst/>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i="1" dirty="0">
                <a:latin typeface="PT Sans" panose="020B0503020203020204" pitchFamily="34" charset="-18"/>
                <a:ea typeface="Calibri" panose="020F0502020204030204" pitchFamily="34" charset="0"/>
              </a:rPr>
              <a:t>De mi az az </a:t>
            </a:r>
            <a:r>
              <a:rPr lang="hu-HU" sz="2400" b="1" i="1" dirty="0">
                <a:latin typeface="PT Sans" panose="020B0503020203020204" pitchFamily="34" charset="-18"/>
                <a:ea typeface="Calibri" panose="020F0502020204030204" pitchFamily="34" charset="0"/>
              </a:rPr>
              <a:t>emberiség</a:t>
            </a:r>
            <a:r>
              <a:rPr lang="hu-HU" sz="2400" i="1" dirty="0">
                <a:latin typeface="PT Sans" panose="020B0503020203020204" pitchFamily="34" charset="-18"/>
                <a:ea typeface="Calibri" panose="020F0502020204030204" pitchFamily="34" charset="0"/>
              </a:rPr>
              <a:t>? Nem az emberi nem, hanem az, ami az állattól megkülönböztet, ami eszes lénnyé tesz (és más potenciális eszes lényekhez kapcsol) minket</a:t>
            </a:r>
            <a:r>
              <a:rPr lang="hu-HU" sz="2400" dirty="0">
                <a:latin typeface="PT Sans" panose="020B0503020203020204" pitchFamily="34" charset="-18"/>
                <a:ea typeface="Calibri" panose="020F0502020204030204" pitchFamily="34" charset="0"/>
              </a:rPr>
              <a:t>.</a:t>
            </a:r>
            <a:r>
              <a:rPr lang="hu-HU" sz="2400" dirty="0">
                <a:solidFill>
                  <a:srgbClr val="000000"/>
                </a:solidFill>
                <a:effectLst/>
                <a:latin typeface="PT Sans" panose="020B0503020203020204" pitchFamily="34" charset="-18"/>
                <a:ea typeface="Aptos" panose="020B0004020202020204" pitchFamily="34" charset="0"/>
              </a:rPr>
              <a: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92FD7559-390E-BF31-6999-53795040BDB7}"/>
              </a:ext>
            </a:extLst>
          </p:cNvPr>
          <p:cNvPicPr>
            <a:picLocks noChangeAspect="1"/>
          </p:cNvPicPr>
          <p:nvPr/>
        </p:nvPicPr>
        <p:blipFill>
          <a:blip r:embed="rId2">
            <a:extLst>
              <a:ext uri="{28A0092B-C50C-407E-A947-70E740481C1C}">
                <a14:useLocalDpi xmlns:a14="http://schemas.microsoft.com/office/drawing/2010/main" val="0"/>
              </a:ext>
            </a:extLst>
          </a:blip>
          <a:srcRect l="-1" r="840"/>
          <a:stretch/>
        </p:blipFill>
        <p:spPr>
          <a:xfrm>
            <a:off x="348707" y="577319"/>
            <a:ext cx="3395803" cy="4487841"/>
          </a:xfrm>
          <a:prstGeom prst="rect">
            <a:avLst/>
          </a:prstGeom>
        </p:spPr>
      </p:pic>
    </p:spTree>
    <p:extLst>
      <p:ext uri="{BB962C8B-B14F-4D97-AF65-F5344CB8AC3E}">
        <p14:creationId xmlns:p14="http://schemas.microsoft.com/office/powerpoint/2010/main" val="38382757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79" cy="6374080"/>
          </a:xfrm>
        </p:spPr>
        <p:txBody>
          <a:bodyPr>
            <a:noAutofit/>
          </a:bodyPr>
          <a:lstStyle/>
          <a:p>
            <a:pPr marL="1973263"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ember mint önmagában való cél</a:t>
            </a:r>
          </a:p>
          <a:p>
            <a:pPr marL="2157413" indent="0">
              <a:lnSpc>
                <a:spcPct val="130000"/>
              </a:lnSpc>
              <a:spcBef>
                <a:spcPts val="0"/>
              </a:spcBef>
              <a:buNone/>
            </a:pPr>
            <a:endParaRPr lang="hu-HU" sz="800" b="1"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„Ami nélkülözhetetlen feltétele annak, hogy valami önmagában</a:t>
            </a: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való cél lehessen, annak nem pusztán viszonylagos értéke, azaz ára</a:t>
            </a: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van, hanem belső értéke, vagyis </a:t>
            </a:r>
            <a:r>
              <a:rPr lang="hu-HU" sz="2400" i="1" dirty="0">
                <a:latin typeface="PT Sans" panose="020B0503020203020204" pitchFamily="34" charset="-18"/>
                <a:ea typeface="Calibri" panose="020F0502020204030204" pitchFamily="34" charset="0"/>
              </a:rPr>
              <a:t>méltósága</a:t>
            </a:r>
            <a:r>
              <a:rPr lang="hu-HU" sz="2400" dirty="0">
                <a:latin typeface="PT Sans" panose="020B0503020203020204" pitchFamily="34" charset="-18"/>
                <a:ea typeface="Calibri" panose="020F0502020204030204" pitchFamily="34" charset="0"/>
              </a:rPr>
              <a:t>. Mármost a moralitás </a:t>
            </a: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az egyedüli feltétel, amelynek megléte egy eszes lényt önmagában</a:t>
            </a: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való céllá tehet. Ennélfogva egyedül az </a:t>
            </a:r>
            <a:r>
              <a:rPr lang="hu-HU" sz="2400" dirty="0" err="1">
                <a:latin typeface="PT Sans" panose="020B0503020203020204" pitchFamily="34" charset="-18"/>
                <a:ea typeface="Calibri" panose="020F0502020204030204" pitchFamily="34" charset="0"/>
              </a:rPr>
              <a:t>erkölcsiségenk</a:t>
            </a:r>
            <a:r>
              <a:rPr lang="hu-HU" sz="2400" dirty="0">
                <a:latin typeface="PT Sans" panose="020B0503020203020204" pitchFamily="34" charset="-18"/>
                <a:ea typeface="Calibri" panose="020F0502020204030204" pitchFamily="34" charset="0"/>
              </a:rPr>
              <a:t> és az </a:t>
            </a: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emberiségnek – amennyiben erkölcsiségre képes – van méltósága.” </a:t>
            </a:r>
            <a:endParaRPr lang="hu-HU" sz="1000" dirty="0">
              <a:latin typeface="PT Sans" panose="020B0503020203020204" pitchFamily="34" charset="-18"/>
              <a:ea typeface="Aptos" panose="020B0004020202020204" pitchFamily="34" charset="0"/>
            </a:endParaRP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kategorikus imperatívusz második megfogalmazása:</a:t>
            </a: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„Cselekedj úgy, hogy az </a:t>
            </a:r>
            <a:r>
              <a:rPr lang="hu-HU" sz="2400" b="1" dirty="0">
                <a:latin typeface="PT Sans" panose="020B0503020203020204" pitchFamily="34" charset="-18"/>
                <a:ea typeface="Calibri" panose="020F0502020204030204" pitchFamily="34" charset="0"/>
              </a:rPr>
              <a:t>emberiséget</a:t>
            </a:r>
            <a:r>
              <a:rPr lang="hu-HU" sz="2400" dirty="0">
                <a:latin typeface="PT Sans" panose="020B0503020203020204" pitchFamily="34" charset="-18"/>
                <a:ea typeface="Calibri" panose="020F0502020204030204" pitchFamily="34" charset="0"/>
              </a:rPr>
              <a:t> mind saját személyedben, mind mindenki máséban mindenkor egyúttal célként is kezeld, sohase puszta eszközként.” </a:t>
            </a:r>
          </a:p>
          <a:p>
            <a:pPr marL="0" indent="0">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0" indent="0">
              <a:lnSpc>
                <a:spcPct val="130000"/>
              </a:lnSpc>
              <a:spcBef>
                <a:spcPts val="0"/>
              </a:spcBef>
              <a:buNone/>
            </a:pPr>
            <a:r>
              <a:rPr lang="hu-HU" sz="2400" dirty="0">
                <a:latin typeface="PT Sans" panose="020B0503020203020204" pitchFamily="34" charset="-18"/>
                <a:ea typeface="Calibri" panose="020F0502020204030204" pitchFamily="34" charset="0"/>
              </a:rPr>
              <a:t>„Ennek az elvnek az alapja”: „</a:t>
            </a:r>
            <a:r>
              <a:rPr lang="hu-HU" sz="2400" dirty="0">
                <a:solidFill>
                  <a:srgbClr val="000000"/>
                </a:solidFill>
                <a:latin typeface="PT Sans" panose="020B0503020203020204" pitchFamily="34" charset="-18"/>
                <a:ea typeface="Aptos" panose="020B0004020202020204" pitchFamily="34" charset="0"/>
              </a:rPr>
              <a:t>Az ember és egyáltalában véve minden eszes lény önmagában való </a:t>
            </a:r>
            <a:r>
              <a:rPr lang="hu-HU" sz="2400" i="1" dirty="0">
                <a:solidFill>
                  <a:srgbClr val="000000"/>
                </a:solidFill>
                <a:latin typeface="PT Sans" panose="020B0503020203020204" pitchFamily="34" charset="-18"/>
                <a:ea typeface="Aptos" panose="020B0004020202020204" pitchFamily="34" charset="0"/>
              </a:rPr>
              <a:t>célként létezik</a:t>
            </a:r>
            <a:r>
              <a:rPr lang="hu-HU" sz="2400" dirty="0">
                <a:solidFill>
                  <a:srgbClr val="000000"/>
                </a:solidFill>
                <a:latin typeface="PT Sans" panose="020B0503020203020204" pitchFamily="34" charset="-18"/>
                <a:ea typeface="Aptos" panose="020B0004020202020204" pitchFamily="34" charset="0"/>
              </a:rPr>
              <a:t>, </a:t>
            </a:r>
            <a:r>
              <a:rPr lang="hu-HU" sz="2400" i="1" dirty="0">
                <a:solidFill>
                  <a:srgbClr val="000000"/>
                </a:solidFill>
                <a:latin typeface="PT Sans" panose="020B0503020203020204" pitchFamily="34" charset="-18"/>
                <a:ea typeface="Aptos" panose="020B0004020202020204" pitchFamily="34" charset="0"/>
              </a:rPr>
              <a:t>nem pedig puszta eszközként</a:t>
            </a:r>
            <a:r>
              <a:rPr lang="hu-HU" sz="2400" dirty="0">
                <a:solidFill>
                  <a:srgbClr val="000000"/>
                </a:solidFill>
                <a:latin typeface="PT Sans" panose="020B0503020203020204" pitchFamily="34" charset="-18"/>
                <a:ea typeface="Aptos" panose="020B0004020202020204" pitchFamily="34" charset="0"/>
              </a:rPr>
              <a:t>.</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descr="A képen vázlat, rajz, művészet, illusztráció látható&#10;&#10;Előfordulhat, hogy a mesterséges intelligencia által létrehozott tartalom helytelen.">
            <a:extLst>
              <a:ext uri="{FF2B5EF4-FFF2-40B4-BE49-F238E27FC236}">
                <a16:creationId xmlns:a16="http://schemas.microsoft.com/office/drawing/2014/main" id="{D2BECE1F-FEA0-F9CC-BF41-46A36E4D2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77564" y="1118900"/>
            <a:ext cx="2565724" cy="3324943"/>
          </a:xfrm>
          <a:prstGeom prst="rect">
            <a:avLst/>
          </a:prstGeom>
        </p:spPr>
      </p:pic>
    </p:spTree>
    <p:extLst>
      <p:ext uri="{BB962C8B-B14F-4D97-AF65-F5344CB8AC3E}">
        <p14:creationId xmlns:p14="http://schemas.microsoft.com/office/powerpoint/2010/main" val="1194261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56854" y="359229"/>
            <a:ext cx="11722813" cy="6374080"/>
          </a:xfrm>
        </p:spPr>
        <p:txBody>
          <a:bodyPr>
            <a:noAutofit/>
          </a:bodyPr>
          <a:lstStyle/>
          <a:p>
            <a:pPr marL="0" indent="0" algn="ctr">
              <a:lnSpc>
                <a:spcPct val="130000"/>
              </a:lnSpc>
              <a:spcBef>
                <a:spcPts val="0"/>
              </a:spcBef>
              <a:buNone/>
            </a:pPr>
            <a:r>
              <a:rPr lang="hu-HU" sz="2400" b="1" dirty="0">
                <a:latin typeface="PT Sans" panose="020B0503020203020204" pitchFamily="34" charset="-18"/>
                <a:ea typeface="Aptos" panose="020B0004020202020204" pitchFamily="34" charset="0"/>
              </a:rPr>
              <a:t>Két világ polgára 1. – Az </a:t>
            </a:r>
            <a:r>
              <a:rPr lang="hu-HU" sz="2400" b="1" i="1" dirty="0">
                <a:latin typeface="PT Sans" panose="020B0503020203020204" pitchFamily="34" charset="-18"/>
                <a:ea typeface="Aptos" panose="020B0004020202020204" pitchFamily="34" charset="0"/>
              </a:rPr>
              <a:t>ember</a:t>
            </a:r>
            <a:r>
              <a:rPr lang="hu-HU" sz="2400" b="1" dirty="0">
                <a:latin typeface="PT Sans" panose="020B0503020203020204" pitchFamily="34" charset="-18"/>
                <a:ea typeface="Aptos" panose="020B0004020202020204" pitchFamily="34" charset="0"/>
              </a:rPr>
              <a:t> autonómiája</a:t>
            </a:r>
          </a:p>
          <a:p>
            <a:pPr marL="0" indent="0">
              <a:lnSpc>
                <a:spcPct val="130000"/>
              </a:lnSpc>
              <a:spcBef>
                <a:spcPts val="0"/>
              </a:spcBef>
              <a:buNone/>
            </a:pPr>
            <a:endParaRPr lang="hu-HU" sz="8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Az ember nemcsak eszes lény, nemcsak szabad akarata</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van, hanem hajlamok és vágyak irányította teste is. </a:t>
            </a:r>
          </a:p>
          <a:p>
            <a:pPr marL="0" indent="0">
              <a:lnSpc>
                <a:spcPct val="130000"/>
              </a:lnSpc>
              <a:spcBef>
                <a:spcPts val="0"/>
              </a:spcBef>
              <a:buNone/>
            </a:pPr>
            <a:r>
              <a:rPr lang="hu-HU" sz="2400" b="1" dirty="0">
                <a:latin typeface="PT Sans" panose="020B0503020203020204" pitchFamily="34" charset="-18"/>
                <a:ea typeface="Aptos" panose="020B0004020202020204" pitchFamily="34" charset="0"/>
              </a:rPr>
              <a:t>Az ész </a:t>
            </a:r>
            <a:r>
              <a:rPr lang="hu-HU" sz="2400" dirty="0">
                <a:latin typeface="PT Sans" panose="020B0503020203020204" pitchFamily="34" charset="-18"/>
                <a:ea typeface="Aptos" panose="020B0004020202020204" pitchFamily="34" charset="0"/>
              </a:rPr>
              <a:t>mindig saját törvényét követi, mindig autonóm.</a:t>
            </a:r>
          </a:p>
          <a:p>
            <a:pPr marL="0" indent="0">
              <a:lnSpc>
                <a:spcPct val="130000"/>
              </a:lnSpc>
              <a:spcBef>
                <a:spcPts val="0"/>
              </a:spcBef>
              <a:buNone/>
            </a:pPr>
            <a:endParaRPr lang="hu-HU" sz="8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b="1" dirty="0">
                <a:latin typeface="PT Sans" panose="020B0503020203020204" pitchFamily="34" charset="-18"/>
                <a:ea typeface="Aptos" panose="020B0004020202020204" pitchFamily="34" charset="0"/>
              </a:rPr>
              <a:t>Az egész ember </a:t>
            </a:r>
            <a:r>
              <a:rPr lang="hu-HU" sz="2400" dirty="0">
                <a:latin typeface="PT Sans" panose="020B0503020203020204" pitchFamily="34" charset="-18"/>
                <a:ea typeface="Aptos" panose="020B0004020202020204" pitchFamily="34" charset="0"/>
              </a:rPr>
              <a:t>azért követheti az ész szavát, azért tudja</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teljesíteni a kötelességét (kötelességetika), mert van</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benne egy érzés, érzület, nevezetesen a törvény iránti</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tisztelet, amely az érzéki természetet is a törvény</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követésére indítja benne (érzületetika).  </a:t>
            </a:r>
          </a:p>
          <a:p>
            <a:pPr marL="0" indent="0">
              <a:lnSpc>
                <a:spcPct val="130000"/>
              </a:lnSpc>
              <a:spcBef>
                <a:spcPts val="0"/>
              </a:spcBef>
              <a:buNone/>
            </a:pPr>
            <a:endParaRPr lang="hu-HU" sz="8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b="1" dirty="0">
                <a:latin typeface="PT Sans" panose="020B0503020203020204" pitchFamily="34" charset="-18"/>
                <a:ea typeface="Aptos" panose="020B0004020202020204" pitchFamily="34" charset="0"/>
              </a:rPr>
              <a:t>Ha</a:t>
            </a:r>
            <a:r>
              <a:rPr lang="hu-HU" sz="2400" dirty="0">
                <a:latin typeface="PT Sans" panose="020B0503020203020204" pitchFamily="34" charset="-18"/>
                <a:ea typeface="Aptos" panose="020B0004020202020204" pitchFamily="34" charset="0"/>
              </a:rPr>
              <a:t> az érzület által az ész törvénye irányít valakit, akkor </a:t>
            </a:r>
            <a:r>
              <a:rPr lang="hu-HU" sz="2400" b="1" dirty="0">
                <a:latin typeface="PT Sans" panose="020B0503020203020204" pitchFamily="34" charset="-18"/>
                <a:ea typeface="Aptos" panose="020B0004020202020204" pitchFamily="34" charset="0"/>
              </a:rPr>
              <a:t>ő maga </a:t>
            </a:r>
            <a:r>
              <a:rPr lang="hu-HU" sz="2400" dirty="0">
                <a:latin typeface="PT Sans" panose="020B0503020203020204" pitchFamily="34" charset="-18"/>
                <a:ea typeface="Aptos" panose="020B0004020202020204" pitchFamily="34" charset="0"/>
              </a:rPr>
              <a:t>is autonóm, és nemcsak a „személyében lakozó emberiségnek”, hanem </a:t>
            </a:r>
            <a:r>
              <a:rPr lang="hu-HU" sz="2400" b="1" dirty="0">
                <a:latin typeface="PT Sans" panose="020B0503020203020204" pitchFamily="34" charset="-18"/>
                <a:ea typeface="Aptos" panose="020B0004020202020204" pitchFamily="34" charset="0"/>
              </a:rPr>
              <a:t>neki magának </a:t>
            </a:r>
            <a:r>
              <a:rPr lang="hu-HU" sz="2400" dirty="0">
                <a:latin typeface="PT Sans" panose="020B0503020203020204" pitchFamily="34" charset="-18"/>
                <a:ea typeface="Aptos" panose="020B0004020202020204" pitchFamily="34" charset="0"/>
              </a:rPr>
              <a:t>is méltóságot tulajdonítunk.</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ovális, képkeret, művészet látható&#10;&#10;Előfordulhat, hogy a mesterséges intelligencia által létrehozott tartalom helytelen.">
            <a:extLst>
              <a:ext uri="{FF2B5EF4-FFF2-40B4-BE49-F238E27FC236}">
                <a16:creationId xmlns:a16="http://schemas.microsoft.com/office/drawing/2014/main" id="{E79267FC-2DD9-4912-FF55-B10ED191E800}"/>
              </a:ext>
            </a:extLst>
          </p:cNvPr>
          <p:cNvPicPr>
            <a:picLocks noChangeAspect="1"/>
          </p:cNvPicPr>
          <p:nvPr/>
        </p:nvPicPr>
        <p:blipFill>
          <a:blip r:embed="rId2">
            <a:extLst>
              <a:ext uri="{28A0092B-C50C-407E-A947-70E740481C1C}">
                <a14:useLocalDpi xmlns:a14="http://schemas.microsoft.com/office/drawing/2010/main" val="0"/>
              </a:ext>
            </a:extLst>
          </a:blip>
          <a:srcRect r="1090"/>
          <a:stretch/>
        </p:blipFill>
        <p:spPr>
          <a:xfrm>
            <a:off x="8114994" y="1268458"/>
            <a:ext cx="3483552" cy="3877374"/>
          </a:xfrm>
          <a:prstGeom prst="rect">
            <a:avLst/>
          </a:prstGeom>
        </p:spPr>
      </p:pic>
    </p:spTree>
    <p:extLst>
      <p:ext uri="{BB962C8B-B14F-4D97-AF65-F5344CB8AC3E}">
        <p14:creationId xmlns:p14="http://schemas.microsoft.com/office/powerpoint/2010/main" val="9597666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579589" cy="6374080"/>
          </a:xfrm>
        </p:spPr>
        <p:txBody>
          <a:bodyPr>
            <a:noAutofit/>
          </a:bodyPr>
          <a:lstStyle/>
          <a:p>
            <a:pPr marL="0" indent="0" algn="ctr">
              <a:lnSpc>
                <a:spcPct val="130000"/>
              </a:lnSpc>
              <a:spcBef>
                <a:spcPts val="0"/>
              </a:spcBef>
              <a:buNone/>
            </a:pPr>
            <a:r>
              <a:rPr lang="hu-HU" sz="2400" b="1" dirty="0">
                <a:latin typeface="PT Sans" panose="020B0503020203020204" pitchFamily="34" charset="-18"/>
                <a:ea typeface="Aptos" panose="020B0004020202020204" pitchFamily="34" charset="0"/>
              </a:rPr>
              <a:t>Két világ polgára 2. – Az </a:t>
            </a:r>
            <a:r>
              <a:rPr lang="hu-HU" sz="2400" b="1" i="1" dirty="0">
                <a:latin typeface="PT Sans" panose="020B0503020203020204" pitchFamily="34" charset="-18"/>
                <a:ea typeface="Aptos" panose="020B0004020202020204" pitchFamily="34" charset="0"/>
              </a:rPr>
              <a:t>ember</a:t>
            </a:r>
            <a:r>
              <a:rPr lang="hu-HU" sz="2400" b="1" dirty="0">
                <a:latin typeface="PT Sans" panose="020B0503020203020204" pitchFamily="34" charset="-18"/>
                <a:ea typeface="Aptos" panose="020B0004020202020204" pitchFamily="34" charset="0"/>
              </a:rPr>
              <a:t> heteronómiája</a:t>
            </a:r>
          </a:p>
          <a:p>
            <a:pPr marL="0" indent="0">
              <a:lnSpc>
                <a:spcPct val="130000"/>
              </a:lnSpc>
              <a:spcBef>
                <a:spcPts val="0"/>
              </a:spcBef>
              <a:buNone/>
            </a:pPr>
            <a:endParaRPr lang="hu-HU" sz="700" dirty="0">
              <a:latin typeface="PT Sans" panose="020B0503020203020204" pitchFamily="34" charset="-18"/>
              <a:ea typeface="Aptos" panose="020B0004020202020204" pitchFamily="34" charset="0"/>
            </a:endParaRPr>
          </a:p>
          <a:p>
            <a:pPr marL="3586163" indent="0">
              <a:lnSpc>
                <a:spcPct val="130000"/>
              </a:lnSpc>
              <a:spcBef>
                <a:spcPts val="0"/>
              </a:spcBef>
              <a:buNone/>
            </a:pPr>
            <a:r>
              <a:rPr lang="hu-HU" sz="2400" dirty="0">
                <a:latin typeface="PT Sans" panose="020B0503020203020204" pitchFamily="34" charset="-18"/>
                <a:ea typeface="Aptos" panose="020B0004020202020204" pitchFamily="34" charset="0"/>
              </a:rPr>
              <a:t>Mivel sokszor a természet törvényei irányítanak minket (mivel létezik heteronómia), az ember </a:t>
            </a:r>
            <a:r>
              <a:rPr lang="hu-HU" sz="2400" b="1" dirty="0">
                <a:latin typeface="PT Sans" panose="020B0503020203020204" pitchFamily="34" charset="-18"/>
                <a:ea typeface="Aptos" panose="020B0004020202020204" pitchFamily="34" charset="0"/>
              </a:rPr>
              <a:t>mint olyan</a:t>
            </a:r>
            <a:r>
              <a:rPr lang="hu-HU" sz="2400" i="1" dirty="0">
                <a:latin typeface="PT Sans" panose="020B0503020203020204" pitchFamily="34" charset="-18"/>
                <a:ea typeface="Aptos" panose="020B0004020202020204" pitchFamily="34" charset="0"/>
              </a:rPr>
              <a:t> </a:t>
            </a:r>
            <a:r>
              <a:rPr lang="hu-HU" sz="2400" dirty="0">
                <a:latin typeface="PT Sans" panose="020B0503020203020204" pitchFamily="34" charset="-18"/>
                <a:ea typeface="Aptos" panose="020B0004020202020204" pitchFamily="34" charset="0"/>
              </a:rPr>
              <a:t>szigorú értelemben nem nevezhető autonómnak, és így elvileg méltóság sem illethetné meg. </a:t>
            </a:r>
          </a:p>
          <a:p>
            <a:pPr marL="3586163" indent="0">
              <a:lnSpc>
                <a:spcPct val="130000"/>
              </a:lnSpc>
              <a:spcBef>
                <a:spcPts val="0"/>
              </a:spcBef>
              <a:buNone/>
            </a:pPr>
            <a:endParaRPr lang="hu-HU" sz="700" dirty="0">
              <a:latin typeface="PT Sans" panose="020B0503020203020204" pitchFamily="34" charset="-18"/>
              <a:ea typeface="Aptos" panose="020B0004020202020204" pitchFamily="34" charset="0"/>
            </a:endParaRPr>
          </a:p>
          <a:p>
            <a:pPr marL="3586163" indent="0">
              <a:lnSpc>
                <a:spcPct val="130000"/>
              </a:lnSpc>
              <a:spcBef>
                <a:spcPts val="0"/>
              </a:spcBef>
              <a:buNone/>
            </a:pPr>
            <a:r>
              <a:rPr lang="hu-HU" sz="2400" dirty="0">
                <a:latin typeface="PT Sans" panose="020B0503020203020204" pitchFamily="34" charset="-18"/>
                <a:ea typeface="Aptos" panose="020B0004020202020204" pitchFamily="34" charset="0"/>
              </a:rPr>
              <a:t>Az autonómia sokszor csak képeség. Ám ennyi is elég, hogy </a:t>
            </a:r>
            <a:r>
              <a:rPr lang="hu-HU" sz="2400" b="1" dirty="0">
                <a:latin typeface="PT Sans" panose="020B0503020203020204" pitchFamily="34" charset="-18"/>
                <a:ea typeface="Aptos" panose="020B0004020202020204" pitchFamily="34" charset="0"/>
              </a:rPr>
              <a:t>származtatott értelemben </a:t>
            </a:r>
            <a:r>
              <a:rPr lang="hu-HU" sz="2400" dirty="0">
                <a:latin typeface="PT Sans" panose="020B0503020203020204" pitchFamily="34" charset="-18"/>
                <a:ea typeface="Aptos" panose="020B0004020202020204" pitchFamily="34" charset="0"/>
              </a:rPr>
              <a:t>az autonómia és vele a méltóság fogalma az emberre mint olyanra is alkalmazható legyen.</a:t>
            </a:r>
          </a:p>
          <a:p>
            <a:pPr marL="3678238" indent="0">
              <a:lnSpc>
                <a:spcPct val="130000"/>
              </a:lnSpc>
              <a:spcBef>
                <a:spcPts val="0"/>
              </a:spcBef>
              <a:buNone/>
            </a:pPr>
            <a:endParaRPr lang="hu-HU" sz="700" dirty="0">
              <a:latin typeface="PT Sans" panose="020B0503020203020204" pitchFamily="34" charset="-18"/>
              <a:ea typeface="Aptos" panose="020B0004020202020204" pitchFamily="34" charset="0"/>
            </a:endParaRPr>
          </a:p>
          <a:p>
            <a:pPr marL="0" indent="3586163">
              <a:lnSpc>
                <a:spcPct val="130000"/>
              </a:lnSpc>
              <a:spcBef>
                <a:spcPts val="0"/>
              </a:spcBef>
              <a:buNone/>
            </a:pPr>
            <a:r>
              <a:rPr lang="hu-HU" sz="2400" dirty="0">
                <a:latin typeface="PT Sans" panose="020B0503020203020204" pitchFamily="34" charset="-18"/>
                <a:ea typeface="Aptos" panose="020B0004020202020204" pitchFamily="34" charset="0"/>
              </a:rPr>
              <a:t>Kant mégsem beszél „emberi méltóságról”, csak az emberi-</a:t>
            </a:r>
            <a:r>
              <a:rPr lang="hu-HU" sz="2400" dirty="0" err="1">
                <a:latin typeface="PT Sans" panose="020B0503020203020204" pitchFamily="34" charset="-18"/>
                <a:ea typeface="Aptos" panose="020B0004020202020204" pitchFamily="34" charset="0"/>
              </a:rPr>
              <a:t>ség</a:t>
            </a:r>
            <a:r>
              <a:rPr lang="hu-HU" sz="2400" dirty="0">
                <a:latin typeface="PT Sans" panose="020B0503020203020204" pitchFamily="34" charset="-18"/>
                <a:ea typeface="Aptos" panose="020B0004020202020204" pitchFamily="34" charset="0"/>
              </a:rPr>
              <a:t>, az emberi természet vagy az eszes természet méltóságáról. Mégis: </a:t>
            </a:r>
            <a:r>
              <a:rPr lang="hu-HU" sz="2400" dirty="0">
                <a:latin typeface="PT Sans" panose="020B0503020203020204" pitchFamily="34" charset="-18"/>
                <a:ea typeface="Calibri" panose="020F0502020204030204" pitchFamily="34" charset="0"/>
              </a:rPr>
              <a:t>az emberi méltóság olyan </a:t>
            </a:r>
            <a:r>
              <a:rPr lang="hu-HU" sz="2400" b="1" dirty="0">
                <a:latin typeface="PT Sans" panose="020B0503020203020204" pitchFamily="34" charset="-18"/>
                <a:ea typeface="Calibri" panose="020F0502020204030204" pitchFamily="34" charset="0"/>
              </a:rPr>
              <a:t>norma</a:t>
            </a:r>
            <a:r>
              <a:rPr lang="hu-HU" sz="2400" dirty="0">
                <a:latin typeface="PT Sans" panose="020B0503020203020204" pitchFamily="34" charset="-18"/>
                <a:ea typeface="Calibri" panose="020F0502020204030204" pitchFamily="34" charset="0"/>
              </a:rPr>
              <a:t>, amelyből a </a:t>
            </a:r>
            <a:r>
              <a:rPr lang="hu-HU" sz="2400" b="1" dirty="0">
                <a:latin typeface="PT Sans" panose="020B0503020203020204" pitchFamily="34" charset="-18"/>
                <a:ea typeface="Calibri" panose="020F0502020204030204" pitchFamily="34" charset="0"/>
              </a:rPr>
              <a:t>másokkal szembeni </a:t>
            </a:r>
            <a:r>
              <a:rPr lang="hu-HU" sz="2400" dirty="0">
                <a:latin typeface="PT Sans" panose="020B0503020203020204" pitchFamily="34" charset="-18"/>
                <a:ea typeface="Calibri" panose="020F0502020204030204" pitchFamily="34" charset="0"/>
              </a:rPr>
              <a:t>erkölcsi kötelességek fakadnak. </a:t>
            </a:r>
          </a:p>
          <a:p>
            <a:pPr marL="3770313" indent="0">
              <a:lnSpc>
                <a:spcPct val="130000"/>
              </a:lnSpc>
              <a:spcBef>
                <a:spcPts val="0"/>
              </a:spcBef>
              <a:buNone/>
            </a:pPr>
            <a:endParaRPr lang="hu-HU" sz="7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„Ha az ember rossz ember is, az emberiség akkor is tiszteletre méltó a személyében.”</a:t>
            </a:r>
            <a:endParaRPr lang="hu-HU" sz="1000" dirty="0">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descr="A képen Emberi arc, ovális, képkeret, művészet látható&#10;&#10;Előfordulhat, hogy a mesterséges intelligencia által létrehozott tartalom helytelen.">
            <a:extLst>
              <a:ext uri="{FF2B5EF4-FFF2-40B4-BE49-F238E27FC236}">
                <a16:creationId xmlns:a16="http://schemas.microsoft.com/office/drawing/2014/main" id="{C7366F02-5630-1B9D-85A9-745C5241CA59}"/>
              </a:ext>
            </a:extLst>
          </p:cNvPr>
          <p:cNvPicPr>
            <a:picLocks noChangeAspect="1"/>
          </p:cNvPicPr>
          <p:nvPr/>
        </p:nvPicPr>
        <p:blipFill>
          <a:blip r:embed="rId2">
            <a:extLst>
              <a:ext uri="{28A0092B-C50C-407E-A947-70E740481C1C}">
                <a14:useLocalDpi xmlns:a14="http://schemas.microsoft.com/office/drawing/2010/main" val="0"/>
              </a:ext>
            </a:extLst>
          </a:blip>
          <a:srcRect r="1090"/>
          <a:stretch/>
        </p:blipFill>
        <p:spPr>
          <a:xfrm>
            <a:off x="348710" y="1252123"/>
            <a:ext cx="3483552" cy="3877374"/>
          </a:xfrm>
          <a:prstGeom prst="rect">
            <a:avLst/>
          </a:prstGeom>
        </p:spPr>
      </p:pic>
    </p:spTree>
    <p:extLst>
      <p:ext uri="{BB962C8B-B14F-4D97-AF65-F5344CB8AC3E}">
        <p14:creationId xmlns:p14="http://schemas.microsoft.com/office/powerpoint/2010/main" val="27807876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4"/>
            <a:ext cx="9134338" cy="6535825"/>
          </a:xfrm>
        </p:spPr>
        <p:txBody>
          <a:bodyPr>
            <a:noAutofit/>
          </a:bodyPr>
          <a:lstStyle/>
          <a:p>
            <a:pPr marL="0" indent="0" algn="just">
              <a:lnSpc>
                <a:spcPct val="130000"/>
              </a:lnSpc>
              <a:spcBef>
                <a:spcPts val="0"/>
              </a:spcBef>
              <a:buNone/>
            </a:pPr>
            <a:r>
              <a:rPr lang="hu-HU" sz="2400" i="1" dirty="0">
                <a:solidFill>
                  <a:srgbClr val="000000"/>
                </a:solidFill>
                <a:effectLst/>
                <a:latin typeface="PT Sans" panose="020B0503020203020204" pitchFamily="34" charset="-18"/>
                <a:ea typeface="Aptos" panose="020B0004020202020204" pitchFamily="34" charset="0"/>
              </a:rPr>
              <a:t>(Kant etikai előadásaiban az öngyilkosságról) </a:t>
            </a:r>
            <a:r>
              <a:rPr lang="hu-HU" sz="2400" dirty="0">
                <a:solidFill>
                  <a:srgbClr val="000000"/>
                </a:solidFill>
                <a:effectLst/>
                <a:latin typeface="PT Sans" panose="020B0503020203020204" pitchFamily="34" charset="-18"/>
                <a:ea typeface="Aptos" panose="020B0004020202020204" pitchFamily="34" charset="0"/>
              </a:rPr>
              <a:t>„Ami felett az ember rendelkezhet, az más nem lehet, mint dolog. Itt az állatokat is dolgoknak tekintjük, de az ember nem dolog, nem jószág. Amikor tehát </a:t>
            </a:r>
            <a:r>
              <a:rPr lang="hu-HU" sz="2400" dirty="0" err="1">
                <a:solidFill>
                  <a:srgbClr val="000000"/>
                </a:solidFill>
                <a:effectLst/>
                <a:latin typeface="PT Sans" panose="020B0503020203020204" pitchFamily="34" charset="-18"/>
                <a:ea typeface="Aptos" panose="020B0004020202020204" pitchFamily="34" charset="0"/>
              </a:rPr>
              <a:t>disponál</a:t>
            </a:r>
            <a:r>
              <a:rPr lang="hu-HU" sz="2400" dirty="0">
                <a:solidFill>
                  <a:srgbClr val="000000"/>
                </a:solidFill>
                <a:effectLst/>
                <a:latin typeface="PT Sans" panose="020B0503020203020204" pitchFamily="34" charset="-18"/>
                <a:ea typeface="Aptos" panose="020B0004020202020204" pitchFamily="34" charset="0"/>
              </a:rPr>
              <a:t> maga felett, a jószág értékét adja magának. De aki így tekint magára, aki nem tiszteli az emberiséget, aki </a:t>
            </a:r>
            <a:r>
              <a:rPr lang="hu-HU" sz="2400" b="1" dirty="0">
                <a:solidFill>
                  <a:srgbClr val="000000"/>
                </a:solidFill>
                <a:effectLst/>
                <a:latin typeface="PT Sans" panose="020B0503020203020204" pitchFamily="34" charset="-18"/>
                <a:ea typeface="Aptos" panose="020B0004020202020204" pitchFamily="34" charset="0"/>
              </a:rPr>
              <a:t>dologgá teszi magát</a:t>
            </a:r>
            <a:r>
              <a:rPr lang="hu-HU" sz="2400" dirty="0">
                <a:solidFill>
                  <a:srgbClr val="000000"/>
                </a:solidFill>
                <a:effectLst/>
                <a:latin typeface="PT Sans" panose="020B0503020203020204" pitchFamily="34" charset="-18"/>
                <a:ea typeface="Aptos" panose="020B0004020202020204" pitchFamily="34" charset="0"/>
              </a:rPr>
              <a:t>, az mindenki szabad önkényének tárgyává válik, akivel azután mindenki azt csinál, amit akar, a többiek úgy bánhatnak vele, mint egy állattal, mint egy dologgal, hiszen </a:t>
            </a:r>
            <a:r>
              <a:rPr lang="hu-HU" sz="2400" b="1" dirty="0">
                <a:solidFill>
                  <a:srgbClr val="000000"/>
                </a:solidFill>
                <a:effectLst/>
                <a:latin typeface="PT Sans" panose="020B0503020203020204" pitchFamily="34" charset="-18"/>
                <a:ea typeface="Aptos" panose="020B0004020202020204" pitchFamily="34" charset="0"/>
              </a:rPr>
              <a:t>többé nem ember</a:t>
            </a:r>
            <a:r>
              <a:rPr lang="hu-HU" sz="2400" dirty="0">
                <a:solidFill>
                  <a:srgbClr val="000000"/>
                </a:solidFill>
                <a:effectLst/>
                <a:latin typeface="PT Sans" panose="020B0503020203020204" pitchFamily="34" charset="-18"/>
                <a:ea typeface="Aptos" panose="020B0004020202020204" pitchFamily="34" charset="0"/>
              </a:rPr>
              <a:t>, saját magát tette dologgá, így </a:t>
            </a:r>
            <a:r>
              <a:rPr lang="hu-HU" sz="2400" b="1" dirty="0">
                <a:solidFill>
                  <a:srgbClr val="000000"/>
                </a:solidFill>
                <a:effectLst/>
                <a:latin typeface="PT Sans" panose="020B0503020203020204" pitchFamily="34" charset="-18"/>
                <a:ea typeface="Aptos" panose="020B0004020202020204" pitchFamily="34" charset="0"/>
              </a:rPr>
              <a:t>nem követelheti meg, hogy tiszteljék</a:t>
            </a:r>
            <a:r>
              <a:rPr lang="hu-HU" sz="2400" dirty="0">
                <a:solidFill>
                  <a:srgbClr val="000000"/>
                </a:solidFill>
                <a:effectLst/>
                <a:latin typeface="PT Sans" panose="020B0503020203020204" pitchFamily="34" charset="-18"/>
                <a:ea typeface="Aptos" panose="020B0004020202020204" pitchFamily="34" charset="0"/>
              </a:rPr>
              <a:t> benne az emberiségét, hiszen maga </a:t>
            </a:r>
            <a:r>
              <a:rPr lang="hu-HU" sz="2400" dirty="0">
                <a:solidFill>
                  <a:srgbClr val="000000"/>
                </a:solidFill>
                <a:latin typeface="PT Sans" panose="020B0503020203020204" pitchFamily="34" charset="-18"/>
                <a:ea typeface="Aptos" panose="020B0004020202020204" pitchFamily="34" charset="0"/>
              </a:rPr>
              <a:t>dobta el azt magától</a:t>
            </a:r>
            <a:r>
              <a:rPr lang="hu-HU" sz="2400" dirty="0">
                <a:solidFill>
                  <a:srgbClr val="000000"/>
                </a:solidFill>
                <a:effectLst/>
                <a:latin typeface="PT Sans" panose="020B0503020203020204" pitchFamily="34" charset="-18"/>
                <a:ea typeface="Aptos" panose="020B0004020202020204" pitchFamily="34" charset="0"/>
              </a:rPr>
              <a:t>. </a:t>
            </a:r>
            <a:r>
              <a:rPr lang="hu-HU" sz="2400" dirty="0">
                <a:effectLst/>
                <a:latin typeface="PT Sans" panose="020B0503020203020204" pitchFamily="34" charset="-18"/>
                <a:ea typeface="Aptos" panose="020B0004020202020204" pitchFamily="34" charset="0"/>
              </a:rPr>
              <a:t>Aki kész kioltani az életét, egyáltalán </a:t>
            </a:r>
            <a:r>
              <a:rPr lang="hu-HU" sz="2400" b="1" dirty="0">
                <a:effectLst/>
                <a:latin typeface="PT Sans" panose="020B0503020203020204" pitchFamily="34" charset="-18"/>
                <a:ea typeface="Aptos" panose="020B0004020202020204" pitchFamily="34" charset="0"/>
              </a:rPr>
              <a:t>nem méltó </a:t>
            </a:r>
            <a:r>
              <a:rPr lang="hu-HU" sz="2400" dirty="0">
                <a:effectLst/>
                <a:latin typeface="PT Sans" panose="020B0503020203020204" pitchFamily="34" charset="-18"/>
                <a:ea typeface="Aptos" panose="020B0004020202020204" pitchFamily="34" charset="0"/>
              </a:rPr>
              <a:t>már arra, hogy éljen.”</a:t>
            </a:r>
            <a:r>
              <a:rPr lang="hu-HU" sz="2400" dirty="0">
                <a:solidFill>
                  <a:srgbClr val="000000"/>
                </a:solidFill>
                <a:effectLst/>
                <a:latin typeface="PT Sans" panose="020B0503020203020204" pitchFamily="34" charset="-18"/>
                <a:ea typeface="Aptos" panose="020B0004020202020204" pitchFamily="34" charset="0"/>
              </a:rPr>
              <a:t> </a:t>
            </a:r>
          </a:p>
          <a:p>
            <a:pPr marL="0" indent="0" algn="just">
              <a:lnSpc>
                <a:spcPct val="13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hazugság </a:t>
            </a:r>
            <a:r>
              <a:rPr lang="hu-HU" sz="2400" b="1" dirty="0">
                <a:solidFill>
                  <a:srgbClr val="000000"/>
                </a:solidFill>
                <a:effectLst/>
                <a:latin typeface="PT Sans" panose="020B0503020203020204" pitchFamily="34" charset="-18"/>
                <a:ea typeface="Aptos" panose="020B0004020202020204" pitchFamily="34" charset="0"/>
              </a:rPr>
              <a:t>az emberi méltóság elvetése </a:t>
            </a:r>
            <a:r>
              <a:rPr lang="hu-HU" sz="2400" dirty="0">
                <a:solidFill>
                  <a:srgbClr val="000000"/>
                </a:solidFill>
                <a:effectLst/>
                <a:latin typeface="PT Sans" panose="020B0503020203020204" pitchFamily="34" charset="-18"/>
                <a:ea typeface="Aptos" panose="020B0004020202020204" pitchFamily="34" charset="0"/>
              </a:rPr>
              <a:t>és szinte megsemmisítése. Még a puszta dolognál is csekélyebb értékű az az ember.”</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vázlat, rajz, Vonalas grafika, clipart látható&#10;&#10;Előfordulhat, hogy a mesterséges intelligencia által létrehozott tartalom helytelen.">
            <a:extLst>
              <a:ext uri="{FF2B5EF4-FFF2-40B4-BE49-F238E27FC236}">
                <a16:creationId xmlns:a16="http://schemas.microsoft.com/office/drawing/2014/main" id="{110F0278-C5A8-F026-28B4-8418DB2835CA}"/>
              </a:ext>
            </a:extLst>
          </p:cNvPr>
          <p:cNvPicPr>
            <a:picLocks noChangeAspect="1"/>
          </p:cNvPicPr>
          <p:nvPr/>
        </p:nvPicPr>
        <p:blipFill>
          <a:blip r:embed="rId2">
            <a:extLst>
              <a:ext uri="{28A0092B-C50C-407E-A947-70E740481C1C}">
                <a14:useLocalDpi xmlns:a14="http://schemas.microsoft.com/office/drawing/2010/main" val="0"/>
              </a:ext>
            </a:extLst>
          </a:blip>
          <a:srcRect l="2742" r="3585"/>
          <a:stretch/>
        </p:blipFill>
        <p:spPr>
          <a:xfrm>
            <a:off x="9575346" y="1565885"/>
            <a:ext cx="2267945" cy="5167424"/>
          </a:xfrm>
          <a:prstGeom prst="rect">
            <a:avLst/>
          </a:prstGeom>
        </p:spPr>
      </p:pic>
    </p:spTree>
    <p:extLst>
      <p:ext uri="{BB962C8B-B14F-4D97-AF65-F5344CB8AC3E}">
        <p14:creationId xmlns:p14="http://schemas.microsoft.com/office/powerpoint/2010/main" val="38709668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19" y="197484"/>
            <a:ext cx="11391471" cy="6394235"/>
          </a:xfrm>
        </p:spPr>
        <p:txBody>
          <a:bodyPr>
            <a:noAutofit/>
          </a:bodyPr>
          <a:lstStyle/>
          <a:p>
            <a:pPr marL="1798638" indent="-1798638"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Összegzés</a:t>
            </a:r>
          </a:p>
          <a:p>
            <a:pPr marL="1798638" indent="174625" algn="ctr">
              <a:lnSpc>
                <a:spcPct val="130000"/>
              </a:lnSpc>
              <a:spcBef>
                <a:spcPts val="0"/>
              </a:spcBef>
              <a:buNone/>
            </a:pPr>
            <a:endParaRPr lang="hu-HU" sz="800" b="1"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emberi méltóság alapja az erkölcsiség, a moralitás. De csak akkor, </a:t>
            </a:r>
          </a:p>
          <a:p>
            <a:pPr marL="268288"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ha a moralitáson  </a:t>
            </a:r>
            <a:r>
              <a:rPr lang="hu-HU" sz="2400" b="1" dirty="0">
                <a:solidFill>
                  <a:srgbClr val="000000"/>
                </a:solidFill>
                <a:effectLst/>
                <a:latin typeface="PT Sans" panose="020B0503020203020204" pitchFamily="34" charset="-18"/>
                <a:ea typeface="Aptos" panose="020B0004020202020204" pitchFamily="34" charset="0"/>
              </a:rPr>
              <a:t>autonómiát</a:t>
            </a:r>
            <a:r>
              <a:rPr lang="hu-HU" sz="2400" dirty="0">
                <a:solidFill>
                  <a:srgbClr val="000000"/>
                </a:solidFill>
                <a:effectLst/>
                <a:latin typeface="PT Sans" panose="020B0503020203020204" pitchFamily="34" charset="-18"/>
                <a:ea typeface="Aptos" panose="020B0004020202020204" pitchFamily="34" charset="0"/>
              </a:rPr>
              <a:t> értünk. </a:t>
            </a:r>
          </a:p>
          <a:p>
            <a:pPr marL="268288" indent="0"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Aki autonóm, az radikálisan </a:t>
            </a:r>
            <a:r>
              <a:rPr lang="hu-HU" sz="2400" b="1" dirty="0">
                <a:solidFill>
                  <a:srgbClr val="000000"/>
                </a:solidFill>
                <a:latin typeface="PT Sans" panose="020B0503020203020204" pitchFamily="34" charset="-18"/>
                <a:ea typeface="Aptos" panose="020B0004020202020204" pitchFamily="34" charset="0"/>
              </a:rPr>
              <a:t>szabad</a:t>
            </a:r>
            <a:r>
              <a:rPr lang="hu-HU" sz="2400" dirty="0">
                <a:solidFill>
                  <a:srgbClr val="000000"/>
                </a:solidFill>
                <a:latin typeface="PT Sans" panose="020B0503020203020204" pitchFamily="34" charset="-18"/>
                <a:ea typeface="Aptos" panose="020B0004020202020204" pitchFamily="34" charset="0"/>
              </a:rPr>
              <a:t>. Nincs alávetve még Isten akaratának </a:t>
            </a:r>
          </a:p>
          <a:p>
            <a:pPr marL="268288"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sem, még kevésbé más emberek akaratának. Aki autonóm, az csak az </a:t>
            </a:r>
          </a:p>
          <a:p>
            <a:pPr marL="268288"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észnek, és – mivel ez az ész a saját esze – önmagának van alávetve.  </a:t>
            </a:r>
            <a:endParaRPr lang="hu-HU" sz="2400" dirty="0">
              <a:latin typeface="PT Sans" panose="020B0503020203020204" pitchFamily="34" charset="-18"/>
              <a:ea typeface="Aptos" panose="020B0004020202020204" pitchFamily="34" charset="0"/>
            </a:endParaRPr>
          </a:p>
          <a:p>
            <a:pPr marL="174625" indent="-174625" algn="just">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Hogy mi a jó, és mi a rossz, az a mi </a:t>
            </a:r>
            <a:r>
              <a:rPr lang="hu-HU" sz="2400" dirty="0" err="1">
                <a:solidFill>
                  <a:srgbClr val="000000"/>
                </a:solidFill>
                <a:latin typeface="PT Sans" panose="020B0503020203020204" pitchFamily="34" charset="-18"/>
                <a:ea typeface="Aptos" panose="020B0004020202020204" pitchFamily="34" charset="0"/>
              </a:rPr>
              <a:t>eszünktől</a:t>
            </a:r>
            <a:r>
              <a:rPr lang="hu-HU" sz="2400" dirty="0">
                <a:solidFill>
                  <a:srgbClr val="000000"/>
                </a:solidFill>
                <a:latin typeface="PT Sans" panose="020B0503020203020204" pitchFamily="34" charset="-18"/>
                <a:ea typeface="Aptos" panose="020B0004020202020204" pitchFamily="34" charset="0"/>
              </a:rPr>
              <a:t> függ. Ha nem is mi hozzuk életünk minden törvényét (pl. a fizikai világ törvényeit), </a:t>
            </a:r>
            <a:r>
              <a:rPr lang="hu-HU" sz="2400" b="1" dirty="0">
                <a:solidFill>
                  <a:srgbClr val="000000"/>
                </a:solidFill>
                <a:latin typeface="PT Sans" panose="020B0503020203020204" pitchFamily="34" charset="-18"/>
                <a:ea typeface="Aptos" panose="020B0004020202020204" pitchFamily="34" charset="0"/>
              </a:rPr>
              <a:t>cselekvésünk törvényét </a:t>
            </a:r>
            <a:r>
              <a:rPr lang="hu-HU" sz="2400" dirty="0">
                <a:solidFill>
                  <a:srgbClr val="000000"/>
                </a:solidFill>
                <a:latin typeface="PT Sans" panose="020B0503020203020204" pitchFamily="34" charset="-18"/>
                <a:ea typeface="Aptos" panose="020B0004020202020204" pitchFamily="34" charset="0"/>
              </a:rPr>
              <a:t>mi szabjuk</a:t>
            </a:r>
            <a:r>
              <a:rPr lang="hu-HU" sz="2400" dirty="0">
                <a:latin typeface="PT Sans" panose="020B0503020203020204" pitchFamily="34" charset="-18"/>
                <a:ea typeface="Calibri" panose="020F0502020204030204" pitchFamily="34" charset="0"/>
              </a:rPr>
              <a:t>.</a:t>
            </a:r>
          </a:p>
          <a:p>
            <a:pPr marL="174625" indent="-174625"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leglényegesebb szempontból, erkölcsi szempontból </a:t>
            </a:r>
            <a:r>
              <a:rPr lang="hu-HU" sz="2400" b="1" dirty="0">
                <a:solidFill>
                  <a:srgbClr val="000000"/>
                </a:solidFill>
                <a:latin typeface="PT Sans" panose="020B0503020203020204" pitchFamily="34" charset="-18"/>
                <a:ea typeface="Aptos" panose="020B0004020202020204" pitchFamily="34" charset="0"/>
              </a:rPr>
              <a:t>önmagunk alkotásai lehetünk</a:t>
            </a:r>
            <a:r>
              <a:rPr lang="hu-HU" sz="2400" dirty="0">
                <a:solidFill>
                  <a:srgbClr val="000000"/>
                </a:solidFill>
                <a:latin typeface="PT Sans" panose="020B0503020203020204" pitchFamily="34" charset="-18"/>
                <a:ea typeface="Aptos" panose="020B0004020202020204" pitchFamily="34" charset="0"/>
              </a:rPr>
              <a:t>. Kant hajlott arra, hogy az embert az </a:t>
            </a:r>
            <a:r>
              <a:rPr lang="hu-HU" sz="2400" dirty="0" err="1">
                <a:solidFill>
                  <a:srgbClr val="000000"/>
                </a:solidFill>
                <a:latin typeface="PT Sans" panose="020B0503020203020204" pitchFamily="34" charset="-18"/>
                <a:ea typeface="Aptos" panose="020B0004020202020204" pitchFamily="34" charset="0"/>
              </a:rPr>
              <a:t>eszével</a:t>
            </a:r>
            <a:r>
              <a:rPr lang="hu-HU" sz="2400" dirty="0">
                <a:solidFill>
                  <a:srgbClr val="000000"/>
                </a:solidFill>
                <a:latin typeface="PT Sans" panose="020B0503020203020204" pitchFamily="34" charset="-18"/>
                <a:ea typeface="Aptos" panose="020B0004020202020204" pitchFamily="34" charset="0"/>
              </a:rPr>
              <a:t> azonosítsa, és így burkoltan autonómiát tulajdonítson az embernek mint olyannak, és az egyes embereknek is, jóllehet senki nem mentes a heteronómiától.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festmény, arc látható&#10;&#10;Automatikusan generált leírás">
            <a:extLst>
              <a:ext uri="{FF2B5EF4-FFF2-40B4-BE49-F238E27FC236}">
                <a16:creationId xmlns:a16="http://schemas.microsoft.com/office/drawing/2014/main" id="{25E63AC9-4A28-2E1C-9B0F-C7F850CC8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38421" y="1118900"/>
            <a:ext cx="1704870" cy="2209294"/>
          </a:xfrm>
          <a:prstGeom prst="rect">
            <a:avLst/>
          </a:prstGeom>
        </p:spPr>
      </p:pic>
    </p:spTree>
    <p:extLst>
      <p:ext uri="{BB962C8B-B14F-4D97-AF65-F5344CB8AC3E}">
        <p14:creationId xmlns:p14="http://schemas.microsoft.com/office/powerpoint/2010/main" val="3320428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rmAutofit fontScale="92500" lnSpcReduction="20000"/>
          </a:bodyPr>
          <a:lstStyle/>
          <a:p>
            <a:pPr marL="0" indent="0" algn="ctr">
              <a:lnSpc>
                <a:spcPct val="140000"/>
              </a:lnSpc>
              <a:spcBef>
                <a:spcPts val="0"/>
              </a:spcBef>
              <a:buNone/>
            </a:pPr>
            <a:r>
              <a:rPr lang="hu-HU" sz="2400" b="1" i="1" dirty="0">
                <a:latin typeface="PT Sans" panose="020B0503020203020204" pitchFamily="34" charset="-18"/>
                <a:ea typeface="Aptos" panose="020B0004020202020204" pitchFamily="34" charset="0"/>
              </a:rPr>
              <a:t>Az Emberi és Polgári Jogok Nyilatkozata</a:t>
            </a:r>
            <a:r>
              <a:rPr lang="hu-HU" sz="2400" b="1" dirty="0">
                <a:latin typeface="PT Sans" panose="020B0503020203020204" pitchFamily="34" charset="-18"/>
                <a:ea typeface="Aptos" panose="020B0004020202020204" pitchFamily="34" charset="0"/>
              </a:rPr>
              <a:t>, 1789</a:t>
            </a:r>
          </a:p>
          <a:p>
            <a:pPr marL="0" indent="0" algn="ctr">
              <a:lnSpc>
                <a:spcPct val="140000"/>
              </a:lnSpc>
              <a:spcBef>
                <a:spcPts val="0"/>
              </a:spcBef>
              <a:buNone/>
            </a:pPr>
            <a:endParaRPr lang="hu-HU" sz="1100" b="1" dirty="0">
              <a:solidFill>
                <a:srgbClr val="000000"/>
              </a:solidFill>
              <a:latin typeface="PT Sans" panose="020B0503020203020204" pitchFamily="34" charset="-18"/>
              <a:ea typeface="Aptos" panose="020B0004020202020204" pitchFamily="34" charset="0"/>
            </a:endParaRPr>
          </a:p>
          <a:p>
            <a:pPr marL="4486275" indent="0">
              <a:lnSpc>
                <a:spcPct val="140000"/>
              </a:lnSpc>
              <a:spcBef>
                <a:spcPts val="0"/>
              </a:spcBef>
              <a:buNone/>
            </a:pPr>
            <a:r>
              <a:rPr lang="hu-HU" sz="2600" dirty="0">
                <a:latin typeface="PT Sans" panose="020B0503020203020204" pitchFamily="34" charset="-18"/>
                <a:ea typeface="Aptos" panose="020B0004020202020204" pitchFamily="34" charset="0"/>
              </a:rPr>
              <a:t>A francia nép Nemzetgyűlésben összeült képviselői... a Legfelsőbb Lény jelenlétében és oltalma alatt ezennel elismeri és kinyilatkoztatja az ember és a polgár alább következő jogait.</a:t>
            </a:r>
          </a:p>
          <a:p>
            <a:pPr marL="4486275" indent="0">
              <a:lnSpc>
                <a:spcPct val="140000"/>
              </a:lnSpc>
              <a:spcBef>
                <a:spcPts val="0"/>
              </a:spcBef>
              <a:buNone/>
            </a:pPr>
            <a:endParaRPr lang="hu-HU" sz="1100" dirty="0">
              <a:latin typeface="PT Sans" panose="020B0503020203020204" pitchFamily="34" charset="-18"/>
              <a:ea typeface="Aptos" panose="020B0004020202020204" pitchFamily="34" charset="0"/>
            </a:endParaRPr>
          </a:p>
          <a:p>
            <a:pPr marL="4486275" indent="0">
              <a:lnSpc>
                <a:spcPct val="140000"/>
              </a:lnSpc>
              <a:spcBef>
                <a:spcPts val="0"/>
              </a:spcBef>
              <a:buNone/>
            </a:pPr>
            <a:r>
              <a:rPr lang="hu-HU" sz="2600" dirty="0">
                <a:latin typeface="PT Sans" panose="020B0503020203020204" pitchFamily="34" charset="-18"/>
                <a:ea typeface="Aptos" panose="020B0004020202020204" pitchFamily="34" charset="0"/>
              </a:rPr>
              <a:t>I. Minden ember szabadnak és </a:t>
            </a:r>
            <a:r>
              <a:rPr lang="hu-HU" sz="2600" b="1" dirty="0">
                <a:latin typeface="PT Sans" panose="020B0503020203020204" pitchFamily="34" charset="-18"/>
                <a:ea typeface="Aptos" panose="020B0004020202020204" pitchFamily="34" charset="0"/>
              </a:rPr>
              <a:t>jogokban egyenlőnek </a:t>
            </a:r>
            <a:r>
              <a:rPr lang="hu-HU" sz="2600" dirty="0">
                <a:latin typeface="PT Sans" panose="020B0503020203020204" pitchFamily="34" charset="-18"/>
                <a:ea typeface="Aptos" panose="020B0004020202020204" pitchFamily="34" charset="0"/>
              </a:rPr>
              <a:t>születik</a:t>
            </a:r>
            <a:r>
              <a:rPr lang="hu-HU" sz="2600" b="1" dirty="0">
                <a:latin typeface="PT Sans" panose="020B0503020203020204" pitchFamily="34" charset="-18"/>
                <a:ea typeface="Aptos" panose="020B0004020202020204" pitchFamily="34" charset="0"/>
              </a:rPr>
              <a:t> </a:t>
            </a:r>
            <a:r>
              <a:rPr lang="hu-HU" sz="2600" dirty="0">
                <a:latin typeface="PT Sans" panose="020B0503020203020204" pitchFamily="34" charset="-18"/>
                <a:ea typeface="Aptos" panose="020B0004020202020204" pitchFamily="34" charset="0"/>
              </a:rPr>
              <a:t>és marad; a társadalmi különbségek csakis</a:t>
            </a:r>
          </a:p>
          <a:p>
            <a:pPr marL="4486275" indent="0">
              <a:lnSpc>
                <a:spcPct val="140000"/>
              </a:lnSpc>
              <a:spcBef>
                <a:spcPts val="0"/>
              </a:spcBef>
              <a:buNone/>
            </a:pPr>
            <a:r>
              <a:rPr lang="hu-HU" sz="2600" dirty="0">
                <a:latin typeface="PT Sans" panose="020B0503020203020204" pitchFamily="34" charset="-18"/>
                <a:ea typeface="Aptos" panose="020B0004020202020204" pitchFamily="34" charset="0"/>
              </a:rPr>
              <a:t>a közösség szempontjából való hasznosságon alapulnak.</a:t>
            </a:r>
          </a:p>
          <a:p>
            <a:pPr marL="4486275" indent="0">
              <a:lnSpc>
                <a:spcPct val="140000"/>
              </a:lnSpc>
              <a:spcBef>
                <a:spcPts val="0"/>
              </a:spcBef>
              <a:buNone/>
            </a:pPr>
            <a:r>
              <a:rPr lang="hu-HU" sz="2600" dirty="0">
                <a:latin typeface="PT Sans" panose="020B0503020203020204" pitchFamily="34" charset="-18"/>
                <a:ea typeface="Aptos" panose="020B0004020202020204" pitchFamily="34" charset="0"/>
              </a:rPr>
              <a:t>II. Minden politikai társulás célja az ember természetes és elévülhetetlen </a:t>
            </a:r>
            <a:r>
              <a:rPr lang="hu-HU" sz="2600" b="1" dirty="0">
                <a:latin typeface="PT Sans" panose="020B0503020203020204" pitchFamily="34" charset="-18"/>
                <a:ea typeface="Aptos" panose="020B0004020202020204" pitchFamily="34" charset="0"/>
              </a:rPr>
              <a:t>jogainak</a:t>
            </a:r>
            <a:r>
              <a:rPr lang="hu-HU" sz="2600" dirty="0">
                <a:latin typeface="PT Sans" panose="020B0503020203020204" pitchFamily="34" charset="-18"/>
                <a:ea typeface="Aptos" panose="020B0004020202020204" pitchFamily="34" charset="0"/>
              </a:rPr>
              <a:t> megőrzése. E jogok: a szabadság, a tulajdon, a biztonság s az elnyomással szemben való ellenállás.</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descr="A képen szöveg, könyv, kézirat, megvilágított látható&#10;&#10;Előfordulhat, hogy a mesterséges intelligencia által létrehozott tartalom helytelen.">
            <a:extLst>
              <a:ext uri="{FF2B5EF4-FFF2-40B4-BE49-F238E27FC236}">
                <a16:creationId xmlns:a16="http://schemas.microsoft.com/office/drawing/2014/main" id="{FBF86A19-76E9-54DD-F90C-097840E00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8" y="878815"/>
            <a:ext cx="4462259" cy="5619956"/>
          </a:xfrm>
          <a:prstGeom prst="rect">
            <a:avLst/>
          </a:prstGeom>
        </p:spPr>
      </p:pic>
    </p:spTree>
    <p:extLst>
      <p:ext uri="{BB962C8B-B14F-4D97-AF65-F5344CB8AC3E}">
        <p14:creationId xmlns:p14="http://schemas.microsoft.com/office/powerpoint/2010/main" val="19682173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19" y="197485"/>
            <a:ext cx="11391471" cy="6434428"/>
          </a:xfrm>
        </p:spPr>
        <p:txBody>
          <a:bodyPr>
            <a:noAutofit/>
          </a:bodyPr>
          <a:lstStyle/>
          <a:p>
            <a:pPr marL="1798638" indent="-1798638"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Összegzés</a:t>
            </a:r>
          </a:p>
          <a:p>
            <a:pPr marL="1798638" indent="174625" algn="ctr">
              <a:lnSpc>
                <a:spcPct val="130000"/>
              </a:lnSpc>
              <a:spcBef>
                <a:spcPts val="0"/>
              </a:spcBef>
              <a:buNone/>
            </a:pPr>
            <a:endParaRPr lang="hu-HU" sz="800" b="1" dirty="0">
              <a:solidFill>
                <a:srgbClr val="000000"/>
              </a:solidFill>
              <a:effectLst/>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Akik nem az ész törvényét követik, nem autonómok, eldobják maguktól a </a:t>
            </a:r>
          </a:p>
          <a:p>
            <a:pPr marL="174625"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méltóságot, nem igazán emberek. Így Kantnál is van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p>
          <a:p>
            <a:pPr marL="174625"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különbség az emberek között. </a:t>
            </a:r>
          </a:p>
          <a:p>
            <a:pPr marL="174625" indent="-174625"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latin typeface="PT Sans" panose="020B0503020203020204" pitchFamily="34" charset="-18"/>
                <a:ea typeface="Aptos" panose="020B0004020202020204" pitchFamily="34" charset="0"/>
              </a:rPr>
              <a:t>Kant kanonizált tanítása egy mondatban: „Ha az ember rossz ember is, </a:t>
            </a:r>
          </a:p>
          <a:p>
            <a:pPr marL="174625" indent="0" algn="just">
              <a:lnSpc>
                <a:spcPct val="130000"/>
              </a:lnSpc>
              <a:spcBef>
                <a:spcPts val="0"/>
              </a:spcBef>
              <a:buNone/>
            </a:pPr>
            <a:r>
              <a:rPr lang="hu-HU" sz="2400" dirty="0">
                <a:latin typeface="PT Sans" panose="020B0503020203020204" pitchFamily="34" charset="-18"/>
                <a:ea typeface="Aptos" panose="020B0004020202020204" pitchFamily="34" charset="0"/>
              </a:rPr>
              <a:t>az emberiség </a:t>
            </a:r>
            <a:r>
              <a:rPr lang="hu-HU" sz="2400" b="1" dirty="0">
                <a:latin typeface="PT Sans" panose="020B0503020203020204" pitchFamily="34" charset="-18"/>
                <a:ea typeface="Aptos" panose="020B0004020202020204" pitchFamily="34" charset="0"/>
              </a:rPr>
              <a:t>akkor is</a:t>
            </a:r>
            <a:r>
              <a:rPr lang="hu-HU" sz="2400" dirty="0">
                <a:latin typeface="PT Sans" panose="020B0503020203020204" pitchFamily="34" charset="-18"/>
                <a:ea typeface="Aptos" panose="020B0004020202020204" pitchFamily="34" charset="0"/>
              </a:rPr>
              <a:t> tiszteletre méltó a személyében.”</a:t>
            </a:r>
          </a:p>
          <a:p>
            <a:pPr marL="174625" indent="-174625" algn="just">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174625" indent="-174625" algn="just">
              <a:lnSpc>
                <a:spcPct val="130000"/>
              </a:lnSpc>
              <a:spcBef>
                <a:spcPts val="0"/>
              </a:spcBef>
              <a:buNone/>
            </a:pPr>
            <a:r>
              <a:rPr lang="hu-HU" sz="2400" dirty="0">
                <a:latin typeface="PT Sans" panose="020B0503020203020204" pitchFamily="34" charset="-18"/>
                <a:ea typeface="Calibri" panose="020F0502020204030204" pitchFamily="34" charset="0"/>
              </a:rPr>
              <a:t>Kantnál és Kant óta az emberi méltóság olyan </a:t>
            </a:r>
            <a:r>
              <a:rPr lang="hu-HU" sz="2400" b="1" dirty="0">
                <a:latin typeface="PT Sans" panose="020B0503020203020204" pitchFamily="34" charset="-18"/>
                <a:ea typeface="Calibri" panose="020F0502020204030204" pitchFamily="34" charset="0"/>
              </a:rPr>
              <a:t>norma</a:t>
            </a:r>
            <a:r>
              <a:rPr lang="hu-HU" sz="2400" dirty="0">
                <a:latin typeface="PT Sans" panose="020B0503020203020204" pitchFamily="34" charset="-18"/>
                <a:ea typeface="Calibri" panose="020F0502020204030204" pitchFamily="34" charset="0"/>
              </a:rPr>
              <a:t>, amelyből  </a:t>
            </a:r>
          </a:p>
          <a:p>
            <a:pPr marL="174625" indent="0" algn="just">
              <a:lnSpc>
                <a:spcPct val="130000"/>
              </a:lnSpc>
              <a:spcBef>
                <a:spcPts val="0"/>
              </a:spcBef>
              <a:buNone/>
            </a:pPr>
            <a:r>
              <a:rPr lang="hu-HU" sz="2400" dirty="0">
                <a:latin typeface="PT Sans" panose="020B0503020203020204" pitchFamily="34" charset="-18"/>
                <a:ea typeface="Calibri" panose="020F0502020204030204" pitchFamily="34" charset="0"/>
              </a:rPr>
              <a:t>másokkal szembeni erkölcsi kötelességek fakadnak.</a:t>
            </a:r>
          </a:p>
          <a:p>
            <a:pPr marL="174625" indent="-174625"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a:t>
            </a:r>
            <a:r>
              <a:rPr lang="hu-HU" sz="2400" b="1" dirty="0">
                <a:solidFill>
                  <a:srgbClr val="000000"/>
                </a:solidFill>
                <a:latin typeface="PT Sans" panose="020B0503020203020204" pitchFamily="34" charset="-18"/>
                <a:ea typeface="Aptos" panose="020B0004020202020204" pitchFamily="34" charset="0"/>
              </a:rPr>
              <a:t>Kant</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utáni</a:t>
            </a:r>
            <a:r>
              <a:rPr lang="hu-HU" sz="2400" dirty="0">
                <a:solidFill>
                  <a:srgbClr val="000000"/>
                </a:solidFill>
                <a:latin typeface="PT Sans" panose="020B0503020203020204" pitchFamily="34" charset="-18"/>
                <a:ea typeface="Aptos" panose="020B0004020202020204" pitchFamily="34" charset="0"/>
              </a:rPr>
              <a:t> fejlemények egyik hangsúlyos tendenciája, hogy az ember egyre inkább jogot formál arra, hogy élete </a:t>
            </a:r>
            <a:r>
              <a:rPr lang="hu-HU" sz="2400" b="1" dirty="0">
                <a:solidFill>
                  <a:srgbClr val="000000"/>
                </a:solidFill>
                <a:latin typeface="PT Sans" panose="020B0503020203020204" pitchFamily="34" charset="-18"/>
                <a:ea typeface="Aptos" panose="020B0004020202020204" pitchFamily="34" charset="0"/>
              </a:rPr>
              <a:t>minden</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aspektusának</a:t>
            </a:r>
            <a:r>
              <a:rPr lang="hu-HU" sz="2400" dirty="0">
                <a:solidFill>
                  <a:srgbClr val="000000"/>
                </a:solidFill>
                <a:latin typeface="PT Sans" panose="020B0503020203020204" pitchFamily="34" charset="-18"/>
                <a:ea typeface="Aptos" panose="020B0004020202020204" pitchFamily="34" charset="0"/>
              </a:rPr>
              <a:t> maga szabjon törvényt, hogy minden szempontból önmagunk alkotásai legyünk. Ez a tendencia érhető tetten a géntechnológiától a genderelméletig.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festmény, arc látható&#10;&#10;Automatikusan generált leírás">
            <a:extLst>
              <a:ext uri="{FF2B5EF4-FFF2-40B4-BE49-F238E27FC236}">
                <a16:creationId xmlns:a16="http://schemas.microsoft.com/office/drawing/2014/main" id="{25E63AC9-4A28-2E1C-9B0F-C7F850CC8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38421" y="1118900"/>
            <a:ext cx="1704870" cy="2209294"/>
          </a:xfrm>
          <a:prstGeom prst="rect">
            <a:avLst/>
          </a:prstGeom>
        </p:spPr>
      </p:pic>
    </p:spTree>
    <p:extLst>
      <p:ext uri="{BB962C8B-B14F-4D97-AF65-F5344CB8AC3E}">
        <p14:creationId xmlns:p14="http://schemas.microsoft.com/office/powerpoint/2010/main" val="22392604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800169"/>
            <a:ext cx="11601553" cy="1200329"/>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A RADIKÁLIS SZABADSÁG</a:t>
            </a:r>
            <a:br>
              <a:rPr lang="hu-HU" sz="7200" b="1" baseline="30000" dirty="0">
                <a:latin typeface="PT Sans" panose="020B0503020203020204" pitchFamily="34" charset="-18"/>
              </a:rPr>
            </a:b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Johann Gottlieb Fichte (1762–1814) </a:t>
            </a:r>
            <a:br>
              <a:rPr lang="hu-HU" sz="7200" b="1" baseline="30000" dirty="0">
                <a:latin typeface="PT Sans" panose="020B0503020203020204" pitchFamily="34" charset="-18"/>
              </a:rPr>
            </a:br>
            <a:r>
              <a:rPr lang="hu-HU" sz="7200" b="1" baseline="30000" dirty="0">
                <a:latin typeface="PT Sans" panose="020B0503020203020204" pitchFamily="34" charset="-18"/>
              </a:rPr>
              <a:t>és Jean-Paul Sartre (1905–1980)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0" y="5759669"/>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aseline="30000" dirty="0">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37860554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19" y="197485"/>
            <a:ext cx="11391471" cy="6424380"/>
          </a:xfrm>
        </p:spPr>
        <p:txBody>
          <a:bodyPr>
            <a:noAutofit/>
          </a:bodyPr>
          <a:lstStyle/>
          <a:p>
            <a:pPr marL="1798638" indent="-1798638"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 mint autonómia – ismétlés 1.</a:t>
            </a:r>
          </a:p>
          <a:p>
            <a:pPr marL="1798638" indent="174625" algn="ctr">
              <a:lnSpc>
                <a:spcPct val="130000"/>
              </a:lnSpc>
              <a:spcBef>
                <a:spcPts val="0"/>
              </a:spcBef>
              <a:buNone/>
            </a:pPr>
            <a:endParaRPr lang="hu-HU" sz="800" b="1"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emberi méltóság alapja az erkölcsiség, a moralitás. De csak akkor, </a:t>
            </a:r>
          </a:p>
          <a:p>
            <a:pPr marL="268288"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ha a moralitáson  </a:t>
            </a:r>
            <a:r>
              <a:rPr lang="hu-HU" sz="2400" b="1" dirty="0">
                <a:solidFill>
                  <a:srgbClr val="000000"/>
                </a:solidFill>
                <a:effectLst/>
                <a:latin typeface="PT Sans" panose="020B0503020203020204" pitchFamily="34" charset="-18"/>
                <a:ea typeface="Aptos" panose="020B0004020202020204" pitchFamily="34" charset="0"/>
              </a:rPr>
              <a:t>autonómiát</a:t>
            </a:r>
            <a:r>
              <a:rPr lang="hu-HU" sz="2400" dirty="0">
                <a:solidFill>
                  <a:srgbClr val="000000"/>
                </a:solidFill>
                <a:effectLst/>
                <a:latin typeface="PT Sans" panose="020B0503020203020204" pitchFamily="34" charset="-18"/>
                <a:ea typeface="Aptos" panose="020B0004020202020204" pitchFamily="34" charset="0"/>
              </a:rPr>
              <a:t> értünk. </a:t>
            </a:r>
          </a:p>
          <a:p>
            <a:pPr marL="268288" indent="0"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Aki autonóm, az radikálisan </a:t>
            </a:r>
            <a:r>
              <a:rPr lang="hu-HU" sz="2400" b="1" dirty="0">
                <a:solidFill>
                  <a:srgbClr val="000000"/>
                </a:solidFill>
                <a:latin typeface="PT Sans" panose="020B0503020203020204" pitchFamily="34" charset="-18"/>
                <a:ea typeface="Aptos" panose="020B0004020202020204" pitchFamily="34" charset="0"/>
              </a:rPr>
              <a:t>szabad</a:t>
            </a:r>
            <a:r>
              <a:rPr lang="hu-HU" sz="2400" dirty="0">
                <a:solidFill>
                  <a:srgbClr val="000000"/>
                </a:solidFill>
                <a:latin typeface="PT Sans" panose="020B0503020203020204" pitchFamily="34" charset="-18"/>
                <a:ea typeface="Aptos" panose="020B0004020202020204" pitchFamily="34" charset="0"/>
              </a:rPr>
              <a:t>. Nincs alávetve még Isten akaratának </a:t>
            </a:r>
          </a:p>
          <a:p>
            <a:pPr marL="268288"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sem, még kevésbé más emberek akaratának. Aki autonóm, az csak az </a:t>
            </a:r>
          </a:p>
          <a:p>
            <a:pPr marL="268288"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észnek, és – mivel az esze a saját esze – önmagának van alávetve.  </a:t>
            </a:r>
            <a:endParaRPr lang="hu-HU" sz="2400" dirty="0">
              <a:latin typeface="PT Sans" panose="020B0503020203020204" pitchFamily="34" charset="-18"/>
              <a:ea typeface="Aptos" panose="020B0004020202020204" pitchFamily="34" charset="0"/>
            </a:endParaRPr>
          </a:p>
          <a:p>
            <a:pPr marL="174625" indent="-174625" algn="just">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Hogy mi a jó, és mi a rossz, az a mi </a:t>
            </a:r>
            <a:r>
              <a:rPr lang="hu-HU" sz="2400" dirty="0" err="1">
                <a:solidFill>
                  <a:srgbClr val="000000"/>
                </a:solidFill>
                <a:latin typeface="PT Sans" panose="020B0503020203020204" pitchFamily="34" charset="-18"/>
                <a:ea typeface="Aptos" panose="020B0004020202020204" pitchFamily="34" charset="0"/>
              </a:rPr>
              <a:t>eszünktől</a:t>
            </a:r>
            <a:r>
              <a:rPr lang="hu-HU" sz="2400" dirty="0">
                <a:solidFill>
                  <a:srgbClr val="000000"/>
                </a:solidFill>
                <a:latin typeface="PT Sans" panose="020B0503020203020204" pitchFamily="34" charset="-18"/>
                <a:ea typeface="Aptos" panose="020B0004020202020204" pitchFamily="34" charset="0"/>
              </a:rPr>
              <a:t> függ. Ha nem is mi hozzuk életünk minden törvényét (pl. a fizikai világ törvényeit), </a:t>
            </a:r>
            <a:r>
              <a:rPr lang="hu-HU" sz="2400" b="1" dirty="0">
                <a:solidFill>
                  <a:srgbClr val="000000"/>
                </a:solidFill>
                <a:latin typeface="PT Sans" panose="020B0503020203020204" pitchFamily="34" charset="-18"/>
                <a:ea typeface="Aptos" panose="020B0004020202020204" pitchFamily="34" charset="0"/>
              </a:rPr>
              <a:t>cselekvésünk törvényét </a:t>
            </a:r>
            <a:r>
              <a:rPr lang="hu-HU" sz="2400" dirty="0">
                <a:solidFill>
                  <a:srgbClr val="000000"/>
                </a:solidFill>
                <a:latin typeface="PT Sans" panose="020B0503020203020204" pitchFamily="34" charset="-18"/>
                <a:ea typeface="Aptos" panose="020B0004020202020204" pitchFamily="34" charset="0"/>
              </a:rPr>
              <a:t>mi szabjuk</a:t>
            </a:r>
            <a:r>
              <a:rPr lang="hu-HU" sz="2400" dirty="0">
                <a:latin typeface="PT Sans" panose="020B0503020203020204" pitchFamily="34" charset="-18"/>
                <a:ea typeface="Calibri" panose="020F0502020204030204" pitchFamily="34" charset="0"/>
              </a:rPr>
              <a:t>.</a:t>
            </a:r>
          </a:p>
          <a:p>
            <a:pPr marL="174625" indent="-174625"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leglényegesebb szempontból, erkölcsi szempontból </a:t>
            </a:r>
            <a:r>
              <a:rPr lang="hu-HU" sz="2400" b="1" dirty="0">
                <a:solidFill>
                  <a:srgbClr val="000000"/>
                </a:solidFill>
                <a:latin typeface="PT Sans" panose="020B0503020203020204" pitchFamily="34" charset="-18"/>
                <a:ea typeface="Aptos" panose="020B0004020202020204" pitchFamily="34" charset="0"/>
              </a:rPr>
              <a:t>önmagunk alkotásai lehetünk</a:t>
            </a:r>
            <a:r>
              <a:rPr lang="hu-HU" sz="2400" dirty="0">
                <a:solidFill>
                  <a:srgbClr val="000000"/>
                </a:solidFill>
                <a:latin typeface="PT Sans" panose="020B0503020203020204" pitchFamily="34" charset="-18"/>
                <a:ea typeface="Aptos" panose="020B0004020202020204" pitchFamily="34" charset="0"/>
              </a:rPr>
              <a:t>. Kant hajlott arra, hogy az embert az </a:t>
            </a:r>
            <a:r>
              <a:rPr lang="hu-HU" sz="2400" dirty="0" err="1">
                <a:solidFill>
                  <a:srgbClr val="000000"/>
                </a:solidFill>
                <a:latin typeface="PT Sans" panose="020B0503020203020204" pitchFamily="34" charset="-18"/>
                <a:ea typeface="Aptos" panose="020B0004020202020204" pitchFamily="34" charset="0"/>
              </a:rPr>
              <a:t>eszével</a:t>
            </a:r>
            <a:r>
              <a:rPr lang="hu-HU" sz="2400" dirty="0">
                <a:solidFill>
                  <a:srgbClr val="000000"/>
                </a:solidFill>
                <a:latin typeface="PT Sans" panose="020B0503020203020204" pitchFamily="34" charset="-18"/>
                <a:ea typeface="Aptos" panose="020B0004020202020204" pitchFamily="34" charset="0"/>
              </a:rPr>
              <a:t> azonosítsa, és így burkoltan autonómiát tulajdonítson az embernek mint olyannak, és az egyes embereknek is, jóllehet senki nem mentes a heteronómiától.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festmény, arc látható&#10;&#10;Automatikusan generált leírás">
            <a:extLst>
              <a:ext uri="{FF2B5EF4-FFF2-40B4-BE49-F238E27FC236}">
                <a16:creationId xmlns:a16="http://schemas.microsoft.com/office/drawing/2014/main" id="{25E63AC9-4A28-2E1C-9B0F-C7F850CC8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38421" y="1118900"/>
            <a:ext cx="1704870" cy="2209294"/>
          </a:xfrm>
          <a:prstGeom prst="rect">
            <a:avLst/>
          </a:prstGeom>
        </p:spPr>
      </p:pic>
    </p:spTree>
    <p:extLst>
      <p:ext uri="{BB962C8B-B14F-4D97-AF65-F5344CB8AC3E}">
        <p14:creationId xmlns:p14="http://schemas.microsoft.com/office/powerpoint/2010/main" val="26105968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19" y="197484"/>
            <a:ext cx="11391471" cy="6404283"/>
          </a:xfrm>
        </p:spPr>
        <p:txBody>
          <a:bodyPr>
            <a:noAutofit/>
          </a:bodyPr>
          <a:lstStyle/>
          <a:p>
            <a:pPr marL="1798638" indent="-1798638"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 mint autonómia – ismétlés 2.</a:t>
            </a:r>
          </a:p>
          <a:p>
            <a:pPr marL="1798638" indent="174625" algn="ctr">
              <a:lnSpc>
                <a:spcPct val="130000"/>
              </a:lnSpc>
              <a:spcBef>
                <a:spcPts val="0"/>
              </a:spcBef>
              <a:buNone/>
            </a:pPr>
            <a:endParaRPr lang="hu-HU" sz="800" b="1" dirty="0">
              <a:solidFill>
                <a:srgbClr val="000000"/>
              </a:solidFill>
              <a:effectLst/>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Akik nem az ész törvényét követik, nem autonómok, eldobják maguktól a </a:t>
            </a:r>
          </a:p>
          <a:p>
            <a:pPr marL="174625"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méltóságot, nem igazán emberek. Így Kantnál is van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p>
          <a:p>
            <a:pPr marL="174625"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különbség az emberek között. </a:t>
            </a:r>
          </a:p>
          <a:p>
            <a:pPr marL="174625" indent="-174625"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latin typeface="PT Sans" panose="020B0503020203020204" pitchFamily="34" charset="-18"/>
                <a:ea typeface="Aptos" panose="020B0004020202020204" pitchFamily="34" charset="0"/>
              </a:rPr>
              <a:t>Kant kanonizált tanítása egy mondatban: „Ha az ember rossz ember is, </a:t>
            </a:r>
          </a:p>
          <a:p>
            <a:pPr marL="174625" indent="0" algn="just">
              <a:lnSpc>
                <a:spcPct val="130000"/>
              </a:lnSpc>
              <a:spcBef>
                <a:spcPts val="0"/>
              </a:spcBef>
              <a:buNone/>
            </a:pPr>
            <a:r>
              <a:rPr lang="hu-HU" sz="2400" dirty="0">
                <a:latin typeface="PT Sans" panose="020B0503020203020204" pitchFamily="34" charset="-18"/>
                <a:ea typeface="Aptos" panose="020B0004020202020204" pitchFamily="34" charset="0"/>
              </a:rPr>
              <a:t>az emberiség </a:t>
            </a:r>
            <a:r>
              <a:rPr lang="hu-HU" sz="2400" b="1" dirty="0">
                <a:latin typeface="PT Sans" panose="020B0503020203020204" pitchFamily="34" charset="-18"/>
                <a:ea typeface="Aptos" panose="020B0004020202020204" pitchFamily="34" charset="0"/>
              </a:rPr>
              <a:t>akkor is</a:t>
            </a:r>
            <a:r>
              <a:rPr lang="hu-HU" sz="2400" dirty="0">
                <a:latin typeface="PT Sans" panose="020B0503020203020204" pitchFamily="34" charset="-18"/>
                <a:ea typeface="Aptos" panose="020B0004020202020204" pitchFamily="34" charset="0"/>
              </a:rPr>
              <a:t> tiszteletre méltó a személyében.”</a:t>
            </a:r>
          </a:p>
          <a:p>
            <a:pPr marL="174625" indent="-174625" algn="just">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174625" indent="-174625" algn="just">
              <a:lnSpc>
                <a:spcPct val="130000"/>
              </a:lnSpc>
              <a:spcBef>
                <a:spcPts val="0"/>
              </a:spcBef>
              <a:buNone/>
            </a:pPr>
            <a:r>
              <a:rPr lang="hu-HU" sz="2400" dirty="0">
                <a:latin typeface="PT Sans" panose="020B0503020203020204" pitchFamily="34" charset="-18"/>
                <a:ea typeface="Calibri" panose="020F0502020204030204" pitchFamily="34" charset="0"/>
              </a:rPr>
              <a:t>Kantnál és Kant óta az emberi méltóság olyan </a:t>
            </a:r>
            <a:r>
              <a:rPr lang="hu-HU" sz="2400" b="1" dirty="0">
                <a:latin typeface="PT Sans" panose="020B0503020203020204" pitchFamily="34" charset="-18"/>
                <a:ea typeface="Calibri" panose="020F0502020204030204" pitchFamily="34" charset="0"/>
              </a:rPr>
              <a:t>norma</a:t>
            </a:r>
            <a:r>
              <a:rPr lang="hu-HU" sz="2400" dirty="0">
                <a:latin typeface="PT Sans" panose="020B0503020203020204" pitchFamily="34" charset="-18"/>
                <a:ea typeface="Calibri" panose="020F0502020204030204" pitchFamily="34" charset="0"/>
              </a:rPr>
              <a:t>, amelyből  </a:t>
            </a:r>
          </a:p>
          <a:p>
            <a:pPr marL="174625" indent="0" algn="just">
              <a:lnSpc>
                <a:spcPct val="130000"/>
              </a:lnSpc>
              <a:spcBef>
                <a:spcPts val="0"/>
              </a:spcBef>
              <a:buNone/>
            </a:pPr>
            <a:r>
              <a:rPr lang="hu-HU" sz="2400" dirty="0">
                <a:latin typeface="PT Sans" panose="020B0503020203020204" pitchFamily="34" charset="-18"/>
                <a:ea typeface="Calibri" panose="020F0502020204030204" pitchFamily="34" charset="0"/>
              </a:rPr>
              <a:t>másokkal szembeni erkölcsi kötelességek fakadnak.</a:t>
            </a:r>
          </a:p>
          <a:p>
            <a:pPr marL="174625" indent="-174625"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a:t>
            </a:r>
            <a:r>
              <a:rPr lang="hu-HU" sz="2400" b="1" dirty="0">
                <a:solidFill>
                  <a:srgbClr val="000000"/>
                </a:solidFill>
                <a:latin typeface="PT Sans" panose="020B0503020203020204" pitchFamily="34" charset="-18"/>
                <a:ea typeface="Aptos" panose="020B0004020202020204" pitchFamily="34" charset="0"/>
              </a:rPr>
              <a:t>Kant</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utáni</a:t>
            </a:r>
            <a:r>
              <a:rPr lang="hu-HU" sz="2400" dirty="0">
                <a:solidFill>
                  <a:srgbClr val="000000"/>
                </a:solidFill>
                <a:latin typeface="PT Sans" panose="020B0503020203020204" pitchFamily="34" charset="-18"/>
                <a:ea typeface="Aptos" panose="020B0004020202020204" pitchFamily="34" charset="0"/>
              </a:rPr>
              <a:t> fejlemények egyik hangsúlyos tendenciája, hogy az ember egyre inkább jogot formál arra, hogy élete </a:t>
            </a:r>
            <a:r>
              <a:rPr lang="hu-HU" sz="2400" b="1" dirty="0">
                <a:solidFill>
                  <a:srgbClr val="000000"/>
                </a:solidFill>
                <a:latin typeface="PT Sans" panose="020B0503020203020204" pitchFamily="34" charset="-18"/>
                <a:ea typeface="Aptos" panose="020B0004020202020204" pitchFamily="34" charset="0"/>
              </a:rPr>
              <a:t>minden</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aspektusának</a:t>
            </a:r>
            <a:r>
              <a:rPr lang="hu-HU" sz="2400" dirty="0">
                <a:solidFill>
                  <a:srgbClr val="000000"/>
                </a:solidFill>
                <a:latin typeface="PT Sans" panose="020B0503020203020204" pitchFamily="34" charset="-18"/>
                <a:ea typeface="Aptos" panose="020B0004020202020204" pitchFamily="34" charset="0"/>
              </a:rPr>
              <a:t> maga szabjon törvényt, hogy minden szempontból önmagunk alkotásai legyünk. Ez a tendencia érhető tetten a géntechnológiától a genderelméletig.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festmény, arc látható&#10;&#10;Automatikusan generált leírás">
            <a:extLst>
              <a:ext uri="{FF2B5EF4-FFF2-40B4-BE49-F238E27FC236}">
                <a16:creationId xmlns:a16="http://schemas.microsoft.com/office/drawing/2014/main" id="{25E63AC9-4A28-2E1C-9B0F-C7F850CC8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38421" y="1118900"/>
            <a:ext cx="1704870" cy="2209294"/>
          </a:xfrm>
          <a:prstGeom prst="rect">
            <a:avLst/>
          </a:prstGeom>
        </p:spPr>
      </p:pic>
    </p:spTree>
    <p:extLst>
      <p:ext uri="{BB962C8B-B14F-4D97-AF65-F5344CB8AC3E}">
        <p14:creationId xmlns:p14="http://schemas.microsoft.com/office/powerpoint/2010/main" val="4987873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1439863">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 Johann Gottlieb Fichte (1762–1814)</a:t>
            </a:r>
            <a:endParaRPr lang="hu-HU" sz="1000" b="1"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„Filozófiainak csak az a nézet nevezhető, amely a tapasztalat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adott sokféleségét egyetlen közös alapelv egységére vezeti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vissza, másfelől pedig ebből az egységből kimerítően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megmagyarázza és levezeti ama sokféleséget.”</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 „tudománytan” (a tudásról szóló tudás): </a:t>
            </a:r>
            <a:r>
              <a:rPr lang="hu-HU" sz="2400" b="1" dirty="0">
                <a:solidFill>
                  <a:srgbClr val="000000"/>
                </a:solidFill>
                <a:effectLst/>
                <a:latin typeface="PT Sans" panose="020B0503020203020204" pitchFamily="34" charset="-18"/>
                <a:ea typeface="Aptos" panose="020B0004020202020204" pitchFamily="34" charset="0"/>
              </a:rPr>
              <a:t>egyetlen </a:t>
            </a:r>
          </a:p>
          <a:p>
            <a:pPr marL="0" indent="0">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princípiumból</a:t>
            </a:r>
            <a:r>
              <a:rPr lang="hu-HU" sz="2400" dirty="0">
                <a:solidFill>
                  <a:srgbClr val="000000"/>
                </a:solidFill>
                <a:effectLst/>
                <a:latin typeface="PT Sans" panose="020B0503020203020204" pitchFamily="34" charset="-18"/>
                <a:ea typeface="Aptos" panose="020B0004020202020204" pitchFamily="34" charset="0"/>
              </a:rPr>
              <a:t>, az </a:t>
            </a:r>
            <a:r>
              <a:rPr lang="hu-HU" sz="2400" dirty="0" err="1">
                <a:solidFill>
                  <a:srgbClr val="000000"/>
                </a:solidFill>
                <a:effectLst/>
                <a:latin typeface="PT Sans" panose="020B0503020203020204" pitchFamily="34" charset="-18"/>
                <a:ea typeface="Aptos" panose="020B0004020202020204" pitchFamily="34" charset="0"/>
              </a:rPr>
              <a:t>észből</a:t>
            </a:r>
            <a:r>
              <a:rPr lang="hu-HU" sz="2400" dirty="0">
                <a:solidFill>
                  <a:srgbClr val="000000"/>
                </a:solidFill>
                <a:effectLst/>
                <a:latin typeface="PT Sans" panose="020B0503020203020204" pitchFamily="34" charset="-18"/>
                <a:ea typeface="Aptos" panose="020B0004020202020204" pitchFamily="34" charset="0"/>
              </a:rPr>
              <a:t> levezetett </a:t>
            </a:r>
            <a:r>
              <a:rPr lang="hu-HU" sz="2400" dirty="0" err="1">
                <a:solidFill>
                  <a:srgbClr val="000000"/>
                </a:solidFill>
                <a:effectLst/>
                <a:latin typeface="PT Sans" panose="020B0503020203020204" pitchFamily="34" charset="-18"/>
                <a:ea typeface="Aptos" panose="020B0004020202020204" pitchFamily="34" charset="0"/>
              </a:rPr>
              <a:t>monisztikus</a:t>
            </a:r>
            <a:r>
              <a:rPr lang="hu-HU" sz="2400" dirty="0">
                <a:solidFill>
                  <a:srgbClr val="000000"/>
                </a:solidFill>
                <a:effectLst/>
                <a:latin typeface="PT Sans" panose="020B0503020203020204" pitchFamily="34" charset="-18"/>
                <a:ea typeface="Aptos" panose="020B0004020202020204" pitchFamily="34" charset="0"/>
              </a:rPr>
              <a:t> rendszer.</a:t>
            </a:r>
            <a:r>
              <a:rPr lang="hu-HU" sz="2400" dirty="0">
                <a:solidFill>
                  <a:srgbClr val="000000"/>
                </a:solidFill>
                <a:latin typeface="PT Sans" panose="020B0503020203020204" pitchFamily="34" charset="-18"/>
                <a:ea typeface="Aptos" panose="020B0004020202020204" pitchFamily="34" charset="0"/>
              </a:rPr>
              <a:t>  </a:t>
            </a:r>
          </a:p>
          <a:p>
            <a:pPr marL="0" indent="0">
              <a:lnSpc>
                <a:spcPct val="130000"/>
              </a:lnSpc>
              <a:spcBef>
                <a:spcPts val="0"/>
              </a:spcBef>
              <a:buNone/>
            </a:pPr>
            <a:r>
              <a:rPr lang="hu-HU" sz="1050" dirty="0">
                <a:solidFill>
                  <a:srgbClr val="000000"/>
                </a:solidFill>
                <a:effectLst/>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Az </a:t>
            </a:r>
            <a:r>
              <a:rPr lang="hu-HU" sz="2400" b="1" dirty="0">
                <a:solidFill>
                  <a:srgbClr val="000000"/>
                </a:solidFill>
                <a:effectLst/>
                <a:latin typeface="PT Sans" panose="020B0503020203020204" pitchFamily="34" charset="-18"/>
                <a:ea typeface="Aptos" panose="020B0004020202020204" pitchFamily="34" charset="0"/>
              </a:rPr>
              <a:t>ész</a:t>
            </a:r>
            <a:r>
              <a:rPr lang="hu-HU" sz="2400" dirty="0">
                <a:solidFill>
                  <a:srgbClr val="000000"/>
                </a:solidFill>
                <a:effectLst/>
                <a:latin typeface="PT Sans" panose="020B0503020203020204" pitchFamily="34" charset="-18"/>
                <a:ea typeface="Aptos" panose="020B0004020202020204" pitchFamily="34" charset="0"/>
              </a:rPr>
              <a:t> </a:t>
            </a:r>
            <a:r>
              <a:rPr lang="hu-HU" sz="2400" dirty="0">
                <a:solidFill>
                  <a:srgbClr val="000000"/>
                </a:solidFill>
                <a:latin typeface="PT Sans" panose="020B0503020203020204" pitchFamily="34" charset="-18"/>
                <a:ea typeface="Aptos" panose="020B0004020202020204" pitchFamily="34" charset="0"/>
              </a:rPr>
              <a:t>feltételezett struktúrája azonos az </a:t>
            </a:r>
            <a:r>
              <a:rPr lang="hu-HU" sz="2400" b="1" dirty="0">
                <a:solidFill>
                  <a:srgbClr val="000000"/>
                </a:solidFill>
                <a:latin typeface="PT Sans" panose="020B0503020203020204" pitchFamily="34" charset="-18"/>
                <a:ea typeface="Aptos" panose="020B0004020202020204" pitchFamily="34" charset="0"/>
              </a:rPr>
              <a:t>én</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és egyáltalán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szubjektivitás struktúrájával. </a:t>
            </a:r>
          </a:p>
          <a:p>
            <a:pPr marL="0" indent="0">
              <a:lnSpc>
                <a:spcPct val="13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tudás (vagyis tételek rendszeres összessége) fundamentumaként az ész/én egy tételben, a tudománytan első alaptételében lép elénk, amely éppen ezt a struktúrát próbálja kifejezni.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személy, ruházat látható&#10;&#10;Automatikusan generált leírás">
            <a:extLst>
              <a:ext uri="{FF2B5EF4-FFF2-40B4-BE49-F238E27FC236}">
                <a16:creationId xmlns:a16="http://schemas.microsoft.com/office/drawing/2014/main" id="{CCB9E0CA-779C-989D-91E1-D5E9AA2641A8}"/>
              </a:ext>
            </a:extLst>
          </p:cNvPr>
          <p:cNvPicPr>
            <a:picLocks noChangeAspect="1"/>
          </p:cNvPicPr>
          <p:nvPr/>
        </p:nvPicPr>
        <p:blipFill>
          <a:blip r:embed="rId2">
            <a:extLst>
              <a:ext uri="{28A0092B-C50C-407E-A947-70E740481C1C}">
                <a14:useLocalDpi xmlns:a14="http://schemas.microsoft.com/office/drawing/2010/main" val="0"/>
              </a:ext>
            </a:extLst>
          </a:blip>
          <a:srcRect l="14348" t="836" r="2357" b="12527"/>
          <a:stretch/>
        </p:blipFill>
        <p:spPr>
          <a:xfrm>
            <a:off x="8898624" y="1118900"/>
            <a:ext cx="2944667" cy="4083806"/>
          </a:xfrm>
          <a:prstGeom prst="rect">
            <a:avLst/>
          </a:prstGeom>
        </p:spPr>
      </p:pic>
    </p:spTree>
    <p:extLst>
      <p:ext uri="{BB962C8B-B14F-4D97-AF65-F5344CB8AC3E}">
        <p14:creationId xmlns:p14="http://schemas.microsoft.com/office/powerpoint/2010/main" val="8341511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1" cy="6374080"/>
          </a:xfrm>
        </p:spPr>
        <p:txBody>
          <a:bodyPr>
            <a:noAutofit/>
          </a:bodyPr>
          <a:lstStyle/>
          <a:p>
            <a:pPr marL="0" indent="0" algn="just">
              <a:lnSpc>
                <a:spcPct val="120000"/>
              </a:lnSpc>
              <a:spcBef>
                <a:spcPts val="0"/>
              </a:spcBef>
              <a:buNone/>
            </a:pPr>
            <a:endParaRPr lang="hu-HU" sz="1100" dirty="0">
              <a:latin typeface="PT Sans" panose="020B0503020203020204" pitchFamily="34" charset="-18"/>
            </a:endParaRPr>
          </a:p>
          <a:p>
            <a:pPr marL="4746625" indent="0">
              <a:lnSpc>
                <a:spcPct val="120000"/>
              </a:lnSpc>
              <a:spcBef>
                <a:spcPts val="0"/>
              </a:spcBef>
              <a:buNone/>
            </a:pPr>
            <a:endParaRPr lang="hu-HU" sz="2400" b="1" dirty="0">
              <a:latin typeface="PT Sans" panose="020B0503020203020204" pitchFamily="34" charset="-18"/>
            </a:endParaRPr>
          </a:p>
          <a:p>
            <a:pPr marL="5024438" indent="0">
              <a:lnSpc>
                <a:spcPct val="120000"/>
              </a:lnSpc>
              <a:spcBef>
                <a:spcPts val="0"/>
              </a:spcBef>
              <a:buNone/>
            </a:pPr>
            <a:r>
              <a:rPr lang="hu-HU" sz="2400" b="1" dirty="0">
                <a:latin typeface="PT Sans" panose="020B0503020203020204" pitchFamily="34" charset="-18"/>
              </a:rPr>
              <a:t>Radnóti Miklós: Kis nyelvtan</a:t>
            </a:r>
          </a:p>
          <a:p>
            <a:pPr marL="5024438" indent="0">
              <a:lnSpc>
                <a:spcPct val="120000"/>
              </a:lnSpc>
              <a:spcBef>
                <a:spcPts val="0"/>
              </a:spcBef>
              <a:buNone/>
            </a:pPr>
            <a:endParaRPr lang="hu-HU" sz="2400" dirty="0">
              <a:latin typeface="PT Sans" panose="020B0503020203020204" pitchFamily="34" charset="-18"/>
            </a:endParaRPr>
          </a:p>
          <a:p>
            <a:pPr marL="5024438" indent="0">
              <a:lnSpc>
                <a:spcPct val="120000"/>
              </a:lnSpc>
              <a:spcBef>
                <a:spcPts val="0"/>
              </a:spcBef>
              <a:buNone/>
            </a:pPr>
            <a:r>
              <a:rPr lang="hu-HU" sz="2400" dirty="0">
                <a:latin typeface="PT Sans" panose="020B0503020203020204" pitchFamily="34" charset="-18"/>
              </a:rPr>
              <a:t>Én </a:t>
            </a:r>
            <a:r>
              <a:rPr lang="hu-HU" sz="2400" dirty="0" err="1">
                <a:latin typeface="PT Sans" panose="020B0503020203020204" pitchFamily="34" charset="-18"/>
              </a:rPr>
              <a:t>én</a:t>
            </a:r>
            <a:r>
              <a:rPr lang="hu-HU" sz="2400" dirty="0">
                <a:latin typeface="PT Sans" panose="020B0503020203020204" pitchFamily="34" charset="-18"/>
              </a:rPr>
              <a:t> vagyok magamnak,</a:t>
            </a:r>
          </a:p>
          <a:p>
            <a:pPr marL="5024438" indent="0">
              <a:lnSpc>
                <a:spcPct val="120000"/>
              </a:lnSpc>
              <a:spcBef>
                <a:spcPts val="0"/>
              </a:spcBef>
              <a:buNone/>
            </a:pPr>
            <a:r>
              <a:rPr lang="hu-HU" sz="2400" dirty="0">
                <a:latin typeface="PT Sans" panose="020B0503020203020204" pitchFamily="34" charset="-18"/>
              </a:rPr>
              <a:t>s </a:t>
            </a:r>
            <a:r>
              <a:rPr lang="hu-HU" sz="2400" dirty="0" err="1">
                <a:latin typeface="PT Sans" panose="020B0503020203020204" pitchFamily="34" charset="-18"/>
              </a:rPr>
              <a:t>néked</a:t>
            </a:r>
            <a:r>
              <a:rPr lang="hu-HU" sz="2400" dirty="0">
                <a:latin typeface="PT Sans" panose="020B0503020203020204" pitchFamily="34" charset="-18"/>
              </a:rPr>
              <a:t> én te vagyok,</a:t>
            </a:r>
          </a:p>
          <a:p>
            <a:pPr marL="5024438" indent="0">
              <a:lnSpc>
                <a:spcPct val="120000"/>
              </a:lnSpc>
              <a:spcBef>
                <a:spcPts val="0"/>
              </a:spcBef>
              <a:buNone/>
            </a:pPr>
            <a:r>
              <a:rPr lang="hu-HU" sz="2400" dirty="0">
                <a:latin typeface="PT Sans" panose="020B0503020203020204" pitchFamily="34" charset="-18"/>
              </a:rPr>
              <a:t>s te én vagy magadnak,</a:t>
            </a:r>
          </a:p>
          <a:p>
            <a:pPr marL="5024438" indent="0">
              <a:lnSpc>
                <a:spcPct val="120000"/>
              </a:lnSpc>
              <a:spcBef>
                <a:spcPts val="0"/>
              </a:spcBef>
              <a:buNone/>
            </a:pPr>
            <a:r>
              <a:rPr lang="hu-HU" sz="2400" dirty="0">
                <a:latin typeface="PT Sans" panose="020B0503020203020204" pitchFamily="34" charset="-18"/>
              </a:rPr>
              <a:t>két külön hatalom.</a:t>
            </a:r>
          </a:p>
          <a:p>
            <a:pPr marL="5024438" indent="0">
              <a:lnSpc>
                <a:spcPct val="120000"/>
              </a:lnSpc>
              <a:spcBef>
                <a:spcPts val="0"/>
              </a:spcBef>
              <a:buNone/>
            </a:pPr>
            <a:r>
              <a:rPr lang="hu-HU" sz="2400" dirty="0">
                <a:latin typeface="PT Sans" panose="020B0503020203020204" pitchFamily="34" charset="-18"/>
              </a:rPr>
              <a:t>S ketten mi vagyunk.</a:t>
            </a:r>
          </a:p>
          <a:p>
            <a:pPr marL="5024438" indent="0">
              <a:lnSpc>
                <a:spcPct val="120000"/>
              </a:lnSpc>
              <a:spcBef>
                <a:spcPts val="0"/>
              </a:spcBef>
              <a:buNone/>
            </a:pPr>
            <a:r>
              <a:rPr lang="hu-HU" sz="2400" dirty="0">
                <a:latin typeface="PT Sans" panose="020B0503020203020204" pitchFamily="34" charset="-18"/>
              </a:rPr>
              <a:t>De csak ha vállalom.</a:t>
            </a:r>
            <a:endParaRPr lang="hu-HU" sz="1050" dirty="0">
              <a:solidFill>
                <a:srgbClr val="000000"/>
              </a:solidFill>
              <a:latin typeface="PT Sans" panose="020B0503020203020204" pitchFamily="34" charset="-18"/>
            </a:endParaRPr>
          </a:p>
          <a:p>
            <a:pPr marL="0" indent="0">
              <a:lnSpc>
                <a:spcPct val="15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3" name="Kép 12">
            <a:extLst>
              <a:ext uri="{FF2B5EF4-FFF2-40B4-BE49-F238E27FC236}">
                <a16:creationId xmlns:a16="http://schemas.microsoft.com/office/drawing/2014/main" id="{252FEC2E-0D0F-D85C-CA4B-14E62F7171F2}"/>
              </a:ext>
            </a:extLst>
          </p:cNvPr>
          <p:cNvPicPr>
            <a:picLocks noChangeAspect="1"/>
          </p:cNvPicPr>
          <p:nvPr/>
        </p:nvPicPr>
        <p:blipFill>
          <a:blip r:embed="rId2"/>
          <a:stretch>
            <a:fillRect/>
          </a:stretch>
        </p:blipFill>
        <p:spPr>
          <a:xfrm>
            <a:off x="348708" y="359229"/>
            <a:ext cx="4524503" cy="6264696"/>
          </a:xfrm>
          <a:prstGeom prst="rect">
            <a:avLst/>
          </a:prstGeom>
        </p:spPr>
      </p:pic>
    </p:spTree>
    <p:extLst>
      <p:ext uri="{BB962C8B-B14F-4D97-AF65-F5344CB8AC3E}">
        <p14:creationId xmlns:p14="http://schemas.microsoft.com/office/powerpoint/2010/main" val="4193974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1" cy="6374080"/>
          </a:xfrm>
        </p:spPr>
        <p:txBody>
          <a:bodyPr>
            <a:noAutofit/>
          </a:bodyPr>
          <a:lstStyle/>
          <a:p>
            <a:pPr marL="0" indent="2692400" algn="ctr">
              <a:lnSpc>
                <a:spcPct val="120000"/>
              </a:lnSpc>
              <a:spcBef>
                <a:spcPts val="0"/>
              </a:spcBef>
              <a:buNone/>
            </a:pPr>
            <a:r>
              <a:rPr lang="hu-HU" sz="2400" b="1" dirty="0">
                <a:effectLst/>
                <a:latin typeface="PT Sans" panose="020B0503020203020204" pitchFamily="34" charset="-18"/>
                <a:ea typeface="Aptos" panose="020B0004020202020204" pitchFamily="34" charset="0"/>
              </a:rPr>
              <a:t>Az én mint tettcselevés (</a:t>
            </a:r>
            <a:r>
              <a:rPr lang="hu-HU" sz="2400" b="1" dirty="0" err="1">
                <a:effectLst/>
                <a:latin typeface="PT Sans" panose="020B0503020203020204" pitchFamily="34" charset="-18"/>
                <a:ea typeface="Aptos" panose="020B0004020202020204" pitchFamily="34" charset="0"/>
              </a:rPr>
              <a:t>Tathandlung</a:t>
            </a:r>
            <a:r>
              <a:rPr lang="hu-HU" sz="2400" b="1" dirty="0">
                <a:effectLst/>
                <a:latin typeface="PT Sans" panose="020B0503020203020204" pitchFamily="34" charset="-18"/>
                <a:ea typeface="Aptos" panose="020B0004020202020204" pitchFamily="34" charset="0"/>
              </a:rPr>
              <a:t>)</a:t>
            </a:r>
          </a:p>
          <a:p>
            <a:pPr marL="3141663" indent="0">
              <a:lnSpc>
                <a:spcPct val="120000"/>
              </a:lnSpc>
              <a:spcBef>
                <a:spcPts val="0"/>
              </a:spcBef>
              <a:buNone/>
            </a:pPr>
            <a:r>
              <a:rPr lang="hu-HU" sz="2400" dirty="0">
                <a:effectLst/>
                <a:latin typeface="PT Sans" panose="020B0503020203020204" pitchFamily="34" charset="-18"/>
                <a:ea typeface="Aptos" panose="020B0004020202020204" pitchFamily="34" charset="0"/>
              </a:rPr>
              <a:t>„Az én </a:t>
            </a:r>
            <a:r>
              <a:rPr lang="hu-HU" sz="2400" i="1" dirty="0">
                <a:effectLst/>
                <a:latin typeface="PT Sans" panose="020B0503020203020204" pitchFamily="34" charset="-18"/>
                <a:ea typeface="Aptos" panose="020B0004020202020204" pitchFamily="34" charset="0"/>
              </a:rPr>
              <a:t>tételezi önmagát</a:t>
            </a:r>
            <a:r>
              <a:rPr lang="hu-HU" sz="2400" dirty="0">
                <a:effectLst/>
                <a:latin typeface="PT Sans" panose="020B0503020203020204" pitchFamily="34" charset="-18"/>
                <a:ea typeface="Aptos" panose="020B0004020202020204" pitchFamily="34" charset="0"/>
              </a:rPr>
              <a:t>, és az én ezen önmaga általi puszta tételezésénél fogva </a:t>
            </a:r>
            <a:r>
              <a:rPr lang="hu-HU" sz="2400" i="1" dirty="0">
                <a:effectLst/>
                <a:latin typeface="PT Sans" panose="020B0503020203020204" pitchFamily="34" charset="-18"/>
                <a:ea typeface="Aptos" panose="020B0004020202020204" pitchFamily="34" charset="0"/>
              </a:rPr>
              <a:t>van</a:t>
            </a:r>
            <a:r>
              <a:rPr lang="hu-HU" sz="2400" dirty="0">
                <a:effectLst/>
                <a:latin typeface="PT Sans" panose="020B0503020203020204" pitchFamily="34" charset="-18"/>
                <a:ea typeface="Aptos" panose="020B0004020202020204" pitchFamily="34" charset="0"/>
              </a:rPr>
              <a:t>; és megfordítva: az én van, és </a:t>
            </a:r>
            <a:r>
              <a:rPr lang="hu-HU" sz="2400" i="1" dirty="0">
                <a:effectLst/>
                <a:latin typeface="PT Sans" panose="020B0503020203020204" pitchFamily="34" charset="-18"/>
                <a:ea typeface="Aptos" panose="020B0004020202020204" pitchFamily="34" charset="0"/>
              </a:rPr>
              <a:t>tételezi</a:t>
            </a:r>
            <a:r>
              <a:rPr lang="hu-HU" sz="2400" dirty="0">
                <a:effectLst/>
                <a:latin typeface="PT Sans" panose="020B0503020203020204" pitchFamily="34" charset="-18"/>
                <a:ea typeface="Aptos" panose="020B0004020202020204" pitchFamily="34" charset="0"/>
              </a:rPr>
              <a:t> saját létét puszta léténél fogva. – Ő a cselekvő és egyben a cselekvés eredménye; a tevékenykedő, és az, ami a tevékenység által keletkezik. A cselekvés [</a:t>
            </a:r>
            <a:r>
              <a:rPr lang="hu-HU" sz="2400" dirty="0" err="1">
                <a:effectLst/>
                <a:latin typeface="PT Sans" panose="020B0503020203020204" pitchFamily="34" charset="-18"/>
                <a:ea typeface="Aptos" panose="020B0004020202020204" pitchFamily="34" charset="0"/>
              </a:rPr>
              <a:t>Handlung</a:t>
            </a:r>
            <a:r>
              <a:rPr lang="hu-HU" sz="2400" dirty="0">
                <a:effectLst/>
                <a:latin typeface="PT Sans" panose="020B0503020203020204" pitchFamily="34" charset="-18"/>
                <a:ea typeface="Aptos" panose="020B0004020202020204" pitchFamily="34" charset="0"/>
              </a:rPr>
              <a:t>] és a megtett [Tat] egy és ugyanaz</a:t>
            </a:r>
            <a:r>
              <a:rPr lang="hu-HU" sz="2400" dirty="0">
                <a:latin typeface="PT Sans" panose="020B0503020203020204" pitchFamily="34" charset="-18"/>
                <a:ea typeface="Aptos" panose="020B0004020202020204" pitchFamily="34" charset="0"/>
              </a:rPr>
              <a:t>.”  </a:t>
            </a:r>
          </a:p>
          <a:p>
            <a:pPr marL="3141663" indent="0">
              <a:lnSpc>
                <a:spcPct val="120000"/>
              </a:lnSpc>
              <a:spcBef>
                <a:spcPts val="0"/>
              </a:spcBef>
              <a:buNone/>
            </a:pPr>
            <a:r>
              <a:rPr lang="hu-HU" sz="2400" dirty="0">
                <a:latin typeface="PT Sans" panose="020B0503020203020204" pitchFamily="34" charset="-18"/>
                <a:ea typeface="Aptos" panose="020B0004020202020204" pitchFamily="34" charset="0"/>
              </a:rPr>
              <a:t>„Egy és ugyanaz a produktum, a cselekvés és a cselekvő.”</a:t>
            </a:r>
          </a:p>
          <a:p>
            <a:pPr marL="3141663" indent="0">
              <a:lnSpc>
                <a:spcPct val="120000"/>
              </a:lnSpc>
              <a:spcBef>
                <a:spcPts val="0"/>
              </a:spcBef>
              <a:buNone/>
            </a:pPr>
            <a:r>
              <a:rPr lang="hu-HU" sz="2400" dirty="0">
                <a:effectLst/>
                <a:latin typeface="PT Sans" panose="020B0503020203020204" pitchFamily="34" charset="-18"/>
                <a:ea typeface="Aptos" panose="020B0004020202020204" pitchFamily="34" charset="0"/>
              </a:rPr>
              <a:t>„Az én nem valami, aminek van valamilyen képessége, az én egyáltalán nem képesség, hanem cselekvő; az én az, ami cselekszik, és ha nem cselekszik, akkor nincs.”</a:t>
            </a:r>
          </a:p>
          <a:p>
            <a:pPr marL="0" indent="0">
              <a:lnSpc>
                <a:spcPct val="120000"/>
              </a:lnSpc>
              <a:spcBef>
                <a:spcPts val="0"/>
              </a:spcBef>
              <a:buNone/>
            </a:pPr>
            <a:r>
              <a:rPr lang="hu-HU" sz="2400" dirty="0">
                <a:effectLst/>
                <a:latin typeface="PT Sans" panose="020B0503020203020204" pitchFamily="34" charset="-18"/>
                <a:ea typeface="Aptos" panose="020B0004020202020204" pitchFamily="34" charset="0"/>
              </a:rPr>
              <a:t>Az én „tevékenység, és semmi több; még tevékeny valaminek sem szabad nevezni, mert e kifejezés valami fennállót sejtet, amihez a tevékenység tartozik.” </a:t>
            </a:r>
          </a:p>
          <a:p>
            <a:pPr marL="0" indent="0">
              <a:lnSpc>
                <a:spcPct val="120000"/>
              </a:lnSpc>
              <a:spcBef>
                <a:spcPts val="0"/>
              </a:spcBef>
              <a:buNone/>
            </a:pPr>
            <a:endParaRPr lang="hu-HU" sz="800" dirty="0">
              <a:effectLst/>
              <a:latin typeface="PT Sans" panose="020B0503020203020204" pitchFamily="34" charset="-18"/>
              <a:ea typeface="Aptos" panose="020B0004020202020204" pitchFamily="34" charset="0"/>
            </a:endParaRPr>
          </a:p>
          <a:p>
            <a:pPr marL="0" indent="0">
              <a:lnSpc>
                <a:spcPct val="120000"/>
              </a:lnSpc>
              <a:spcBef>
                <a:spcPts val="0"/>
              </a:spcBef>
              <a:buNone/>
            </a:pPr>
            <a:r>
              <a:rPr lang="hu-HU" sz="2400" dirty="0">
                <a:effectLst/>
                <a:latin typeface="PT Sans" panose="020B0503020203020204" pitchFamily="34" charset="-18"/>
                <a:ea typeface="Aptos" panose="020B0004020202020204" pitchFamily="34" charset="0"/>
              </a:rPr>
              <a:t>„Az én olyan jellegű, hogy a cselekvő, és amire a cselekvés irányul, egy és ugyanaz.”</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rajz, vázlat, festmény, Műalkotás látható&#10;&#10;Automatikusan generált leírás">
            <a:extLst>
              <a:ext uri="{FF2B5EF4-FFF2-40B4-BE49-F238E27FC236}">
                <a16:creationId xmlns:a16="http://schemas.microsoft.com/office/drawing/2014/main" id="{DA1E76D4-C7F4-0A38-013C-94A0482C72B4}"/>
              </a:ext>
            </a:extLst>
          </p:cNvPr>
          <p:cNvPicPr>
            <a:picLocks noChangeAspect="1"/>
          </p:cNvPicPr>
          <p:nvPr/>
        </p:nvPicPr>
        <p:blipFill>
          <a:blip r:embed="rId2">
            <a:extLst>
              <a:ext uri="{28A0092B-C50C-407E-A947-70E740481C1C}">
                <a14:useLocalDpi xmlns:a14="http://schemas.microsoft.com/office/drawing/2010/main" val="0"/>
              </a:ext>
            </a:extLst>
          </a:blip>
          <a:srcRect r="5574"/>
          <a:stretch/>
        </p:blipFill>
        <p:spPr>
          <a:xfrm>
            <a:off x="348708" y="577319"/>
            <a:ext cx="3018437" cy="4382038"/>
          </a:xfrm>
          <a:prstGeom prst="rect">
            <a:avLst/>
          </a:prstGeom>
        </p:spPr>
      </p:pic>
    </p:spTree>
    <p:extLst>
      <p:ext uri="{BB962C8B-B14F-4D97-AF65-F5344CB8AC3E}">
        <p14:creationId xmlns:p14="http://schemas.microsoft.com/office/powerpoint/2010/main" val="23641744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1" cy="6374080"/>
          </a:xfrm>
        </p:spPr>
        <p:txBody>
          <a:bodyPr>
            <a:noAutofit/>
          </a:bodyPr>
          <a:lstStyle/>
          <a:p>
            <a:pPr marL="0" indent="1973263" algn="ctr">
              <a:lnSpc>
                <a:spcPct val="130000"/>
              </a:lnSpc>
              <a:spcBef>
                <a:spcPts val="0"/>
              </a:spcBef>
              <a:buNone/>
            </a:pPr>
            <a:r>
              <a:rPr lang="hu-HU" sz="2400" b="1" dirty="0">
                <a:effectLst/>
                <a:latin typeface="PT Sans" panose="020B0503020203020204" pitchFamily="34" charset="-18"/>
                <a:ea typeface="Aptos" panose="020B0004020202020204" pitchFamily="34" charset="0"/>
              </a:rPr>
              <a:t>A tudománytan </a:t>
            </a:r>
            <a:r>
              <a:rPr lang="hu-HU" sz="2400" b="1" i="1" dirty="0">
                <a:effectLst/>
                <a:latin typeface="PT Sans" panose="020B0503020203020204" pitchFamily="34" charset="-18"/>
                <a:ea typeface="Aptos" panose="020B0004020202020204" pitchFamily="34" charset="0"/>
              </a:rPr>
              <a:t>első</a:t>
            </a:r>
            <a:r>
              <a:rPr lang="hu-HU" sz="2400" b="1" dirty="0">
                <a:effectLst/>
                <a:latin typeface="PT Sans" panose="020B0503020203020204" pitchFamily="34" charset="-18"/>
                <a:ea typeface="Aptos" panose="020B0004020202020204" pitchFamily="34" charset="0"/>
              </a:rPr>
              <a:t> alaptétele és az abszolút én </a:t>
            </a:r>
          </a:p>
          <a:p>
            <a:pPr marL="0" indent="0" algn="just">
              <a:lnSpc>
                <a:spcPct val="130000"/>
              </a:lnSpc>
              <a:spcBef>
                <a:spcPts val="0"/>
              </a:spcBef>
              <a:buNone/>
            </a:pPr>
            <a:endParaRPr lang="hu-HU" sz="1000" dirty="0">
              <a:latin typeface="PT Sans" panose="020B0503020203020204" pitchFamily="34" charset="-18"/>
            </a:endParaRPr>
          </a:p>
          <a:p>
            <a:pPr marL="3313113" indent="182563">
              <a:lnSpc>
                <a:spcPct val="130000"/>
              </a:lnSpc>
              <a:spcBef>
                <a:spcPts val="0"/>
              </a:spcBef>
              <a:buNone/>
            </a:pPr>
            <a:r>
              <a:rPr lang="hu-HU" sz="2400" dirty="0">
                <a:latin typeface="PT Sans" panose="020B0503020203020204" pitchFamily="34" charset="-18"/>
              </a:rPr>
              <a:t>Az </a:t>
            </a:r>
            <a:r>
              <a:rPr lang="hu-HU" sz="2400" i="1" dirty="0">
                <a:latin typeface="PT Sans" panose="020B0503020203020204" pitchFamily="34" charset="-18"/>
              </a:rPr>
              <a:t>első</a:t>
            </a:r>
            <a:r>
              <a:rPr lang="hu-HU" sz="2400" dirty="0">
                <a:latin typeface="PT Sans" panose="020B0503020203020204" pitchFamily="34" charset="-18"/>
              </a:rPr>
              <a:t> alaptétel különböző megfogalmazásai: </a:t>
            </a:r>
          </a:p>
          <a:p>
            <a:pPr marL="3313113" indent="182563">
              <a:lnSpc>
                <a:spcPct val="130000"/>
              </a:lnSpc>
              <a:spcBef>
                <a:spcPts val="0"/>
              </a:spcBef>
              <a:buNone/>
            </a:pPr>
            <a:endParaRPr lang="hu-HU" sz="800" dirty="0">
              <a:latin typeface="PT Sans" panose="020B0503020203020204" pitchFamily="34" charset="-18"/>
            </a:endParaRPr>
          </a:p>
          <a:p>
            <a:pPr marL="3313113" indent="182563">
              <a:lnSpc>
                <a:spcPct val="130000"/>
              </a:lnSpc>
              <a:spcBef>
                <a:spcPts val="0"/>
              </a:spcBef>
            </a:pPr>
            <a:r>
              <a:rPr lang="hu-HU" sz="2400" dirty="0">
                <a:effectLst/>
                <a:latin typeface="PT Sans" panose="020B0503020203020204" pitchFamily="34" charset="-18"/>
                <a:ea typeface="Aptos" panose="020B0004020202020204" pitchFamily="34" charset="0"/>
              </a:rPr>
              <a:t>„Az én eredendően teljességgel tételezi a saját létét.” </a:t>
            </a:r>
          </a:p>
          <a:p>
            <a:pPr marL="3313113" indent="182563">
              <a:lnSpc>
                <a:spcPct val="130000"/>
              </a:lnSpc>
              <a:spcBef>
                <a:spcPts val="0"/>
              </a:spcBef>
            </a:pPr>
            <a:r>
              <a:rPr lang="hu-HU" sz="2400" dirty="0">
                <a:effectLst/>
                <a:latin typeface="PT Sans" panose="020B0503020203020204" pitchFamily="34" charset="-18"/>
                <a:ea typeface="Aptos" panose="020B0004020202020204" pitchFamily="34" charset="0"/>
              </a:rPr>
              <a:t>„Én vagyok.” </a:t>
            </a:r>
          </a:p>
          <a:p>
            <a:pPr marL="3313113" indent="182563">
              <a:lnSpc>
                <a:spcPct val="130000"/>
              </a:lnSpc>
              <a:spcBef>
                <a:spcPts val="0"/>
              </a:spcBef>
            </a:pPr>
            <a:r>
              <a:rPr lang="hu-HU" sz="2400" dirty="0">
                <a:effectLst/>
                <a:latin typeface="PT Sans" panose="020B0503020203020204" pitchFamily="34" charset="-18"/>
                <a:ea typeface="Aptos" panose="020B0004020202020204" pitchFamily="34" charset="0"/>
              </a:rPr>
              <a:t>„Teljességgel létezem, vagyis teljességgel azért vagyok, mert vagyok, és teljességgel az vagyok, ami vagyok; és mindkettő az én számára.”</a:t>
            </a:r>
          </a:p>
          <a:p>
            <a:pPr marL="3313113" indent="182563">
              <a:lnSpc>
                <a:spcPct val="130000"/>
              </a:lnSpc>
              <a:spcBef>
                <a:spcPts val="0"/>
              </a:spcBef>
            </a:pPr>
            <a:r>
              <a:rPr lang="hu-HU" sz="2400" dirty="0">
                <a:effectLst/>
                <a:latin typeface="PT Sans" panose="020B0503020203020204" pitchFamily="34" charset="-18"/>
                <a:ea typeface="Aptos" panose="020B0004020202020204" pitchFamily="34" charset="0"/>
              </a:rPr>
              <a:t>„Én = én.”</a:t>
            </a:r>
          </a:p>
          <a:p>
            <a:pPr marL="0" indent="0">
              <a:lnSpc>
                <a:spcPct val="130000"/>
              </a:lnSpc>
              <a:spcBef>
                <a:spcPts val="0"/>
              </a:spcBef>
              <a:buNone/>
            </a:pPr>
            <a:endParaRPr lang="hu-HU" sz="80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effectLst/>
                <a:latin typeface="PT Sans" panose="020B0503020203020204" pitchFamily="34" charset="-18"/>
                <a:ea typeface="Aptos" panose="020B0004020202020204" pitchFamily="34" charset="0"/>
              </a:rPr>
              <a:t>A tudománytan első alaptételében szereplő én</a:t>
            </a:r>
            <a:r>
              <a:rPr lang="hu-HU" sz="2400" dirty="0">
                <a:latin typeface="PT Sans" panose="020B0503020203020204" pitchFamily="34" charset="-18"/>
                <a:ea typeface="Aptos" panose="020B0004020202020204" pitchFamily="34" charset="0"/>
              </a:rPr>
              <a:t>,</a:t>
            </a:r>
            <a:r>
              <a:rPr lang="hu-HU" sz="2400" dirty="0">
                <a:effectLst/>
                <a:latin typeface="PT Sans" panose="020B0503020203020204" pitchFamily="34" charset="-18"/>
                <a:ea typeface="Aptos" panose="020B0004020202020204" pitchFamily="34" charset="0"/>
              </a:rPr>
              <a:t> az „abszolút én”, egy </a:t>
            </a:r>
            <a:r>
              <a:rPr lang="hu-HU" sz="2400" dirty="0">
                <a:latin typeface="PT Sans" panose="020B0503020203020204" pitchFamily="34" charset="-18"/>
                <a:ea typeface="Aptos" panose="020B0004020202020204" pitchFamily="34" charset="0"/>
              </a:rPr>
              <a:t>transzcendentális elv, illetve </a:t>
            </a:r>
            <a:r>
              <a:rPr lang="hu-HU" sz="2400" dirty="0">
                <a:effectLst/>
                <a:latin typeface="PT Sans" panose="020B0503020203020204" pitchFamily="34" charset="-18"/>
                <a:ea typeface="Aptos" panose="020B0004020202020204" pitchFamily="34" charset="0"/>
              </a:rPr>
              <a:t>egy </a:t>
            </a:r>
            <a:r>
              <a:rPr lang="hu-HU" sz="2400" b="1" dirty="0">
                <a:effectLst/>
                <a:latin typeface="PT Sans" panose="020B0503020203020204" pitchFamily="34" charset="-18"/>
                <a:ea typeface="Aptos" panose="020B0004020202020204" pitchFamily="34" charset="0"/>
              </a:rPr>
              <a:t>eszmény</a:t>
            </a:r>
            <a:r>
              <a:rPr lang="hu-HU" sz="2400" dirty="0">
                <a:effectLst/>
                <a:latin typeface="PT Sans" panose="020B0503020203020204" pitchFamily="34" charset="-18"/>
                <a:ea typeface="Aptos" panose="020B0004020202020204" pitchFamily="34" charset="0"/>
              </a:rPr>
              <a:t>, egy ideál.</a:t>
            </a:r>
          </a:p>
          <a:p>
            <a:pPr marL="0" indent="0">
              <a:lnSpc>
                <a:spcPct val="130000"/>
              </a:lnSpc>
              <a:spcBef>
                <a:spcPts val="0"/>
              </a:spcBef>
              <a:buNone/>
            </a:pPr>
            <a:r>
              <a:rPr lang="hu-HU" sz="2400" dirty="0">
                <a:effectLst/>
                <a:latin typeface="PT Sans" panose="020B0503020203020204" pitchFamily="34" charset="-18"/>
                <a:ea typeface="Aptos" panose="020B0004020202020204" pitchFamily="34" charset="0"/>
              </a:rPr>
              <a:t>A tényleges én valami, ami folyamatosan </a:t>
            </a:r>
            <a:r>
              <a:rPr lang="hu-HU" sz="2400" b="1" dirty="0">
                <a:effectLst/>
                <a:latin typeface="PT Sans" panose="020B0503020203020204" pitchFamily="34" charset="-18"/>
                <a:ea typeface="Aptos" panose="020B0004020202020204" pitchFamily="34" charset="0"/>
              </a:rPr>
              <a:t>fejlődik</a:t>
            </a:r>
            <a:r>
              <a:rPr lang="hu-HU" sz="2400" dirty="0">
                <a:effectLst/>
                <a:latin typeface="PT Sans" panose="020B0503020203020204" pitchFamily="34" charset="-18"/>
                <a:ea typeface="Aptos" panose="020B0004020202020204" pitchFamily="34" charset="0"/>
              </a:rPr>
              <a:t>, és ami éppen ezért a maga teljességében nincs, de „amennyiben nincs, legalább kellene, hogy legyen.”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vázlat, személy látható&#10;&#10;Automatikusan generált leírás">
            <a:extLst>
              <a:ext uri="{FF2B5EF4-FFF2-40B4-BE49-F238E27FC236}">
                <a16:creationId xmlns:a16="http://schemas.microsoft.com/office/drawing/2014/main" id="{D9AFE1CD-0714-9319-7389-F4BE7414A896}"/>
              </a:ext>
            </a:extLst>
          </p:cNvPr>
          <p:cNvPicPr>
            <a:picLocks noChangeAspect="1"/>
          </p:cNvPicPr>
          <p:nvPr/>
        </p:nvPicPr>
        <p:blipFill>
          <a:blip r:embed="rId2">
            <a:extLst>
              <a:ext uri="{28A0092B-C50C-407E-A947-70E740481C1C}">
                <a14:useLocalDpi xmlns:a14="http://schemas.microsoft.com/office/drawing/2010/main" val="0"/>
              </a:ext>
            </a:extLst>
          </a:blip>
          <a:srcRect b="4828"/>
          <a:stretch>
            <a:fillRect/>
          </a:stretch>
        </p:blipFill>
        <p:spPr>
          <a:xfrm>
            <a:off x="348708" y="577319"/>
            <a:ext cx="3018436" cy="4150798"/>
          </a:xfrm>
          <a:prstGeom prst="rect">
            <a:avLst/>
          </a:prstGeom>
        </p:spPr>
      </p:pic>
    </p:spTree>
    <p:extLst>
      <p:ext uri="{BB962C8B-B14F-4D97-AF65-F5344CB8AC3E}">
        <p14:creationId xmlns:p14="http://schemas.microsoft.com/office/powerpoint/2010/main" val="23271102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 Az abszolút, végtelen én és az individuális, véges én 1.</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a:t>
            </a:r>
            <a:r>
              <a:rPr lang="hu-HU" sz="2400" b="1" dirty="0">
                <a:solidFill>
                  <a:srgbClr val="000000"/>
                </a:solidFill>
                <a:effectLst/>
                <a:latin typeface="PT Sans" panose="020B0503020203020204" pitchFamily="34" charset="-18"/>
                <a:ea typeface="Aptos" panose="020B0004020202020204" pitchFamily="34" charset="0"/>
              </a:rPr>
              <a:t>abszolút</a:t>
            </a:r>
            <a:r>
              <a:rPr lang="hu-HU" sz="2400" dirty="0">
                <a:solidFill>
                  <a:srgbClr val="000000"/>
                </a:solidFill>
                <a:effectLst/>
                <a:latin typeface="PT Sans" panose="020B0503020203020204" pitchFamily="34" charset="-18"/>
                <a:ea typeface="Aptos" panose="020B0004020202020204" pitchFamily="34" charset="0"/>
              </a:rPr>
              <a:t> én nem azonos az individuális emberrel, </a:t>
            </a:r>
            <a:r>
              <a:rPr lang="hu-HU" sz="2400" dirty="0">
                <a:solidFill>
                  <a:srgbClr val="000000"/>
                </a:solidFill>
                <a:latin typeface="PT Sans" panose="020B0503020203020204" pitchFamily="34" charset="-18"/>
                <a:ea typeface="Aptos" panose="020B0004020202020204" pitchFamily="34" charset="0"/>
              </a:rPr>
              <a:t>és még </a:t>
            </a: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emberi énnel sem. „Ám az individuumot az abszolút énből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kell levezetni.”</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individuális én abban különbözik az abszolút éntől, hogy </a:t>
            </a:r>
          </a:p>
          <a:p>
            <a:pPr marL="0" indent="0">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relatív</a:t>
            </a:r>
            <a:r>
              <a:rPr lang="hu-HU" sz="2400" dirty="0">
                <a:solidFill>
                  <a:srgbClr val="000000"/>
                </a:solidFill>
                <a:effectLst/>
                <a:latin typeface="PT Sans" panose="020B0503020203020204" pitchFamily="34" charset="-18"/>
                <a:ea typeface="Aptos" panose="020B0004020202020204" pitchFamily="34" charset="0"/>
              </a:rPr>
              <a:t>. Nemcsak van, hanem </a:t>
            </a:r>
            <a:r>
              <a:rPr lang="hu-HU" sz="2400" i="1" dirty="0">
                <a:solidFill>
                  <a:srgbClr val="000000"/>
                </a:solidFill>
                <a:effectLst/>
                <a:latin typeface="PT Sans" panose="020B0503020203020204" pitchFamily="34" charset="-18"/>
                <a:ea typeface="Aptos" panose="020B0004020202020204" pitchFamily="34" charset="0"/>
              </a:rPr>
              <a:t>ilyen és ilyen</a:t>
            </a:r>
            <a:r>
              <a:rPr lang="hu-HU" sz="2400" dirty="0">
                <a:solidFill>
                  <a:srgbClr val="000000"/>
                </a:solidFill>
                <a:effectLst/>
                <a:latin typeface="PT Sans" panose="020B0503020203020204" pitchFamily="34" charset="-18"/>
                <a:ea typeface="Aptos" panose="020B0004020202020204" pitchFamily="34" charset="0"/>
              </a:rPr>
              <a:t>, és nem másmilyen.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hogy milyen, nemcsak önmagán múlik, hanem azon is,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amivel viszonyban van, ez pedig a nem-én</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Énünknek azt az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aspektusát, amely tőlünk függ, amely a mi alkotásunk, a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tudománytan </a:t>
            </a:r>
            <a:r>
              <a:rPr lang="hu-HU" sz="2400" i="1" dirty="0">
                <a:solidFill>
                  <a:srgbClr val="000000"/>
                </a:solidFill>
                <a:effectLst/>
                <a:latin typeface="PT Sans" panose="020B0503020203020204" pitchFamily="34" charset="-18"/>
                <a:ea typeface="Aptos" panose="020B0004020202020204" pitchFamily="34" charset="0"/>
              </a:rPr>
              <a:t>első</a:t>
            </a:r>
            <a:r>
              <a:rPr lang="hu-HU" sz="2400" dirty="0">
                <a:solidFill>
                  <a:srgbClr val="000000"/>
                </a:solidFill>
                <a:effectLst/>
                <a:latin typeface="PT Sans" panose="020B0503020203020204" pitchFamily="34" charset="-18"/>
                <a:ea typeface="Aptos" panose="020B0004020202020204" pitchFamily="34" charset="0"/>
              </a:rPr>
              <a:t> alaptétele ragadja meg, azt az aspektusát,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amelyik valami mástól függ, a </a:t>
            </a:r>
            <a:r>
              <a:rPr lang="hu-HU" sz="2400" i="1" dirty="0">
                <a:solidFill>
                  <a:srgbClr val="000000"/>
                </a:solidFill>
                <a:effectLst/>
                <a:latin typeface="PT Sans" panose="020B0503020203020204" pitchFamily="34" charset="-18"/>
                <a:ea typeface="Aptos" panose="020B0004020202020204" pitchFamily="34" charset="0"/>
              </a:rPr>
              <a:t>második</a:t>
            </a:r>
            <a:r>
              <a:rPr lang="hu-HU" sz="2400" dirty="0">
                <a:solidFill>
                  <a:srgbClr val="000000"/>
                </a:solidFill>
                <a:effectLst/>
                <a:latin typeface="PT Sans" panose="020B0503020203020204" pitchFamily="34" charset="-18"/>
                <a:ea typeface="Aptos" panose="020B0004020202020204" pitchFamily="34" charset="0"/>
              </a:rPr>
              <a:t> alaptétele: </a:t>
            </a: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énnel teljességgel </a:t>
            </a:r>
            <a:r>
              <a:rPr lang="hu-HU" sz="2400" dirty="0" err="1">
                <a:solidFill>
                  <a:srgbClr val="000000"/>
                </a:solidFill>
                <a:effectLst/>
                <a:latin typeface="PT Sans" panose="020B0503020203020204" pitchFamily="34" charset="-18"/>
                <a:ea typeface="Aptos" panose="020B0004020202020204" pitchFamily="34" charset="0"/>
              </a:rPr>
              <a:t>szembeállítódik</a:t>
            </a:r>
            <a:r>
              <a:rPr lang="hu-HU" sz="2400" dirty="0">
                <a:solidFill>
                  <a:srgbClr val="000000"/>
                </a:solidFill>
                <a:effectLst/>
                <a:latin typeface="PT Sans" panose="020B0503020203020204" pitchFamily="34" charset="-18"/>
                <a:ea typeface="Aptos" panose="020B0004020202020204" pitchFamily="34" charset="0"/>
              </a:rPr>
              <a:t> egy nem-én.”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ruházat, ember látható&#10;&#10;Automatikusan generált leírás">
            <a:extLst>
              <a:ext uri="{FF2B5EF4-FFF2-40B4-BE49-F238E27FC236}">
                <a16:creationId xmlns:a16="http://schemas.microsoft.com/office/drawing/2014/main" id="{29778E36-6F7C-9393-53C5-5DB7009E1B56}"/>
              </a:ext>
            </a:extLst>
          </p:cNvPr>
          <p:cNvPicPr>
            <a:picLocks noChangeAspect="1"/>
          </p:cNvPicPr>
          <p:nvPr/>
        </p:nvPicPr>
        <p:blipFill>
          <a:blip r:embed="rId2">
            <a:extLst>
              <a:ext uri="{28A0092B-C50C-407E-A947-70E740481C1C}">
                <a14:useLocalDpi xmlns:a14="http://schemas.microsoft.com/office/drawing/2010/main" val="0"/>
              </a:ext>
            </a:extLst>
          </a:blip>
          <a:srcRect l="3979" t="4416" r="4577" b="3329"/>
          <a:stretch/>
        </p:blipFill>
        <p:spPr>
          <a:xfrm>
            <a:off x="8716377" y="1161457"/>
            <a:ext cx="3126914" cy="4083806"/>
          </a:xfrm>
          <a:prstGeom prst="rect">
            <a:avLst/>
          </a:prstGeom>
        </p:spPr>
      </p:pic>
    </p:spTree>
    <p:extLst>
      <p:ext uri="{BB962C8B-B14F-4D97-AF65-F5344CB8AC3E}">
        <p14:creationId xmlns:p14="http://schemas.microsoft.com/office/powerpoint/2010/main" val="11238797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7" y="296333"/>
            <a:ext cx="11494583" cy="6436976"/>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 Az abszolút, végtelen én és az individuális, véges én 2.</a:t>
            </a:r>
          </a:p>
          <a:p>
            <a:pPr marL="0" indent="0">
              <a:lnSpc>
                <a:spcPct val="130000"/>
              </a:lnSpc>
              <a:spcBef>
                <a:spcPts val="0"/>
              </a:spcBef>
              <a:buNone/>
            </a:pP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50000"/>
              </a:lnSpc>
              <a:spcBef>
                <a:spcPts val="0"/>
              </a:spcBef>
              <a:buNone/>
            </a:pPr>
            <a:endParaRPr lang="hu-HU" sz="1000" dirty="0">
              <a:solidFill>
                <a:srgbClr val="000000"/>
              </a:solidFill>
              <a:latin typeface="PT Sans" panose="020B0503020203020204" pitchFamily="34" charset="-18"/>
            </a:endParaRPr>
          </a:p>
          <a:p>
            <a:pPr marL="0" indent="0">
              <a:lnSpc>
                <a:spcPct val="130000"/>
              </a:lnSpc>
              <a:spcBef>
                <a:spcPts val="0"/>
              </a:spcBef>
              <a:buNone/>
            </a:pPr>
            <a:endParaRPr lang="hu-HU" sz="800" dirty="0">
              <a:solidFill>
                <a:srgbClr val="000000"/>
              </a:solidFill>
              <a:latin typeface="PT Sans" panose="020B0503020203020204" pitchFamily="34" charset="-18"/>
            </a:endParaRPr>
          </a:p>
          <a:p>
            <a:pPr marL="0" indent="0">
              <a:lnSpc>
                <a:spcPct val="130000"/>
              </a:lnSpc>
              <a:spcBef>
                <a:spcPts val="0"/>
              </a:spcBef>
              <a:buNone/>
            </a:pPr>
            <a:r>
              <a:rPr lang="hu-HU" sz="2400" dirty="0">
                <a:solidFill>
                  <a:srgbClr val="000000"/>
                </a:solidFill>
                <a:latin typeface="PT Sans" panose="020B0503020203020204" pitchFamily="34" charset="-18"/>
              </a:rPr>
              <a:t>Az individuális én kettős viszonyban áll. Annál inkább </a:t>
            </a:r>
          </a:p>
          <a:p>
            <a:pPr marL="0" indent="0">
              <a:lnSpc>
                <a:spcPct val="130000"/>
              </a:lnSpc>
              <a:spcBef>
                <a:spcPts val="0"/>
              </a:spcBef>
              <a:buNone/>
            </a:pPr>
            <a:r>
              <a:rPr lang="hu-HU" sz="2400" dirty="0">
                <a:solidFill>
                  <a:srgbClr val="000000"/>
                </a:solidFill>
                <a:latin typeface="PT Sans" panose="020B0503020203020204" pitchFamily="34" charset="-18"/>
              </a:rPr>
              <a:t>megközelíti az abszolút ént, mennél inkább visszaszorítja, </a:t>
            </a:r>
          </a:p>
          <a:p>
            <a:pPr marL="0" indent="0">
              <a:lnSpc>
                <a:spcPct val="130000"/>
              </a:lnSpc>
              <a:spcBef>
                <a:spcPts val="0"/>
              </a:spcBef>
              <a:buNone/>
            </a:pPr>
            <a:r>
              <a:rPr lang="hu-HU" sz="2400" dirty="0">
                <a:solidFill>
                  <a:srgbClr val="000000"/>
                </a:solidFill>
                <a:latin typeface="PT Sans" panose="020B0503020203020204" pitchFamily="34" charset="-18"/>
              </a:rPr>
              <a:t>legyőzi, saját magának megfelelővé alakítja a nem-ént. </a:t>
            </a:r>
          </a:p>
          <a:p>
            <a:pPr marL="0" indent="0">
              <a:lnSpc>
                <a:spcPct val="130000"/>
              </a:lnSpc>
              <a:spcBef>
                <a:spcPts val="0"/>
              </a:spcBef>
              <a:buNone/>
            </a:pPr>
            <a:r>
              <a:rPr lang="hu-HU" sz="2400" dirty="0">
                <a:solidFill>
                  <a:srgbClr val="000000"/>
                </a:solidFill>
                <a:latin typeface="PT Sans" panose="020B0503020203020204" pitchFamily="34" charset="-18"/>
              </a:rPr>
              <a:t>Mennél inkább az ész uralma alá veti a nem-ént, annál inkább válik maga is ész-szerűvé. Mennél inkább kivonja magát a nem-én befolyása alól, annál inkább válik énné/</a:t>
            </a:r>
            <a:r>
              <a:rPr lang="hu-HU" sz="2400" dirty="0" err="1">
                <a:solidFill>
                  <a:srgbClr val="000000"/>
                </a:solidFill>
                <a:latin typeface="PT Sans" panose="020B0503020203020204" pitchFamily="34" charset="-18"/>
              </a:rPr>
              <a:t>ésszé</a:t>
            </a:r>
            <a:r>
              <a:rPr lang="hu-HU" sz="2400" dirty="0">
                <a:solidFill>
                  <a:srgbClr val="000000"/>
                </a:solidFill>
                <a:latin typeface="PT Sans" panose="020B0503020203020204" pitchFamily="34" charset="-18"/>
              </a:rPr>
              <a:t>. Úgy lenne abszolút én, ha teljesen megszabadulna a nem-én befolyásától</a:t>
            </a:r>
            <a:r>
              <a:rPr lang="hu-HU" sz="2400" dirty="0">
                <a:solidFill>
                  <a:srgbClr val="000000"/>
                </a:solidFill>
                <a:effectLst/>
                <a:latin typeface="PT Sans" panose="020B0503020203020204" pitchFamily="34" charset="-18"/>
                <a:ea typeface="Aptos" panose="020B0004020202020204" pitchFamily="34" charset="0"/>
              </a:rPr>
              <a: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a:extLst>
              <a:ext uri="{FF2B5EF4-FFF2-40B4-BE49-F238E27FC236}">
                <a16:creationId xmlns:a16="http://schemas.microsoft.com/office/drawing/2014/main" id="{21C828DD-9EE9-09F9-E96E-EAA604B1366B}"/>
              </a:ext>
            </a:extLst>
          </p:cNvPr>
          <p:cNvPicPr>
            <a:picLocks noChangeAspect="1"/>
          </p:cNvPicPr>
          <p:nvPr/>
        </p:nvPicPr>
        <p:blipFill>
          <a:blip r:embed="rId2"/>
          <a:srcRect t="5374" b="6230"/>
          <a:stretch>
            <a:fillRect/>
          </a:stretch>
        </p:blipFill>
        <p:spPr>
          <a:xfrm>
            <a:off x="489490" y="871982"/>
            <a:ext cx="8263729" cy="2642839"/>
          </a:xfrm>
          <a:prstGeom prst="rect">
            <a:avLst/>
          </a:prstGeom>
        </p:spPr>
      </p:pic>
      <p:pic>
        <p:nvPicPr>
          <p:cNvPr id="9" name="Kép 8" descr="A képen szöveg, rajz, poszter, vázlat látható&#10;&#10;Automatikusan generált leírás">
            <a:extLst>
              <a:ext uri="{FF2B5EF4-FFF2-40B4-BE49-F238E27FC236}">
                <a16:creationId xmlns:a16="http://schemas.microsoft.com/office/drawing/2014/main" id="{574D840E-F81F-E209-0835-BEAA7A4D18E9}"/>
              </a:ext>
            </a:extLst>
          </p:cNvPr>
          <p:cNvPicPr>
            <a:picLocks noChangeAspect="1"/>
          </p:cNvPicPr>
          <p:nvPr/>
        </p:nvPicPr>
        <p:blipFill>
          <a:blip r:embed="rId3">
            <a:extLst>
              <a:ext uri="{28A0092B-C50C-407E-A947-70E740481C1C}">
                <a14:useLocalDpi xmlns:a14="http://schemas.microsoft.com/office/drawing/2010/main" val="0"/>
              </a:ext>
            </a:extLst>
          </a:blip>
          <a:srcRect t="10641" b="14769"/>
          <a:stretch>
            <a:fillRect/>
          </a:stretch>
        </p:blipFill>
        <p:spPr>
          <a:xfrm>
            <a:off x="8763018" y="1118901"/>
            <a:ext cx="3080273" cy="3876846"/>
          </a:xfrm>
          <a:prstGeom prst="rect">
            <a:avLst/>
          </a:prstGeom>
        </p:spPr>
      </p:pic>
    </p:spTree>
    <p:extLst>
      <p:ext uri="{BB962C8B-B14F-4D97-AF65-F5344CB8AC3E}">
        <p14:creationId xmlns:p14="http://schemas.microsoft.com/office/powerpoint/2010/main" val="145791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I. Az emberi méltóság doktrínájának három axiómája (dogmája)</a:t>
            </a:r>
            <a:r>
              <a:rPr lang="hu-HU" sz="2400" dirty="0">
                <a:solidFill>
                  <a:srgbClr val="000000"/>
                </a:solidFill>
                <a:latin typeface="PT Sans" panose="020B0503020203020204" pitchFamily="34" charset="-18"/>
                <a:ea typeface="Aptos" panose="020B0004020202020204" pitchFamily="34" charset="0"/>
              </a:rPr>
              <a:t> </a:t>
            </a:r>
          </a:p>
          <a:p>
            <a:pPr marL="363538"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 Minden embernek van méltósága.</a:t>
            </a:r>
          </a:p>
          <a:p>
            <a:pPr marL="363538"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 Méltóság tekintetében az emberek között nincs különbség.</a:t>
            </a:r>
          </a:p>
          <a:p>
            <a:pPr marL="363538"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 Az emberi méltóságot nem lehet elvenni vagy elveszíteni, eljátszani.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Összegezve: Az </a:t>
            </a:r>
            <a:r>
              <a:rPr lang="hu-HU" sz="2400" i="1" dirty="0">
                <a:solidFill>
                  <a:srgbClr val="000000"/>
                </a:solidFill>
                <a:latin typeface="PT Sans" panose="020B0503020203020204" pitchFamily="34" charset="-18"/>
                <a:ea typeface="Aptos" panose="020B0004020202020204" pitchFamily="34" charset="0"/>
              </a:rPr>
              <a:t>emberi</a:t>
            </a:r>
            <a:r>
              <a:rPr lang="hu-HU" sz="2400" dirty="0">
                <a:solidFill>
                  <a:srgbClr val="000000"/>
                </a:solidFill>
                <a:latin typeface="PT Sans" panose="020B0503020203020204" pitchFamily="34" charset="-18"/>
                <a:ea typeface="Aptos" panose="020B0004020202020204" pitchFamily="34" charset="0"/>
              </a:rPr>
              <a:t> méltóság az ember mivoltból, nem pedig </a:t>
            </a:r>
            <a:r>
              <a:rPr lang="hu-HU" sz="2400" i="1" dirty="0">
                <a:solidFill>
                  <a:srgbClr val="000000"/>
                </a:solidFill>
                <a:latin typeface="PT Sans" panose="020B0503020203020204" pitchFamily="34" charset="-18"/>
                <a:ea typeface="Aptos" panose="020B0004020202020204" pitchFamily="34" charset="0"/>
              </a:rPr>
              <a:t>személyes</a:t>
            </a:r>
            <a:r>
              <a:rPr lang="hu-HU" sz="2400" dirty="0">
                <a:solidFill>
                  <a:srgbClr val="000000"/>
                </a:solidFill>
                <a:latin typeface="PT Sans" panose="020B0503020203020204" pitchFamily="34" charset="-18"/>
                <a:ea typeface="Aptos" panose="020B0004020202020204" pitchFamily="34" charset="0"/>
              </a:rPr>
              <a:t> tulajdonságainkból fakad. </a:t>
            </a:r>
          </a:p>
          <a:p>
            <a:pPr marL="0" indent="0">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Probléma</a:t>
            </a:r>
          </a:p>
          <a:p>
            <a:pPr marL="363538"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1. Vitatott, hogy </a:t>
            </a:r>
            <a:r>
              <a:rPr lang="hu-HU" sz="2400" i="1" dirty="0">
                <a:solidFill>
                  <a:srgbClr val="000000"/>
                </a:solidFill>
                <a:latin typeface="PT Sans" panose="020B0503020203020204" pitchFamily="34" charset="-18"/>
                <a:ea typeface="Aptos" panose="020B0004020202020204" pitchFamily="34" charset="0"/>
              </a:rPr>
              <a:t>mi</a:t>
            </a:r>
            <a:r>
              <a:rPr lang="hu-HU" sz="2400" dirty="0">
                <a:solidFill>
                  <a:srgbClr val="000000"/>
                </a:solidFill>
                <a:latin typeface="PT Sans" panose="020B0503020203020204" pitchFamily="34" charset="-18"/>
                <a:ea typeface="Aptos" panose="020B0004020202020204" pitchFamily="34" charset="0"/>
              </a:rPr>
              <a:t> az az emberben, ami a méltóságot hordozza. Van-e bármi, ami </a:t>
            </a:r>
            <a:r>
              <a:rPr lang="hu-HU" sz="2400" i="1" dirty="0">
                <a:solidFill>
                  <a:srgbClr val="000000"/>
                </a:solidFill>
                <a:latin typeface="PT Sans" panose="020B0503020203020204" pitchFamily="34" charset="-18"/>
                <a:ea typeface="Aptos" panose="020B0004020202020204" pitchFamily="34" charset="0"/>
              </a:rPr>
              <a:t>minden</a:t>
            </a:r>
            <a:r>
              <a:rPr lang="hu-HU" sz="2400" dirty="0">
                <a:solidFill>
                  <a:srgbClr val="000000"/>
                </a:solidFill>
                <a:latin typeface="PT Sans" panose="020B0503020203020204" pitchFamily="34" charset="-18"/>
                <a:ea typeface="Aptos" panose="020B0004020202020204" pitchFamily="34" charset="0"/>
              </a:rPr>
              <a:t> emberben közös? </a:t>
            </a:r>
          </a:p>
          <a:p>
            <a:pPr marL="363538"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2. Úgy tűnik, hogy vannak, aki mégiscsak elveszítik a méltóságukat, és emberhez méltatlanul viselkednek. </a:t>
            </a:r>
            <a:endParaRPr lang="hu-HU" sz="2400" dirty="0">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600720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262467"/>
            <a:ext cx="11494583" cy="6470842"/>
          </a:xfrm>
        </p:spPr>
        <p:txBody>
          <a:bodyPr>
            <a:noAutofit/>
          </a:bodyPr>
          <a:lstStyle/>
          <a:p>
            <a:pPr marL="0" indent="0" algn="ctr">
              <a:lnSpc>
                <a:spcPct val="15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Az erkölcsisé</a:t>
            </a:r>
            <a:r>
              <a:rPr lang="hu-HU" sz="2400" b="1" dirty="0">
                <a:solidFill>
                  <a:srgbClr val="000000"/>
                </a:solidFill>
                <a:latin typeface="PT Sans" panose="020B0503020203020204" pitchFamily="34" charset="-18"/>
                <a:ea typeface="Aptos" panose="020B0004020202020204" pitchFamily="34" charset="0"/>
              </a:rPr>
              <a:t>g imperatívusza</a:t>
            </a:r>
          </a:p>
          <a:p>
            <a:pPr marL="0" indent="0" algn="ctr">
              <a:lnSpc>
                <a:spcPct val="150000"/>
              </a:lnSpc>
              <a:spcBef>
                <a:spcPts val="0"/>
              </a:spcBef>
              <a:buNone/>
            </a:pPr>
            <a:endParaRPr lang="hu-HU" sz="600" b="1" dirty="0">
              <a:solidFill>
                <a:srgbClr val="000000"/>
              </a:solidFill>
              <a:effectLst/>
              <a:latin typeface="PT Sans" panose="020B0503020203020204" pitchFamily="34" charset="-18"/>
              <a:ea typeface="Aptos" panose="020B0004020202020204" pitchFamily="34" charset="0"/>
            </a:endParaRPr>
          </a:p>
          <a:p>
            <a:pPr marL="0" indent="0">
              <a:lnSpc>
                <a:spcPct val="12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individuális én nemcsak önmagától függ, hanem részben </a:t>
            </a:r>
          </a:p>
          <a:p>
            <a:pPr marL="0" indent="0">
              <a:lnSpc>
                <a:spcPct val="12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nem-én határozza meg. Ebből egy kötelesség fakad. </a:t>
            </a:r>
          </a:p>
          <a:p>
            <a:pPr marL="0" indent="0">
              <a:lnSpc>
                <a:spcPct val="12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a:lnSpc>
                <a:spcPct val="120000"/>
              </a:lnSpc>
              <a:spcBef>
                <a:spcPts val="0"/>
              </a:spcBef>
            </a:pPr>
            <a:r>
              <a:rPr lang="hu-HU" sz="2400" dirty="0">
                <a:solidFill>
                  <a:srgbClr val="000000"/>
                </a:solidFill>
                <a:effectLst/>
                <a:latin typeface="PT Sans" panose="020B0503020203020204" pitchFamily="34" charset="-18"/>
                <a:ea typeface="Aptos" panose="020B0004020202020204" pitchFamily="34" charset="0"/>
              </a:rPr>
              <a:t>„</a:t>
            </a:r>
            <a:r>
              <a:rPr lang="hu-HU" sz="2400" dirty="0">
                <a:solidFill>
                  <a:srgbClr val="000000"/>
                </a:solidFill>
                <a:latin typeface="PT Sans" panose="020B0503020203020204" pitchFamily="34" charset="-18"/>
                <a:ea typeface="Aptos" panose="020B0004020202020204" pitchFamily="34" charset="0"/>
              </a:rPr>
              <a:t>A</a:t>
            </a:r>
            <a:r>
              <a:rPr lang="hu-HU" sz="2400" dirty="0">
                <a:solidFill>
                  <a:srgbClr val="000000"/>
                </a:solidFill>
                <a:effectLst/>
                <a:latin typeface="PT Sans" panose="020B0503020203020204" pitchFamily="34" charset="-18"/>
                <a:ea typeface="Aptos" panose="020B0004020202020204" pitchFamily="34" charset="0"/>
              </a:rPr>
              <a:t>z önmagunkkal való abszolút megegyezés törvénye </a:t>
            </a:r>
          </a:p>
          <a:p>
            <a:pPr marL="0" indent="177800">
              <a:lnSpc>
                <a:spcPct val="12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erkölcsi törvény.”</a:t>
            </a:r>
          </a:p>
          <a:p>
            <a:pPr>
              <a:lnSpc>
                <a:spcPct val="120000"/>
              </a:lnSpc>
              <a:spcBef>
                <a:spcPts val="0"/>
              </a:spcBef>
            </a:pPr>
            <a:r>
              <a:rPr lang="hu-HU" sz="2400" dirty="0">
                <a:solidFill>
                  <a:srgbClr val="000000"/>
                </a:solidFill>
                <a:effectLst/>
                <a:latin typeface="PT Sans" panose="020B0503020203020204" pitchFamily="34" charset="-18"/>
                <a:ea typeface="Aptos" panose="020B0004020202020204" pitchFamily="34" charset="0"/>
              </a:rPr>
              <a:t>„Az emberiség és minden eszes lény legfőbb törvénye, az </a:t>
            </a:r>
          </a:p>
          <a:p>
            <a:pPr marL="177800" indent="0">
              <a:lnSpc>
                <a:spcPct val="12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önmagunkkal való teljes összhang, az abszolút azonosság.”</a:t>
            </a:r>
          </a:p>
          <a:p>
            <a:pPr>
              <a:lnSpc>
                <a:spcPct val="120000"/>
              </a:lnSpc>
              <a:spcBef>
                <a:spcPts val="0"/>
              </a:spcBef>
            </a:pPr>
            <a:r>
              <a:rPr lang="hu-HU" sz="2400" dirty="0">
                <a:solidFill>
                  <a:srgbClr val="000000"/>
                </a:solidFill>
                <a:effectLst/>
                <a:latin typeface="PT Sans" panose="020B0503020203020204" pitchFamily="34" charset="-18"/>
                <a:ea typeface="Aptos" panose="020B0004020202020204" pitchFamily="34" charset="0"/>
              </a:rPr>
              <a:t>„Mindig legyél egységben önmagaddal!” </a:t>
            </a:r>
          </a:p>
          <a:p>
            <a:pPr marL="0" indent="0">
              <a:lnSpc>
                <a:spcPct val="12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0" indent="0">
              <a:lnSpc>
                <a:spcPct val="120000"/>
              </a:lnSpc>
              <a:spcBef>
                <a:spcPts val="0"/>
              </a:spcBef>
              <a:buNone/>
            </a:pPr>
            <a:r>
              <a:rPr lang="hu-HU" sz="2400" dirty="0">
                <a:solidFill>
                  <a:srgbClr val="000000"/>
                </a:solidFill>
                <a:latin typeface="PT Sans" panose="020B0503020203020204" pitchFamily="34" charset="-18"/>
              </a:rPr>
              <a:t>Az én nem számolhatja fel a nem-ént: Szüksége van rá, </a:t>
            </a:r>
          </a:p>
          <a:p>
            <a:pPr marL="0" indent="0">
              <a:lnSpc>
                <a:spcPct val="120000"/>
              </a:lnSpc>
              <a:spcBef>
                <a:spcPts val="0"/>
              </a:spcBef>
              <a:buNone/>
            </a:pPr>
            <a:r>
              <a:rPr lang="hu-HU" sz="2400" dirty="0">
                <a:solidFill>
                  <a:srgbClr val="000000"/>
                </a:solidFill>
                <a:latin typeface="PT Sans" panose="020B0503020203020204" pitchFamily="34" charset="-18"/>
              </a:rPr>
              <a:t>hogy vele szemben cselekedhessen. Az én a nem-én révén, </a:t>
            </a:r>
          </a:p>
          <a:p>
            <a:pPr marL="0" indent="0">
              <a:lnSpc>
                <a:spcPct val="120000"/>
              </a:lnSpc>
              <a:spcBef>
                <a:spcPts val="0"/>
              </a:spcBef>
              <a:buNone/>
            </a:pPr>
            <a:r>
              <a:rPr lang="hu-HU" sz="2400" dirty="0">
                <a:solidFill>
                  <a:srgbClr val="000000"/>
                </a:solidFill>
                <a:latin typeface="PT Sans" panose="020B0503020203020204" pitchFamily="34" charset="-18"/>
              </a:rPr>
              <a:t>mintegy kerülőúton hat magára. Fokozatosan megváltoztatja</a:t>
            </a:r>
          </a:p>
          <a:p>
            <a:pPr marL="0" indent="0">
              <a:lnSpc>
                <a:spcPct val="120000"/>
              </a:lnSpc>
              <a:spcBef>
                <a:spcPts val="0"/>
              </a:spcBef>
              <a:buNone/>
            </a:pPr>
            <a:r>
              <a:rPr lang="hu-HU" sz="2400" dirty="0">
                <a:solidFill>
                  <a:srgbClr val="000000"/>
                </a:solidFill>
                <a:latin typeface="PT Sans" panose="020B0503020203020204" pitchFamily="34" charset="-18"/>
              </a:rPr>
              <a:t> a nem-ént, hogy tőle való függésében egyre inkább önmagától </a:t>
            </a:r>
            <a:r>
              <a:rPr lang="hu-HU" sz="2400" dirty="0" err="1">
                <a:solidFill>
                  <a:srgbClr val="000000"/>
                </a:solidFill>
                <a:latin typeface="PT Sans" panose="020B0503020203020204" pitchFamily="34" charset="-18"/>
              </a:rPr>
              <a:t>függjön</a:t>
            </a:r>
            <a:r>
              <a:rPr lang="hu-HU" sz="2400" dirty="0">
                <a:solidFill>
                  <a:srgbClr val="000000"/>
                </a:solidFill>
                <a:latin typeface="PT Sans" panose="020B0503020203020204" pitchFamily="34" charset="-18"/>
              </a:rPr>
              <a:t>. </a:t>
            </a:r>
          </a:p>
          <a:p>
            <a:pPr marL="0" indent="0">
              <a:lnSpc>
                <a:spcPct val="120000"/>
              </a:lnSpc>
              <a:spcBef>
                <a:spcPts val="0"/>
              </a:spcBef>
              <a:buNone/>
            </a:pPr>
            <a:endParaRPr lang="hu-HU" sz="800" dirty="0">
              <a:solidFill>
                <a:srgbClr val="000000"/>
              </a:solidFill>
              <a:latin typeface="PT Sans" panose="020B0503020203020204" pitchFamily="34" charset="-18"/>
            </a:endParaRPr>
          </a:p>
          <a:p>
            <a:pPr marL="0" indent="0">
              <a:lnSpc>
                <a:spcPct val="120000"/>
              </a:lnSpc>
              <a:spcBef>
                <a:spcPts val="0"/>
              </a:spcBef>
              <a:buNone/>
            </a:pPr>
            <a:r>
              <a:rPr lang="hu-HU" sz="2400" dirty="0">
                <a:solidFill>
                  <a:srgbClr val="000000"/>
                </a:solidFill>
                <a:latin typeface="PT Sans" panose="020B0503020203020204" pitchFamily="34" charset="-18"/>
              </a:rPr>
              <a:t>A </a:t>
            </a:r>
            <a:r>
              <a:rPr lang="hu-HU" sz="2400" i="1" dirty="0">
                <a:solidFill>
                  <a:srgbClr val="000000"/>
                </a:solidFill>
                <a:latin typeface="PT Sans" panose="020B0503020203020204" pitchFamily="34" charset="-18"/>
              </a:rPr>
              <a:t>harmadik</a:t>
            </a:r>
            <a:r>
              <a:rPr lang="hu-HU" sz="2400" dirty="0">
                <a:solidFill>
                  <a:srgbClr val="000000"/>
                </a:solidFill>
                <a:latin typeface="PT Sans" panose="020B0503020203020204" pitchFamily="34" charset="-18"/>
              </a:rPr>
              <a:t> alaptétel: „Mind az én, mind a nem-én oszthatóként </a:t>
            </a:r>
            <a:r>
              <a:rPr lang="hu-HU" sz="2400" dirty="0" err="1">
                <a:solidFill>
                  <a:srgbClr val="000000"/>
                </a:solidFill>
                <a:latin typeface="PT Sans" panose="020B0503020203020204" pitchFamily="34" charset="-18"/>
              </a:rPr>
              <a:t>tételeződik</a:t>
            </a:r>
            <a:r>
              <a:rPr lang="hu-HU" sz="2400" dirty="0">
                <a:solidFill>
                  <a:srgbClr val="000000"/>
                </a:solidFill>
                <a:latin typeface="PT Sans" panose="020B0503020203020204" pitchFamily="34" charset="-18"/>
              </a:rPr>
              <a:t>.”</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vázlat, rajz, ruházat, lábbelik látható&#10;&#10;Automatikusan generált leírás">
            <a:extLst>
              <a:ext uri="{FF2B5EF4-FFF2-40B4-BE49-F238E27FC236}">
                <a16:creationId xmlns:a16="http://schemas.microsoft.com/office/drawing/2014/main" id="{D3CD0932-4245-2E70-57FB-ACBB70133199}"/>
              </a:ext>
            </a:extLst>
          </p:cNvPr>
          <p:cNvPicPr>
            <a:picLocks noChangeAspect="1"/>
          </p:cNvPicPr>
          <p:nvPr/>
        </p:nvPicPr>
        <p:blipFill>
          <a:blip r:embed="rId2" cstate="print">
            <a:extLst>
              <a:ext uri="{28A0092B-C50C-407E-A947-70E740481C1C}">
                <a14:useLocalDpi xmlns:a14="http://schemas.microsoft.com/office/drawing/2010/main" val="0"/>
              </a:ext>
            </a:extLst>
          </a:blip>
          <a:srcRect l="8448" r="11441" b="7502"/>
          <a:stretch/>
        </p:blipFill>
        <p:spPr>
          <a:xfrm>
            <a:off x="8561832" y="665923"/>
            <a:ext cx="3281460" cy="4951108"/>
          </a:xfrm>
          <a:prstGeom prst="rect">
            <a:avLst/>
          </a:prstGeom>
        </p:spPr>
      </p:pic>
    </p:spTree>
    <p:extLst>
      <p:ext uri="{BB962C8B-B14F-4D97-AF65-F5344CB8AC3E}">
        <p14:creationId xmlns:p14="http://schemas.microsoft.com/office/powerpoint/2010/main" val="20661408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279400"/>
            <a:ext cx="11494583" cy="6453909"/>
          </a:xfrm>
        </p:spPr>
        <p:txBody>
          <a:bodyPr>
            <a:noAutofit/>
          </a:bodyPr>
          <a:lstStyle/>
          <a:p>
            <a:pPr marL="0" indent="1252538" algn="ctr">
              <a:lnSpc>
                <a:spcPct val="150000"/>
              </a:lnSpc>
              <a:spcBef>
                <a:spcPts val="0"/>
              </a:spcBef>
              <a:buNone/>
            </a:pPr>
            <a:r>
              <a:rPr lang="hu-HU" sz="2400" b="1" dirty="0">
                <a:solidFill>
                  <a:srgbClr val="000000"/>
                </a:solidFill>
                <a:latin typeface="PT Sans" panose="020B0503020203020204" pitchFamily="34" charset="-18"/>
              </a:rPr>
              <a:t>Az ember méltóságáról 1.   A szemlélő intelligencia</a:t>
            </a:r>
          </a:p>
          <a:p>
            <a:pPr marL="0" indent="0">
              <a:lnSpc>
                <a:spcPct val="120000"/>
              </a:lnSpc>
              <a:spcBef>
                <a:spcPts val="0"/>
              </a:spcBef>
              <a:buNone/>
            </a:pPr>
            <a:endParaRPr lang="hu-HU" sz="800" dirty="0">
              <a:solidFill>
                <a:srgbClr val="000000"/>
              </a:solidFill>
              <a:latin typeface="PT Sans" panose="020B0503020203020204" pitchFamily="34" charset="-18"/>
            </a:endParaRPr>
          </a:p>
          <a:p>
            <a:pPr marL="2870200" indent="0">
              <a:lnSpc>
                <a:spcPct val="120000"/>
              </a:lnSpc>
              <a:spcBef>
                <a:spcPts val="0"/>
              </a:spcBef>
              <a:buNone/>
              <a:tabLst>
                <a:tab pos="2870200" algn="l"/>
              </a:tabLst>
            </a:pPr>
            <a:r>
              <a:rPr lang="hu-HU" sz="2400" dirty="0">
                <a:solidFill>
                  <a:srgbClr val="000000"/>
                </a:solidFill>
                <a:latin typeface="PT Sans" panose="020B0503020203020204" pitchFamily="34" charset="-18"/>
              </a:rPr>
              <a:t>„Csak az </a:t>
            </a:r>
            <a:r>
              <a:rPr lang="hu-HU" sz="2400" b="1" dirty="0">
                <a:solidFill>
                  <a:srgbClr val="000000"/>
                </a:solidFill>
                <a:latin typeface="PT Sans" panose="020B0503020203020204" pitchFamily="34" charset="-18"/>
              </a:rPr>
              <a:t>én</a:t>
            </a:r>
            <a:r>
              <a:rPr lang="hu-HU" sz="2400" dirty="0">
                <a:solidFill>
                  <a:srgbClr val="000000"/>
                </a:solidFill>
                <a:latin typeface="PT Sans" panose="020B0503020203020204" pitchFamily="34" charset="-18"/>
              </a:rPr>
              <a:t> visz rendet és harmóniát a halott, formátlan tömegbe. Egyedül az </a:t>
            </a:r>
            <a:r>
              <a:rPr lang="hu-HU" sz="2400" b="1" dirty="0">
                <a:solidFill>
                  <a:srgbClr val="000000"/>
                </a:solidFill>
                <a:latin typeface="PT Sans" panose="020B0503020203020204" pitchFamily="34" charset="-18"/>
              </a:rPr>
              <a:t>emberből</a:t>
            </a:r>
            <a:r>
              <a:rPr lang="hu-HU" sz="2400" dirty="0">
                <a:solidFill>
                  <a:srgbClr val="000000"/>
                </a:solidFill>
                <a:latin typeface="PT Sans" panose="020B0503020203020204" pitchFamily="34" charset="-18"/>
              </a:rPr>
              <a:t> árad az a szabályszerűség, amelyet szemlélődésének határain belül maga körül talál – és ahogyan e határokat messzebbre tolja, úgy terjed tovább a rend és a harmónia is. Általa tartoznak össze az égitestek, általa keringenek kijelölt pályájukon a Napok. Az énnek köszönhető a zuzmóktól a szeráfokig emelkedő roppant láncolat, az énben van</a:t>
            </a:r>
          </a:p>
          <a:p>
            <a:pPr marL="0" indent="0">
              <a:lnSpc>
                <a:spcPct val="120000"/>
              </a:lnSpc>
              <a:spcBef>
                <a:spcPts val="0"/>
              </a:spcBef>
              <a:buNone/>
            </a:pPr>
            <a:r>
              <a:rPr lang="hu-HU" sz="2400" dirty="0">
                <a:solidFill>
                  <a:srgbClr val="000000"/>
                </a:solidFill>
                <a:latin typeface="PT Sans" panose="020B0503020203020204" pitchFamily="34" charset="-18"/>
              </a:rPr>
              <a:t>az egész szellemi világ rendszere. Minden, ami most még formátlan és rendetlen, az a legszebb rendbe fog belesimulni </a:t>
            </a:r>
            <a:r>
              <a:rPr lang="hu-HU" sz="2400" b="1" dirty="0">
                <a:solidFill>
                  <a:srgbClr val="000000"/>
                </a:solidFill>
                <a:latin typeface="PT Sans" panose="020B0503020203020204" pitchFamily="34" charset="-18"/>
              </a:rPr>
              <a:t>az ember által</a:t>
            </a:r>
            <a:r>
              <a:rPr lang="hu-HU" sz="2400" dirty="0">
                <a:solidFill>
                  <a:srgbClr val="000000"/>
                </a:solidFill>
                <a:latin typeface="PT Sans" panose="020B0503020203020204" pitchFamily="34" charset="-18"/>
              </a:rPr>
              <a:t>, és ami már most is harmonikus, az – eddig még ki nem dolgozott törvényeknek megfelelően – egyre harmonikusabbá válik. Az ember rendet fog vinni a kuszaságba, és tervnek veti alá az általános pusztítást. </a:t>
            </a:r>
          </a:p>
          <a:p>
            <a:pPr marL="0" indent="355600">
              <a:lnSpc>
                <a:spcPct val="120000"/>
              </a:lnSpc>
              <a:spcBef>
                <a:spcPts val="0"/>
              </a:spcBef>
              <a:buNone/>
            </a:pPr>
            <a:r>
              <a:rPr lang="hu-HU" sz="2400" dirty="0">
                <a:solidFill>
                  <a:srgbClr val="000000"/>
                </a:solidFill>
                <a:latin typeface="PT Sans" panose="020B0503020203020204" pitchFamily="34" charset="-18"/>
              </a:rPr>
              <a:t>Ez az ember, ha pusztán szemlélő intelligenciának tekintjük, de vajon mi lesz akkor, ha gyakorlatilag tevékeny képességként ragadjuk meg?”</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személy, ruházat látható&#10;&#10;Automatikusan generált leírás">
            <a:extLst>
              <a:ext uri="{FF2B5EF4-FFF2-40B4-BE49-F238E27FC236}">
                <a16:creationId xmlns:a16="http://schemas.microsoft.com/office/drawing/2014/main" id="{9AC86445-0B06-67C9-EB5C-5F47EBC2085A}"/>
              </a:ext>
            </a:extLst>
          </p:cNvPr>
          <p:cNvPicPr>
            <a:picLocks noChangeAspect="1"/>
          </p:cNvPicPr>
          <p:nvPr/>
        </p:nvPicPr>
        <p:blipFill>
          <a:blip r:embed="rId2">
            <a:extLst>
              <a:ext uri="{28A0092B-C50C-407E-A947-70E740481C1C}">
                <a14:useLocalDpi xmlns:a14="http://schemas.microsoft.com/office/drawing/2010/main" val="0"/>
              </a:ext>
            </a:extLst>
          </a:blip>
          <a:srcRect l="2348"/>
          <a:stretch/>
        </p:blipFill>
        <p:spPr>
          <a:xfrm>
            <a:off x="348708" y="361144"/>
            <a:ext cx="2828208" cy="3775982"/>
          </a:xfrm>
          <a:prstGeom prst="rect">
            <a:avLst/>
          </a:prstGeom>
        </p:spPr>
      </p:pic>
    </p:spTree>
    <p:extLst>
      <p:ext uri="{BB962C8B-B14F-4D97-AF65-F5344CB8AC3E}">
        <p14:creationId xmlns:p14="http://schemas.microsoft.com/office/powerpoint/2010/main" val="2409692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279400"/>
            <a:ext cx="11494583" cy="6453909"/>
          </a:xfrm>
        </p:spPr>
        <p:txBody>
          <a:bodyPr>
            <a:noAutofit/>
          </a:bodyPr>
          <a:lstStyle/>
          <a:p>
            <a:pPr marL="0" indent="2870200">
              <a:lnSpc>
                <a:spcPct val="150000"/>
              </a:lnSpc>
              <a:spcBef>
                <a:spcPts val="0"/>
              </a:spcBef>
              <a:buNone/>
            </a:pPr>
            <a:r>
              <a:rPr lang="hu-HU" sz="2400" b="1" dirty="0">
                <a:solidFill>
                  <a:srgbClr val="000000"/>
                </a:solidFill>
                <a:latin typeface="PT Sans" panose="020B0503020203020204" pitchFamily="34" charset="-18"/>
              </a:rPr>
              <a:t>Az ember méltóságáról 2. A gyakorlatilag tevékeny ember</a:t>
            </a:r>
          </a:p>
          <a:p>
            <a:pPr marL="0" indent="0">
              <a:lnSpc>
                <a:spcPct val="120000"/>
              </a:lnSpc>
              <a:spcBef>
                <a:spcPts val="0"/>
              </a:spcBef>
              <a:buNone/>
            </a:pPr>
            <a:endParaRPr lang="hu-HU" sz="800" dirty="0">
              <a:solidFill>
                <a:srgbClr val="000000"/>
              </a:solidFill>
              <a:latin typeface="PT Sans" panose="020B0503020203020204" pitchFamily="34" charset="-18"/>
            </a:endParaRPr>
          </a:p>
          <a:p>
            <a:pPr marL="2870200" indent="0">
              <a:lnSpc>
                <a:spcPct val="120000"/>
              </a:lnSpc>
              <a:spcBef>
                <a:spcPts val="0"/>
              </a:spcBef>
              <a:buNone/>
            </a:pPr>
            <a:r>
              <a:rPr lang="hu-HU" sz="2400" dirty="0">
                <a:solidFill>
                  <a:srgbClr val="000000"/>
                </a:solidFill>
                <a:latin typeface="PT Sans" panose="020B0503020203020204" pitchFamily="34" charset="-18"/>
              </a:rPr>
              <a:t>„Nemcsak a </a:t>
            </a:r>
            <a:r>
              <a:rPr lang="hu-HU" sz="2400" i="1" dirty="0">
                <a:solidFill>
                  <a:srgbClr val="000000"/>
                </a:solidFill>
                <a:latin typeface="PT Sans" panose="020B0503020203020204" pitchFamily="34" charset="-18"/>
              </a:rPr>
              <a:t>szükségszerű</a:t>
            </a:r>
            <a:r>
              <a:rPr lang="hu-HU" sz="2400" dirty="0">
                <a:solidFill>
                  <a:srgbClr val="000000"/>
                </a:solidFill>
                <a:latin typeface="PT Sans" panose="020B0503020203020204" pitchFamily="34" charset="-18"/>
              </a:rPr>
              <a:t> rendet helyezi bele a dolgokba, hanem azt is, amelyet </a:t>
            </a:r>
            <a:r>
              <a:rPr lang="hu-HU" sz="2400" i="1" dirty="0">
                <a:solidFill>
                  <a:srgbClr val="000000"/>
                </a:solidFill>
                <a:latin typeface="PT Sans" panose="020B0503020203020204" pitchFamily="34" charset="-18"/>
              </a:rPr>
              <a:t>önkényesen</a:t>
            </a:r>
            <a:r>
              <a:rPr lang="hu-HU" sz="2400" dirty="0">
                <a:solidFill>
                  <a:srgbClr val="000000"/>
                </a:solidFill>
                <a:latin typeface="PT Sans" panose="020B0503020203020204" pitchFamily="34" charset="-18"/>
              </a:rPr>
              <a:t> választott. Ahova csak lép, ébredezik a természet, és pillantásától kísérve felkészül, hogy elfogadja tőle az új, szebb teremtést. Körötte lágyabbá válik a levegő, enyhébbé az éghajlat. Az ember </a:t>
            </a:r>
            <a:r>
              <a:rPr lang="hu-HU" sz="2400" b="1" dirty="0">
                <a:solidFill>
                  <a:srgbClr val="000000"/>
                </a:solidFill>
                <a:latin typeface="PT Sans" panose="020B0503020203020204" pitchFamily="34" charset="-18"/>
              </a:rPr>
              <a:t>megparancsolja a nyers anyagnak</a:t>
            </a:r>
            <a:r>
              <a:rPr lang="hu-HU" sz="2400" dirty="0">
                <a:solidFill>
                  <a:srgbClr val="000000"/>
                </a:solidFill>
                <a:latin typeface="PT Sans" panose="020B0503020203020204" pitchFamily="34" charset="-18"/>
              </a:rPr>
              <a:t>, hogy eszményének megfelelően </a:t>
            </a:r>
            <a:r>
              <a:rPr lang="hu-HU" sz="2400" dirty="0" err="1">
                <a:solidFill>
                  <a:srgbClr val="000000"/>
                </a:solidFill>
                <a:latin typeface="PT Sans" panose="020B0503020203020204" pitchFamily="34" charset="-18"/>
              </a:rPr>
              <a:t>szerveződjön</a:t>
            </a:r>
            <a:r>
              <a:rPr lang="hu-HU" sz="2400" dirty="0">
                <a:solidFill>
                  <a:srgbClr val="000000"/>
                </a:solidFill>
                <a:latin typeface="PT Sans" panose="020B0503020203020204" pitchFamily="34" charset="-18"/>
              </a:rPr>
              <a:t>, és olyan alapanyagot szolgáltasson neki, amilyenre szüksége van. […]</a:t>
            </a:r>
          </a:p>
          <a:p>
            <a:pPr marL="0" indent="0">
              <a:lnSpc>
                <a:spcPct val="120000"/>
              </a:lnSpc>
              <a:spcBef>
                <a:spcPts val="0"/>
              </a:spcBef>
              <a:buNone/>
            </a:pPr>
            <a:r>
              <a:rPr lang="hu-HU" sz="2400" dirty="0">
                <a:solidFill>
                  <a:srgbClr val="000000"/>
                </a:solidFill>
                <a:latin typeface="PT Sans" panose="020B0503020203020204" pitchFamily="34" charset="-18"/>
              </a:rPr>
              <a:t>Ennél is fontosabb, hogy az ember körül megnemesednek a lelkek. Minél inkább ember valaki, annál mélyrehatóbban és átfogóbban </a:t>
            </a:r>
            <a:r>
              <a:rPr lang="hu-HU" sz="2400" b="1" dirty="0">
                <a:solidFill>
                  <a:srgbClr val="000000"/>
                </a:solidFill>
                <a:latin typeface="PT Sans" panose="020B0503020203020204" pitchFamily="34" charset="-18"/>
              </a:rPr>
              <a:t>hat az emberekre</a:t>
            </a:r>
            <a:r>
              <a:rPr lang="hu-HU" sz="2400" dirty="0">
                <a:solidFill>
                  <a:srgbClr val="000000"/>
                </a:solidFill>
                <a:latin typeface="PT Sans" panose="020B0503020203020204" pitchFamily="34" charset="-18"/>
              </a:rPr>
              <a:t>. A nagy emberek körül a többiek kört alkotnak, amelyben az van legközelebb a középponthoz, akiben legtöbb a humanitás. Szellemeik arra törekszenek, hogy egyesüljenek, és azért küzdenek, hogy </a:t>
            </a:r>
            <a:r>
              <a:rPr lang="hu-HU" sz="2400" b="1" dirty="0">
                <a:solidFill>
                  <a:srgbClr val="000000"/>
                </a:solidFill>
                <a:latin typeface="PT Sans" panose="020B0503020203020204" pitchFamily="34" charset="-18"/>
              </a:rPr>
              <a:t>egyetlen szellemet alkossanak több testben</a:t>
            </a:r>
            <a:r>
              <a:rPr lang="hu-HU" sz="2400" dirty="0">
                <a:solidFill>
                  <a:srgbClr val="000000"/>
                </a:solidFill>
                <a:latin typeface="PT Sans" panose="020B0503020203020204" pitchFamily="34" charset="-18"/>
              </a:rPr>
              <a:t>. Mindannyian egy értelem és egy akarat, és valamennyien az emberiség egyetlen lehetséges nagy tervének munkatársai.”</a:t>
            </a:r>
            <a:r>
              <a:rPr lang="hu-HU" sz="2400" dirty="0">
                <a:solidFill>
                  <a:srgbClr val="000000"/>
                </a:solidFill>
                <a:effectLst/>
                <a:latin typeface="PT Sans" panose="020B0503020203020204" pitchFamily="34" charset="-18"/>
                <a:ea typeface="Aptos" panose="020B0004020202020204" pitchFamily="34" charset="0"/>
              </a:rPr>
              <a: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vázlat, művészet, Önarckép, Vonalas grafika látható&#10;&#10;Automatikusan generált leírás">
            <a:extLst>
              <a:ext uri="{FF2B5EF4-FFF2-40B4-BE49-F238E27FC236}">
                <a16:creationId xmlns:a16="http://schemas.microsoft.com/office/drawing/2014/main" id="{8D5CC477-06C5-66CE-4A80-BFDA5848AB7E}"/>
              </a:ext>
            </a:extLst>
          </p:cNvPr>
          <p:cNvPicPr>
            <a:picLocks noChangeAspect="1"/>
          </p:cNvPicPr>
          <p:nvPr/>
        </p:nvPicPr>
        <p:blipFill>
          <a:blip r:embed="rId2">
            <a:extLst>
              <a:ext uri="{28A0092B-C50C-407E-A947-70E740481C1C}">
                <a14:useLocalDpi xmlns:a14="http://schemas.microsoft.com/office/drawing/2010/main" val="0"/>
              </a:ext>
            </a:extLst>
          </a:blip>
          <a:srcRect l="4220" t="4859" r="-4220" b="-2798"/>
          <a:stretch/>
        </p:blipFill>
        <p:spPr>
          <a:xfrm flipH="1">
            <a:off x="222213" y="361144"/>
            <a:ext cx="2910453" cy="3891074"/>
          </a:xfrm>
          <a:prstGeom prst="rect">
            <a:avLst/>
          </a:prstGeom>
        </p:spPr>
      </p:pic>
    </p:spTree>
    <p:extLst>
      <p:ext uri="{BB962C8B-B14F-4D97-AF65-F5344CB8AC3E}">
        <p14:creationId xmlns:p14="http://schemas.microsoft.com/office/powerpoint/2010/main" val="15748634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296333"/>
            <a:ext cx="8298334" cy="6436976"/>
          </a:xfrm>
        </p:spPr>
        <p:txBody>
          <a:bodyPr>
            <a:noAutofit/>
          </a:bodyPr>
          <a:lstStyle/>
          <a:p>
            <a:pPr marL="0" indent="982663">
              <a:lnSpc>
                <a:spcPct val="130000"/>
              </a:lnSpc>
              <a:spcBef>
                <a:spcPts val="0"/>
              </a:spcBef>
              <a:buNone/>
            </a:pPr>
            <a:r>
              <a:rPr lang="hu-HU" sz="2400" b="1" dirty="0">
                <a:solidFill>
                  <a:srgbClr val="000000"/>
                </a:solidFill>
                <a:latin typeface="PT Sans" panose="020B0503020203020204" pitchFamily="34" charset="-18"/>
              </a:rPr>
              <a:t>Az ember méltóságáról 3. Az ember örökléte</a:t>
            </a:r>
          </a:p>
          <a:p>
            <a:pPr marL="0" indent="0">
              <a:lnSpc>
                <a:spcPct val="130000"/>
              </a:lnSpc>
              <a:spcBef>
                <a:spcPts val="0"/>
              </a:spcBef>
              <a:buNone/>
            </a:pPr>
            <a:endParaRPr lang="hu-HU" sz="800" dirty="0">
              <a:solidFill>
                <a:srgbClr val="000000"/>
              </a:solidFill>
              <a:latin typeface="PT Sans" panose="020B0503020203020204" pitchFamily="34" charset="-18"/>
            </a:endParaRPr>
          </a:p>
          <a:p>
            <a:pPr marL="0" indent="0">
              <a:lnSpc>
                <a:spcPct val="120000"/>
              </a:lnSpc>
              <a:spcBef>
                <a:spcPts val="0"/>
              </a:spcBef>
              <a:buNone/>
            </a:pPr>
            <a:r>
              <a:rPr lang="hu-HU" sz="2400" dirty="0">
                <a:solidFill>
                  <a:srgbClr val="000000"/>
                </a:solidFill>
                <a:latin typeface="PT Sans" panose="020B0503020203020204" pitchFamily="34" charset="-18"/>
              </a:rPr>
              <a:t>„Zúzzátok szét a porhüvelyt, amelyben lakik! Létezésében teljesen </a:t>
            </a:r>
            <a:r>
              <a:rPr lang="hu-HU" sz="2400" b="1" dirty="0">
                <a:solidFill>
                  <a:srgbClr val="000000"/>
                </a:solidFill>
                <a:latin typeface="PT Sans" panose="020B0503020203020204" pitchFamily="34" charset="-18"/>
              </a:rPr>
              <a:t>független </a:t>
            </a:r>
            <a:r>
              <a:rPr lang="hu-HU" sz="2400" b="1" dirty="0" err="1">
                <a:solidFill>
                  <a:srgbClr val="000000"/>
                </a:solidFill>
                <a:latin typeface="PT Sans" panose="020B0503020203020204" pitchFamily="34" charset="-18"/>
              </a:rPr>
              <a:t>mindattól</a:t>
            </a:r>
            <a:r>
              <a:rPr lang="hu-HU" sz="2400" b="1" dirty="0">
                <a:solidFill>
                  <a:srgbClr val="000000"/>
                </a:solidFill>
                <a:latin typeface="PT Sans" panose="020B0503020203020204" pitchFamily="34" charset="-18"/>
              </a:rPr>
              <a:t>, ami rajta kívül van</a:t>
            </a:r>
            <a:r>
              <a:rPr lang="hu-HU" sz="2400" dirty="0">
                <a:solidFill>
                  <a:srgbClr val="000000"/>
                </a:solidFill>
                <a:latin typeface="PT Sans" panose="020B0503020203020204" pitchFamily="34" charset="-18"/>
              </a:rPr>
              <a:t>. Teljességgel </a:t>
            </a:r>
            <a:r>
              <a:rPr lang="hu-HU" sz="2400" b="1" dirty="0">
                <a:solidFill>
                  <a:srgbClr val="000000"/>
                </a:solidFill>
                <a:latin typeface="PT Sans" panose="020B0503020203020204" pitchFamily="34" charset="-18"/>
              </a:rPr>
              <a:t>önmaga által van</a:t>
            </a:r>
            <a:r>
              <a:rPr lang="hu-HU" sz="2400" dirty="0">
                <a:solidFill>
                  <a:srgbClr val="000000"/>
                </a:solidFill>
                <a:latin typeface="PT Sans" panose="020B0503020203020204" pitchFamily="34" charset="-18"/>
              </a:rPr>
              <a:t>, és már a porhüvelyben érzi ezt a létezést: felemelkedése pillanataiban, amikor tér és idő és minden, ami nem ő maga, eltűnik számára, amikor szelleme erőnek erejével elszakítja magát a testétől, majd önként visszatér belé, hogy azokért a célokért fáradozzon, amelyet a teste révén előbb még meg szeretne valósítani. – Válaszátok el egymástól a két utolsó porszemet is, amely még körülzárja: ő még lesz, és lesz, mert ezt fogja akarni. </a:t>
            </a:r>
            <a:r>
              <a:rPr lang="hu-HU" sz="2400" b="1" dirty="0">
                <a:solidFill>
                  <a:srgbClr val="000000"/>
                </a:solidFill>
                <a:latin typeface="PT Sans" panose="020B0503020203020204" pitchFamily="34" charset="-18"/>
              </a:rPr>
              <a:t>Önmaga által és saját erejéből örök</a:t>
            </a:r>
            <a:r>
              <a:rPr lang="hu-HU" sz="2400" dirty="0">
                <a:solidFill>
                  <a:srgbClr val="000000"/>
                </a:solidFill>
                <a:latin typeface="PT Sans" panose="020B0503020203020204" pitchFamily="34" charset="-18"/>
              </a:rPr>
              <a:t>. </a:t>
            </a:r>
          </a:p>
          <a:p>
            <a:pPr marL="6905625" indent="0">
              <a:lnSpc>
                <a:spcPct val="120000"/>
              </a:lnSpc>
              <a:spcBef>
                <a:spcPts val="0"/>
              </a:spcBef>
              <a:buNone/>
            </a:pPr>
            <a:r>
              <a:rPr lang="hu-HU" sz="3200" b="1"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endParaRPr lang="hu-HU" sz="32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rajz, vázlat, művészet, emlős látható&#10;&#10;Automatikusan generált leírás">
            <a:extLst>
              <a:ext uri="{FF2B5EF4-FFF2-40B4-BE49-F238E27FC236}">
                <a16:creationId xmlns:a16="http://schemas.microsoft.com/office/drawing/2014/main" id="{2EAA173B-7444-760F-EE53-FA9EFE271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558" y="878711"/>
            <a:ext cx="3116734" cy="5686289"/>
          </a:xfrm>
          <a:prstGeom prst="rect">
            <a:avLst/>
          </a:prstGeom>
        </p:spPr>
      </p:pic>
    </p:spTree>
    <p:extLst>
      <p:ext uri="{BB962C8B-B14F-4D97-AF65-F5344CB8AC3E}">
        <p14:creationId xmlns:p14="http://schemas.microsoft.com/office/powerpoint/2010/main" val="11523698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0291695" y="1129554"/>
            <a:ext cx="1718989" cy="5530962"/>
          </a:xfrm>
        </p:spPr>
        <p:txBody>
          <a:bodyPr>
            <a:noAutofit/>
          </a:bodyPr>
          <a:lstStyle/>
          <a:p>
            <a:pPr algn="ctr"/>
            <a:r>
              <a:rPr lang="hu-HU" sz="2200" dirty="0">
                <a:solidFill>
                  <a:srgbClr val="C39400"/>
                </a:solidFill>
                <a:latin typeface="PT Sans" panose="020B0503020203020204" pitchFamily="34" charset="-18"/>
                <a:ea typeface="+mn-ea"/>
                <a:cs typeface="+mn-cs"/>
              </a:rPr>
              <a:t>„Az érteni tudók ragyogni fognak, </a:t>
            </a:r>
            <a:br>
              <a:rPr lang="hu-HU" sz="2200" dirty="0">
                <a:solidFill>
                  <a:srgbClr val="C39400"/>
                </a:solidFill>
                <a:latin typeface="PT Sans" panose="020B0503020203020204" pitchFamily="34" charset="-18"/>
                <a:ea typeface="+mn-ea"/>
                <a:cs typeface="+mn-cs"/>
              </a:rPr>
            </a:br>
            <a:r>
              <a:rPr lang="hu-HU" sz="2200" dirty="0">
                <a:solidFill>
                  <a:srgbClr val="C39400"/>
                </a:solidFill>
                <a:latin typeface="PT Sans" panose="020B0503020203020204" pitchFamily="34" charset="-18"/>
                <a:ea typeface="+mn-ea"/>
                <a:cs typeface="+mn-cs"/>
              </a:rPr>
              <a:t>mint a fénylő égbolt, </a:t>
            </a:r>
            <a:br>
              <a:rPr lang="hu-HU" sz="2200" dirty="0">
                <a:solidFill>
                  <a:srgbClr val="C39400"/>
                </a:solidFill>
                <a:latin typeface="PT Sans" panose="020B0503020203020204" pitchFamily="34" charset="-18"/>
                <a:ea typeface="+mn-ea"/>
                <a:cs typeface="+mn-cs"/>
              </a:rPr>
            </a:br>
            <a:r>
              <a:rPr lang="hu-HU" sz="2200" dirty="0">
                <a:solidFill>
                  <a:srgbClr val="C39400"/>
                </a:solidFill>
                <a:latin typeface="PT Sans" panose="020B0503020203020204" pitchFamily="34" charset="-18"/>
                <a:ea typeface="+mn-ea"/>
                <a:cs typeface="+mn-cs"/>
              </a:rPr>
              <a:t>s akik igazságra tanítottak sokakat, tündökölnek örökkön-örökké, miként </a:t>
            </a:r>
            <a:br>
              <a:rPr lang="hu-HU" sz="2200" dirty="0">
                <a:solidFill>
                  <a:srgbClr val="C39400"/>
                </a:solidFill>
                <a:latin typeface="PT Sans" panose="020B0503020203020204" pitchFamily="34" charset="-18"/>
                <a:ea typeface="+mn-ea"/>
                <a:cs typeface="+mn-cs"/>
              </a:rPr>
            </a:br>
            <a:r>
              <a:rPr lang="hu-HU" sz="2200" dirty="0">
                <a:solidFill>
                  <a:srgbClr val="C39400"/>
                </a:solidFill>
                <a:latin typeface="PT Sans" panose="020B0503020203020204" pitchFamily="34" charset="-18"/>
                <a:ea typeface="+mn-ea"/>
                <a:cs typeface="+mn-cs"/>
              </a:rPr>
              <a:t>a csillagok.”</a:t>
            </a:r>
            <a:br>
              <a:rPr lang="hu-HU" sz="2200" dirty="0">
                <a:solidFill>
                  <a:srgbClr val="C39400"/>
                </a:solidFill>
                <a:latin typeface="PT Sans" panose="020B0503020203020204" pitchFamily="34" charset="-18"/>
                <a:ea typeface="+mn-ea"/>
                <a:cs typeface="+mn-cs"/>
              </a:rPr>
            </a:br>
            <a:br>
              <a:rPr lang="hu-HU" sz="2200" dirty="0">
                <a:solidFill>
                  <a:srgbClr val="C39400"/>
                </a:solidFill>
                <a:latin typeface="PT Sans" panose="020B0503020203020204" pitchFamily="34" charset="-18"/>
                <a:ea typeface="+mn-ea"/>
                <a:cs typeface="+mn-cs"/>
              </a:rPr>
            </a:br>
            <a:r>
              <a:rPr lang="hu-HU" sz="2200" dirty="0">
                <a:solidFill>
                  <a:srgbClr val="C39400"/>
                </a:solidFill>
                <a:latin typeface="PT Sans" panose="020B0503020203020204" pitchFamily="34" charset="-18"/>
                <a:ea typeface="+mn-ea"/>
                <a:cs typeface="+mn-cs"/>
              </a:rPr>
              <a:t> (Dán 12,3)</a:t>
            </a:r>
            <a:endParaRPr lang="en-GB" sz="2200" dirty="0">
              <a:solidFill>
                <a:srgbClr val="C39400"/>
              </a:solidFill>
              <a:latin typeface="PT Sans" panose="020B0503020203020204" pitchFamily="34" charset="-18"/>
              <a:ea typeface="+mn-ea"/>
              <a:cs typeface="+mn-cs"/>
            </a:endParaRPr>
          </a:p>
        </p:txBody>
      </p:sp>
      <p:sp>
        <p:nvSpPr>
          <p:cNvPr id="3" name="Tartalom helye 2"/>
          <p:cNvSpPr>
            <a:spLocks noGrp="1"/>
          </p:cNvSpPr>
          <p:nvPr>
            <p:ph idx="1"/>
          </p:nvPr>
        </p:nvSpPr>
        <p:spPr>
          <a:xfrm>
            <a:off x="348709" y="296333"/>
            <a:ext cx="7235432" cy="6436976"/>
          </a:xfrm>
        </p:spPr>
        <p:txBody>
          <a:bodyPr>
            <a:noAutofit/>
          </a:bodyPr>
          <a:lstStyle/>
          <a:p>
            <a:pPr marL="0" indent="0">
              <a:lnSpc>
                <a:spcPct val="130000"/>
              </a:lnSpc>
              <a:spcBef>
                <a:spcPts val="0"/>
              </a:spcBef>
              <a:buNone/>
            </a:pPr>
            <a:r>
              <a:rPr lang="hu-HU" sz="2400" dirty="0">
                <a:solidFill>
                  <a:srgbClr val="000000"/>
                </a:solidFill>
                <a:latin typeface="PT Sans" panose="020B0503020203020204" pitchFamily="34" charset="-18"/>
              </a:rPr>
              <a:t>Hátráltathatjátok ugyan, de mit jelent akár ezer meg ezer év is az emberiség krónikájában? Ő </a:t>
            </a:r>
            <a:r>
              <a:rPr lang="hu-HU" sz="2400" dirty="0" err="1">
                <a:solidFill>
                  <a:srgbClr val="000000"/>
                </a:solidFill>
                <a:latin typeface="PT Sans" panose="020B0503020203020204" pitchFamily="34" charset="-18"/>
              </a:rPr>
              <a:t>továbblétezik</a:t>
            </a:r>
            <a:r>
              <a:rPr lang="hu-HU" sz="2400" dirty="0">
                <a:solidFill>
                  <a:srgbClr val="000000"/>
                </a:solidFill>
                <a:latin typeface="PT Sans" panose="020B0503020203020204" pitchFamily="34" charset="-18"/>
              </a:rPr>
              <a:t> és továbbra is </a:t>
            </a:r>
            <a:r>
              <a:rPr lang="hu-HU" sz="2400" i="1" dirty="0">
                <a:solidFill>
                  <a:srgbClr val="000000"/>
                </a:solidFill>
                <a:latin typeface="PT Sans" panose="020B0503020203020204" pitchFamily="34" charset="-18"/>
              </a:rPr>
              <a:t>hat</a:t>
            </a:r>
            <a:r>
              <a:rPr lang="hu-HU" sz="2400" dirty="0">
                <a:solidFill>
                  <a:srgbClr val="000000"/>
                </a:solidFill>
                <a:latin typeface="PT Sans" panose="020B0503020203020204" pitchFamily="34" charset="-18"/>
              </a:rPr>
              <a:t>, és amit ti eltűnésnek véltek, az </a:t>
            </a:r>
            <a:r>
              <a:rPr lang="hu-HU" sz="2400" b="1" dirty="0">
                <a:solidFill>
                  <a:srgbClr val="000000"/>
                </a:solidFill>
                <a:latin typeface="PT Sans" panose="020B0503020203020204" pitchFamily="34" charset="-18"/>
              </a:rPr>
              <a:t>hatókörének kitágulása</a:t>
            </a:r>
            <a:r>
              <a:rPr lang="hu-HU" sz="2400" dirty="0">
                <a:solidFill>
                  <a:srgbClr val="000000"/>
                </a:solidFill>
                <a:latin typeface="PT Sans" panose="020B0503020203020204" pitchFamily="34" charset="-18"/>
              </a:rPr>
              <a:t>. Amit ti halálnak véltek, az nem más, mint hogy megérett egy magasabb életre. Eltűnhetnek szemei elől terveinek </a:t>
            </a:r>
            <a:r>
              <a:rPr lang="hu-HU" sz="2400" i="1" dirty="0">
                <a:solidFill>
                  <a:srgbClr val="000000"/>
                </a:solidFill>
                <a:latin typeface="PT Sans" panose="020B0503020203020204" pitchFamily="34" charset="-18"/>
              </a:rPr>
              <a:t>színei</a:t>
            </a:r>
            <a:r>
              <a:rPr lang="hu-HU" sz="2400" dirty="0">
                <a:solidFill>
                  <a:srgbClr val="000000"/>
                </a:solidFill>
                <a:latin typeface="PT Sans" panose="020B0503020203020204" pitchFamily="34" charset="-18"/>
              </a:rPr>
              <a:t> és </a:t>
            </a:r>
            <a:r>
              <a:rPr lang="hu-HU" sz="2400" i="1" dirty="0">
                <a:solidFill>
                  <a:srgbClr val="000000"/>
                </a:solidFill>
                <a:latin typeface="PT Sans" panose="020B0503020203020204" pitchFamily="34" charset="-18"/>
              </a:rPr>
              <a:t>külsődleges formái</a:t>
            </a:r>
            <a:r>
              <a:rPr lang="hu-HU" sz="2400" dirty="0">
                <a:solidFill>
                  <a:srgbClr val="000000"/>
                </a:solidFill>
                <a:latin typeface="PT Sans" panose="020B0503020203020204" pitchFamily="34" charset="-18"/>
              </a:rPr>
              <a:t>, de terve ugyanaz marad, és létezésének minden pillanatában valami újat emel be saját körébe abból, ami rajta a rajta kívül van, és nem szűnik meg ezt addig folytatni, míg minden e körön belülre nem kerül: </a:t>
            </a:r>
            <a:r>
              <a:rPr lang="hu-HU" sz="2400" b="1" dirty="0">
                <a:solidFill>
                  <a:srgbClr val="000000"/>
                </a:solidFill>
                <a:latin typeface="PT Sans" panose="020B0503020203020204" pitchFamily="34" charset="-18"/>
              </a:rPr>
              <a:t>míg nem viseli minden anyag az ő hatásának lenyomatát</a:t>
            </a:r>
            <a:r>
              <a:rPr lang="hu-HU" sz="2400" dirty="0">
                <a:solidFill>
                  <a:srgbClr val="000000"/>
                </a:solidFill>
                <a:latin typeface="PT Sans" panose="020B0503020203020204" pitchFamily="34" charset="-18"/>
              </a:rPr>
              <a:t>, és míg szelleme és minden szellem nem válik </a:t>
            </a:r>
            <a:r>
              <a:rPr lang="hu-HU" sz="2400" b="1" dirty="0">
                <a:solidFill>
                  <a:srgbClr val="000000"/>
                </a:solidFill>
                <a:latin typeface="PT Sans" panose="020B0503020203020204" pitchFamily="34" charset="-18"/>
              </a:rPr>
              <a:t>egyetlen szellemmé</a:t>
            </a:r>
            <a:r>
              <a:rPr lang="hu-HU" sz="2400" dirty="0">
                <a:solidFill>
                  <a:srgbClr val="000000"/>
                </a:solidFill>
                <a:latin typeface="PT Sans" panose="020B0503020203020204" pitchFamily="34" charset="-18"/>
              </a:rPr>
              <a:t>. ”</a:t>
            </a:r>
            <a:r>
              <a:rPr lang="hu-HU" sz="2400" dirty="0">
                <a:solidFill>
                  <a:srgbClr val="000000"/>
                </a:solidFill>
                <a:effectLst/>
                <a:latin typeface="PT Sans" panose="020B0503020203020204" pitchFamily="34" charset="-18"/>
                <a:ea typeface="Aptos" panose="020B0004020202020204" pitchFamily="34" charset="0"/>
              </a:rPr>
              <a: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a:extLst>
              <a:ext uri="{FF2B5EF4-FFF2-40B4-BE49-F238E27FC236}">
                <a16:creationId xmlns:a16="http://schemas.microsoft.com/office/drawing/2014/main" id="{61168334-F5B5-4230-5492-5C5DFBBFDB38}"/>
              </a:ext>
            </a:extLst>
          </p:cNvPr>
          <p:cNvPicPr>
            <a:picLocks noChangeAspect="1"/>
          </p:cNvPicPr>
          <p:nvPr/>
        </p:nvPicPr>
        <p:blipFill>
          <a:blip r:embed="rId2"/>
          <a:stretch>
            <a:fillRect/>
          </a:stretch>
        </p:blipFill>
        <p:spPr>
          <a:xfrm>
            <a:off x="7818574" y="197484"/>
            <a:ext cx="2473121" cy="6468161"/>
          </a:xfrm>
          <a:prstGeom prst="rect">
            <a:avLst/>
          </a:prstGeom>
        </p:spPr>
      </p:pic>
    </p:spTree>
    <p:extLst>
      <p:ext uri="{BB962C8B-B14F-4D97-AF65-F5344CB8AC3E}">
        <p14:creationId xmlns:p14="http://schemas.microsoft.com/office/powerpoint/2010/main" val="40118861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197484"/>
            <a:ext cx="11494583"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rPr>
              <a:t>Az ember méltóságáról 4. A méltóság egyenlőségének kérdése</a:t>
            </a:r>
          </a:p>
          <a:p>
            <a:pPr marL="0" indent="0">
              <a:lnSpc>
                <a:spcPct val="120000"/>
              </a:lnSpc>
              <a:spcBef>
                <a:spcPts val="0"/>
              </a:spcBef>
              <a:buNone/>
            </a:pPr>
            <a:endParaRPr lang="hu-HU" sz="1000" dirty="0">
              <a:solidFill>
                <a:srgbClr val="000000"/>
              </a:solidFill>
              <a:latin typeface="PT Sans" panose="020B0503020203020204" pitchFamily="34" charset="-18"/>
            </a:endParaRPr>
          </a:p>
          <a:p>
            <a:pPr marL="3044825" indent="-441325">
              <a:lnSpc>
                <a:spcPct val="120000"/>
              </a:lnSpc>
              <a:spcBef>
                <a:spcPts val="0"/>
              </a:spcBef>
              <a:buNone/>
            </a:pPr>
            <a:r>
              <a:rPr lang="hu-HU" sz="2400" dirty="0">
                <a:solidFill>
                  <a:srgbClr val="000000"/>
                </a:solidFill>
                <a:latin typeface="PT Sans" panose="020B0503020203020204" pitchFamily="34" charset="-18"/>
              </a:rPr>
              <a:t>„</a:t>
            </a:r>
            <a:r>
              <a:rPr lang="hu-HU" sz="2400" dirty="0">
                <a:effectLst/>
                <a:latin typeface="PT Sans" panose="020B0503020203020204" pitchFamily="34" charset="-18"/>
                <a:ea typeface="Times New Roman" panose="02020603050405020304" pitchFamily="18" charset="0"/>
              </a:rPr>
              <a:t>Ez az ember, ez </a:t>
            </a:r>
            <a:r>
              <a:rPr lang="hu-HU" sz="2400" b="1" dirty="0">
                <a:effectLst/>
                <a:latin typeface="PT Sans" panose="020B0503020203020204" pitchFamily="34" charset="-18"/>
                <a:ea typeface="Times New Roman" panose="02020603050405020304" pitchFamily="18" charset="0"/>
              </a:rPr>
              <a:t>mindenki</a:t>
            </a:r>
            <a:r>
              <a:rPr lang="hu-HU" sz="2400" dirty="0">
                <a:effectLst/>
                <a:latin typeface="PT Sans" panose="020B0503020203020204" pitchFamily="34" charset="-18"/>
                <a:ea typeface="Times New Roman" panose="02020603050405020304" pitchFamily="18" charset="0"/>
              </a:rPr>
              <a:t>, aki azt tudja mondani önmagának: </a:t>
            </a:r>
            <a:r>
              <a:rPr lang="hu-HU" sz="2400" i="1" dirty="0">
                <a:effectLst/>
                <a:latin typeface="PT Sans" panose="020B0503020203020204" pitchFamily="34" charset="-18"/>
                <a:ea typeface="Times New Roman" panose="02020603050405020304" pitchFamily="18" charset="0"/>
              </a:rPr>
              <a:t>Én</a:t>
            </a:r>
            <a:r>
              <a:rPr lang="hu-HU" sz="2400" dirty="0">
                <a:effectLst/>
                <a:latin typeface="PT Sans" panose="020B0503020203020204" pitchFamily="34" charset="-18"/>
                <a:ea typeface="Times New Roman" panose="02020603050405020304" pitchFamily="18" charset="0"/>
              </a:rPr>
              <a:t> </a:t>
            </a:r>
          </a:p>
          <a:p>
            <a:pPr marL="3044825" indent="-441325">
              <a:lnSpc>
                <a:spcPct val="120000"/>
              </a:lnSpc>
              <a:spcBef>
                <a:spcPts val="0"/>
              </a:spcBef>
              <a:buNone/>
            </a:pPr>
            <a:r>
              <a:rPr lang="hu-HU" sz="2400" i="1" dirty="0">
                <a:effectLst/>
                <a:latin typeface="PT Sans" panose="020B0503020203020204" pitchFamily="34" charset="-18"/>
                <a:ea typeface="Times New Roman" panose="02020603050405020304" pitchFamily="18" charset="0"/>
              </a:rPr>
              <a:t>ember vagyok</a:t>
            </a:r>
            <a:r>
              <a:rPr lang="hu-HU" sz="2400" dirty="0">
                <a:effectLst/>
                <a:latin typeface="PT Sans" panose="020B0503020203020204" pitchFamily="34" charset="-18"/>
                <a:ea typeface="Times New Roman" panose="02020603050405020304" pitchFamily="18" charset="0"/>
              </a:rPr>
              <a:t>.  Nem kell-e szent tiszteletet éreznie önmaga iránt,</a:t>
            </a:r>
            <a:r>
              <a:rPr lang="hu-HU" sz="2400" dirty="0">
                <a:latin typeface="PT Sans" panose="020B0503020203020204" pitchFamily="34" charset="-18"/>
                <a:ea typeface="Times New Roman" panose="02020603050405020304" pitchFamily="18" charset="0"/>
              </a:rPr>
              <a:t> </a:t>
            </a:r>
          </a:p>
          <a:p>
            <a:pPr marL="3044825" indent="-441325">
              <a:lnSpc>
                <a:spcPct val="120000"/>
              </a:lnSpc>
              <a:spcBef>
                <a:spcPts val="0"/>
              </a:spcBef>
              <a:buNone/>
            </a:pPr>
            <a:r>
              <a:rPr lang="hu-HU" sz="2400" dirty="0">
                <a:latin typeface="PT Sans" panose="020B0503020203020204" pitchFamily="34" charset="-18"/>
                <a:ea typeface="Times New Roman" panose="02020603050405020304" pitchFamily="18" charset="0"/>
              </a:rPr>
              <a:t>nem </a:t>
            </a:r>
            <a:r>
              <a:rPr lang="hu-HU" sz="2400" dirty="0">
                <a:effectLst/>
                <a:latin typeface="PT Sans" panose="020B0503020203020204" pitchFamily="34" charset="-18"/>
                <a:ea typeface="Times New Roman" panose="02020603050405020304" pitchFamily="18" charset="0"/>
              </a:rPr>
              <a:t>kell-e megrendülnie és reszketnie  tulajdon fenségessége </a:t>
            </a:r>
          </a:p>
          <a:p>
            <a:pPr marL="3044825" indent="-441325">
              <a:lnSpc>
                <a:spcPct val="120000"/>
              </a:lnSpc>
              <a:spcBef>
                <a:spcPts val="0"/>
              </a:spcBef>
              <a:buNone/>
            </a:pPr>
            <a:r>
              <a:rPr lang="hu-HU" sz="2400" dirty="0">
                <a:latin typeface="PT Sans" panose="020B0503020203020204" pitchFamily="34" charset="-18"/>
                <a:ea typeface="Times New Roman" panose="02020603050405020304" pitchFamily="18" charset="0"/>
              </a:rPr>
              <a:t>előtt? – </a:t>
            </a:r>
            <a:r>
              <a:rPr lang="hu-HU" sz="2400" dirty="0">
                <a:effectLst/>
                <a:latin typeface="PT Sans" panose="020B0503020203020204" pitchFamily="34" charset="-18"/>
                <a:ea typeface="Times New Roman" panose="02020603050405020304" pitchFamily="18" charset="0"/>
              </a:rPr>
              <a:t>Ez mindenki, aki azt tudja mondani nekem: </a:t>
            </a:r>
            <a:r>
              <a:rPr lang="hu-HU" sz="2400" i="1" dirty="0">
                <a:effectLst/>
                <a:latin typeface="PT Sans" panose="020B0503020203020204" pitchFamily="34" charset="-18"/>
                <a:ea typeface="Times New Roman" panose="02020603050405020304" pitchFamily="18" charset="0"/>
              </a:rPr>
              <a:t>Én vagyok</a:t>
            </a:r>
            <a:r>
              <a:rPr lang="hu-HU" sz="2400" dirty="0">
                <a:effectLst/>
                <a:latin typeface="PT Sans" panose="020B0503020203020204" pitchFamily="34" charset="-18"/>
                <a:ea typeface="Times New Roman" panose="02020603050405020304" pitchFamily="18" charset="0"/>
              </a:rPr>
              <a:t>. – </a:t>
            </a:r>
          </a:p>
          <a:p>
            <a:pPr marL="3044825" indent="-441325">
              <a:lnSpc>
                <a:spcPct val="120000"/>
              </a:lnSpc>
              <a:spcBef>
                <a:spcPts val="0"/>
              </a:spcBef>
              <a:buNone/>
            </a:pPr>
            <a:r>
              <a:rPr lang="hu-HU" sz="2400" dirty="0">
                <a:latin typeface="PT Sans" panose="020B0503020203020204" pitchFamily="34" charset="-18"/>
                <a:ea typeface="Times New Roman" panose="02020603050405020304" pitchFamily="18" charset="0"/>
              </a:rPr>
              <a:t>Bárhol lakjál </a:t>
            </a:r>
            <a:r>
              <a:rPr lang="hu-HU" sz="2400" dirty="0">
                <a:effectLst/>
                <a:latin typeface="PT Sans" panose="020B0503020203020204" pitchFamily="34" charset="-18"/>
                <a:ea typeface="Times New Roman" panose="02020603050405020304" pitchFamily="18" charset="0"/>
              </a:rPr>
              <a:t>is, te, akinek emberi ábrázata van, még ha szinte </a:t>
            </a:r>
            <a:r>
              <a:rPr lang="hu-HU" sz="2400" dirty="0">
                <a:latin typeface="PT Sans" panose="020B0503020203020204" pitchFamily="34" charset="-18"/>
                <a:ea typeface="Times New Roman" panose="02020603050405020304" pitchFamily="18" charset="0"/>
              </a:rPr>
              <a:t>állati</a:t>
            </a:r>
            <a:r>
              <a:rPr lang="hu-HU" sz="2400" dirty="0">
                <a:effectLst/>
                <a:latin typeface="PT Sans" panose="020B0503020203020204" pitchFamily="34" charset="-18"/>
                <a:ea typeface="Times New Roman" panose="02020603050405020304" pitchFamily="18" charset="0"/>
              </a:rPr>
              <a:t> </a:t>
            </a:r>
          </a:p>
          <a:p>
            <a:pPr marL="3044825" indent="-441325">
              <a:lnSpc>
                <a:spcPct val="120000"/>
              </a:lnSpc>
              <a:spcBef>
                <a:spcPts val="0"/>
              </a:spcBef>
              <a:buNone/>
            </a:pPr>
            <a:r>
              <a:rPr lang="hu-HU" sz="2400" dirty="0">
                <a:effectLst/>
                <a:latin typeface="PT Sans" panose="020B0503020203020204" pitchFamily="34" charset="-18"/>
                <a:ea typeface="Times New Roman" panose="02020603050405020304" pitchFamily="18" charset="0"/>
              </a:rPr>
              <a:t>sorban élve cukornádat ültetsz is hátadon a hajcsár </a:t>
            </a:r>
            <a:r>
              <a:rPr lang="hu-HU" sz="2400" dirty="0">
                <a:latin typeface="PT Sans" panose="020B0503020203020204" pitchFamily="34" charset="-18"/>
                <a:ea typeface="Times New Roman" panose="02020603050405020304" pitchFamily="18" charset="0"/>
              </a:rPr>
              <a:t>botjával, vagy</a:t>
            </a:r>
          </a:p>
          <a:p>
            <a:pPr marL="0" indent="0">
              <a:lnSpc>
                <a:spcPct val="120000"/>
              </a:lnSpc>
              <a:spcBef>
                <a:spcPts val="0"/>
              </a:spcBef>
              <a:buNone/>
            </a:pPr>
            <a:r>
              <a:rPr lang="hu-HU" sz="2400" dirty="0">
                <a:latin typeface="PT Sans" panose="020B0503020203020204" pitchFamily="34" charset="-18"/>
                <a:ea typeface="Times New Roman" panose="02020603050405020304" pitchFamily="18" charset="0"/>
              </a:rPr>
              <a:t> még ha a </a:t>
            </a:r>
            <a:r>
              <a:rPr lang="hu-HU" sz="2400" dirty="0" err="1">
                <a:effectLst/>
                <a:latin typeface="PT Sans" panose="020B0503020203020204" pitchFamily="34" charset="-18"/>
                <a:ea typeface="Times New Roman" panose="02020603050405020304" pitchFamily="18" charset="0"/>
              </a:rPr>
              <a:t>legmegvetettebb</a:t>
            </a:r>
            <a:r>
              <a:rPr lang="hu-HU" sz="2400" dirty="0">
                <a:effectLst/>
                <a:latin typeface="PT Sans" panose="020B0503020203020204" pitchFamily="34" charset="-18"/>
                <a:ea typeface="Times New Roman" panose="02020603050405020304" pitchFamily="18" charset="0"/>
              </a:rPr>
              <a:t> gonosztevőnek tűnsz is </a:t>
            </a:r>
            <a:r>
              <a:rPr lang="hu-HU" sz="2400" dirty="0">
                <a:latin typeface="PT Sans" panose="020B0503020203020204" pitchFamily="34" charset="-18"/>
                <a:ea typeface="Times New Roman" panose="02020603050405020304" pitchFamily="18" charset="0"/>
              </a:rPr>
              <a:t>számomra, mégiscsak az vagy, ami </a:t>
            </a:r>
          </a:p>
          <a:p>
            <a:pPr marL="0" indent="0">
              <a:lnSpc>
                <a:spcPct val="120000"/>
              </a:lnSpc>
              <a:spcBef>
                <a:spcPts val="0"/>
              </a:spcBef>
              <a:buNone/>
            </a:pPr>
            <a:r>
              <a:rPr lang="hu-HU" sz="2400" dirty="0">
                <a:latin typeface="PT Sans" panose="020B0503020203020204" pitchFamily="34" charset="-18"/>
                <a:ea typeface="Times New Roman" panose="02020603050405020304" pitchFamily="18" charset="0"/>
              </a:rPr>
              <a:t>én, mert tudod </a:t>
            </a:r>
            <a:r>
              <a:rPr lang="hu-HU" sz="2400" dirty="0">
                <a:effectLst/>
                <a:latin typeface="PT Sans" panose="020B0503020203020204" pitchFamily="34" charset="-18"/>
                <a:ea typeface="Times New Roman" panose="02020603050405020304" pitchFamily="18" charset="0"/>
              </a:rPr>
              <a:t>mondani: Én vagyok. Mégiscsak </a:t>
            </a:r>
            <a:r>
              <a:rPr lang="hu-HU" sz="2400" dirty="0">
                <a:latin typeface="PT Sans" panose="020B0503020203020204" pitchFamily="34" charset="-18"/>
                <a:ea typeface="Times New Roman" panose="02020603050405020304" pitchFamily="18" charset="0"/>
              </a:rPr>
              <a:t>társam és testvérem vagy. B</a:t>
            </a:r>
            <a:r>
              <a:rPr lang="hu-HU" sz="2400" dirty="0">
                <a:effectLst/>
                <a:latin typeface="PT Sans" panose="020B0503020203020204" pitchFamily="34" charset="-18"/>
                <a:ea typeface="Times New Roman" panose="02020603050405020304" pitchFamily="18" charset="0"/>
              </a:rPr>
              <a:t>iztos, </a:t>
            </a:r>
            <a:r>
              <a:rPr lang="hu-HU" sz="2400" dirty="0">
                <a:latin typeface="PT Sans" panose="020B0503020203020204" pitchFamily="34" charset="-18"/>
                <a:ea typeface="Times New Roman" panose="02020603050405020304" pitchFamily="18" charset="0"/>
              </a:rPr>
              <a:t>hogy álltam </a:t>
            </a:r>
            <a:r>
              <a:rPr lang="hu-HU" sz="2400" dirty="0">
                <a:effectLst/>
                <a:latin typeface="PT Sans" panose="020B0503020203020204" pitchFamily="34" charset="-18"/>
                <a:ea typeface="Times New Roman" panose="02020603050405020304" pitchFamily="18" charset="0"/>
              </a:rPr>
              <a:t>egykor az emberségnek azon a fokán, amelyen most te állsz</a:t>
            </a:r>
            <a:r>
              <a:rPr lang="hu-HU" sz="2400" dirty="0">
                <a:solidFill>
                  <a:srgbClr val="000000"/>
                </a:solidFill>
                <a:latin typeface="PT Sans" panose="020B0503020203020204" pitchFamily="34" charset="-18"/>
              </a:rPr>
              <a:t>. Biztos, hogy te is állsz egykor majd azon a fokon, ahol </a:t>
            </a:r>
            <a:r>
              <a:rPr lang="hu-HU" sz="2400" i="1" dirty="0">
                <a:solidFill>
                  <a:srgbClr val="000000"/>
                </a:solidFill>
                <a:latin typeface="PT Sans" panose="020B0503020203020204" pitchFamily="34" charset="-18"/>
              </a:rPr>
              <a:t>én</a:t>
            </a:r>
            <a:r>
              <a:rPr lang="hu-HU" sz="2400" dirty="0">
                <a:solidFill>
                  <a:srgbClr val="000000"/>
                </a:solidFill>
                <a:latin typeface="PT Sans" panose="020B0503020203020204" pitchFamily="34" charset="-18"/>
              </a:rPr>
              <a:t> </a:t>
            </a:r>
            <a:r>
              <a:rPr lang="hu-HU" sz="2400" i="1" dirty="0">
                <a:solidFill>
                  <a:srgbClr val="000000"/>
                </a:solidFill>
                <a:latin typeface="PT Sans" panose="020B0503020203020204" pitchFamily="34" charset="-18"/>
              </a:rPr>
              <a:t>most</a:t>
            </a:r>
            <a:r>
              <a:rPr lang="hu-HU" sz="2400" dirty="0">
                <a:solidFill>
                  <a:srgbClr val="000000"/>
                </a:solidFill>
                <a:latin typeface="PT Sans" panose="020B0503020203020204" pitchFamily="34" charset="-18"/>
              </a:rPr>
              <a:t> állok. Számomra, aki számára én </a:t>
            </a:r>
            <a:r>
              <a:rPr lang="hu-HU" sz="2400" dirty="0" err="1">
                <a:solidFill>
                  <a:srgbClr val="000000"/>
                </a:solidFill>
                <a:latin typeface="PT Sans" panose="020B0503020203020204" pitchFamily="34" charset="-18"/>
              </a:rPr>
              <a:t>én</a:t>
            </a:r>
            <a:r>
              <a:rPr lang="hu-HU" sz="2400" dirty="0">
                <a:solidFill>
                  <a:srgbClr val="000000"/>
                </a:solidFill>
                <a:latin typeface="PT Sans" panose="020B0503020203020204" pitchFamily="34" charset="-18"/>
              </a:rPr>
              <a:t> vagyok, munkatárs mindenki, aki én. </a:t>
            </a:r>
          </a:p>
          <a:p>
            <a:pPr marL="0" indent="0">
              <a:lnSpc>
                <a:spcPct val="120000"/>
              </a:lnSpc>
              <a:spcBef>
                <a:spcPts val="0"/>
              </a:spcBef>
              <a:buNone/>
            </a:pPr>
            <a:r>
              <a:rPr lang="hu-HU" sz="2400" dirty="0">
                <a:solidFill>
                  <a:srgbClr val="000000"/>
                </a:solidFill>
                <a:latin typeface="PT Sans" panose="020B0503020203020204" pitchFamily="34" charset="-18"/>
              </a:rPr>
              <a:t>Nem kell-e reszketnem </a:t>
            </a:r>
            <a:r>
              <a:rPr lang="hu-HU" sz="2400" b="1" dirty="0">
                <a:solidFill>
                  <a:srgbClr val="000000"/>
                </a:solidFill>
                <a:latin typeface="PT Sans" panose="020B0503020203020204" pitchFamily="34" charset="-18"/>
              </a:rPr>
              <a:t>az emberi alak fenségessége</a:t>
            </a:r>
            <a:r>
              <a:rPr lang="hu-HU" sz="2400" dirty="0">
                <a:solidFill>
                  <a:srgbClr val="000000"/>
                </a:solidFill>
                <a:latin typeface="PT Sans" panose="020B0503020203020204" pitchFamily="34" charset="-18"/>
              </a:rPr>
              <a:t> előtt, és az istenség előtt, amely talán titkos sötétben, de mégis biztosan ott lakozik az emberalak templomában?”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érme, pénznem, menta, pénz látható&#10;&#10;Előfordulhat, hogy a mesterséges intelligencia által létrehozott tartalom helytelen.">
            <a:extLst>
              <a:ext uri="{FF2B5EF4-FFF2-40B4-BE49-F238E27FC236}">
                <a16:creationId xmlns:a16="http://schemas.microsoft.com/office/drawing/2014/main" id="{E547328F-1CE4-EE5D-4AFD-DFE48534D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8" y="1047157"/>
            <a:ext cx="2568846" cy="2568846"/>
          </a:xfrm>
          <a:prstGeom prst="rect">
            <a:avLst/>
          </a:prstGeom>
        </p:spPr>
      </p:pic>
    </p:spTree>
    <p:extLst>
      <p:ext uri="{BB962C8B-B14F-4D97-AF65-F5344CB8AC3E}">
        <p14:creationId xmlns:p14="http://schemas.microsoft.com/office/powerpoint/2010/main" val="8914664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5"/>
            <a:ext cx="11391470" cy="6309738"/>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Összegzés 1.</a:t>
            </a: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Monizmusa és idealizmusa jegyében Fichte az embert az </a:t>
            </a:r>
            <a:r>
              <a:rPr lang="hu-HU" sz="2400" dirty="0" err="1">
                <a:solidFill>
                  <a:srgbClr val="000000"/>
                </a:solidFill>
                <a:latin typeface="PT Sans" panose="020B0503020203020204" pitchFamily="34" charset="-18"/>
                <a:ea typeface="Aptos" panose="020B0004020202020204" pitchFamily="34" charset="0"/>
              </a:rPr>
              <a:t>észből</a:t>
            </a:r>
            <a:r>
              <a:rPr lang="hu-HU" sz="2400" dirty="0">
                <a:solidFill>
                  <a:srgbClr val="000000"/>
                </a:solidFill>
                <a:latin typeface="PT Sans" panose="020B0503020203020204" pitchFamily="34" charset="-18"/>
                <a:ea typeface="Aptos" panose="020B0004020202020204" pitchFamily="34" charset="0"/>
              </a:rPr>
              <a:t>/énből </a:t>
            </a:r>
          </a:p>
          <a:p>
            <a:pPr marL="268288" indent="317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kiindulva érti meg, már-már azzal azonosítja.  </a:t>
            </a:r>
            <a:r>
              <a:rPr lang="hu-HU" sz="2400" i="1" dirty="0">
                <a:solidFill>
                  <a:srgbClr val="000000"/>
                </a:solidFill>
                <a:latin typeface="PT Sans" panose="020B0503020203020204" pitchFamily="34" charset="-18"/>
                <a:ea typeface="Aptos" panose="020B0004020202020204" pitchFamily="34" charset="0"/>
              </a:rPr>
              <a:t>Az ember méltóságáról</a:t>
            </a:r>
            <a:r>
              <a:rPr lang="hu-HU" sz="2400" dirty="0">
                <a:solidFill>
                  <a:srgbClr val="000000"/>
                </a:solidFill>
                <a:latin typeface="PT Sans" panose="020B0503020203020204" pitchFamily="34" charset="-18"/>
                <a:ea typeface="Aptos" panose="020B0004020202020204" pitchFamily="34" charset="0"/>
              </a:rPr>
              <a:t> </a:t>
            </a:r>
          </a:p>
          <a:p>
            <a:pPr marL="268288" indent="317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című művében felváltva használja az „én” és az „ember” kifejezést. </a:t>
            </a: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én lényegét az </a:t>
            </a:r>
            <a:r>
              <a:rPr lang="hu-HU" sz="2400" b="1" dirty="0">
                <a:solidFill>
                  <a:srgbClr val="000000"/>
                </a:solidFill>
                <a:latin typeface="PT Sans" panose="020B0503020203020204" pitchFamily="34" charset="-18"/>
                <a:ea typeface="Aptos" panose="020B0004020202020204" pitchFamily="34" charset="0"/>
              </a:rPr>
              <a:t>abszolút én </a:t>
            </a:r>
            <a:r>
              <a:rPr lang="hu-HU" sz="2400" dirty="0">
                <a:solidFill>
                  <a:srgbClr val="000000"/>
                </a:solidFill>
                <a:latin typeface="PT Sans" panose="020B0503020203020204" pitchFamily="34" charset="-18"/>
                <a:ea typeface="Aptos" panose="020B0004020202020204" pitchFamily="34" charset="0"/>
              </a:rPr>
              <a:t>és a tettcselevés fogalmával ragadhatjuk</a:t>
            </a:r>
          </a:p>
          <a:p>
            <a:pPr marL="268288" indent="317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meg: az én „az, </a:t>
            </a:r>
            <a:r>
              <a:rPr lang="hu-HU" sz="2400" i="1" dirty="0">
                <a:solidFill>
                  <a:srgbClr val="000000"/>
                </a:solidFill>
                <a:latin typeface="PT Sans" panose="020B0503020203020204" pitchFamily="34" charset="-18"/>
                <a:ea typeface="Aptos" panose="020B0004020202020204" pitchFamily="34" charset="0"/>
              </a:rPr>
              <a:t>aminek</a:t>
            </a:r>
            <a:r>
              <a:rPr lang="hu-HU" sz="2400" dirty="0">
                <a:solidFill>
                  <a:srgbClr val="000000"/>
                </a:solidFill>
                <a:latin typeface="PT Sans" panose="020B0503020203020204" pitchFamily="34" charset="-18"/>
                <a:ea typeface="Aptos" panose="020B0004020202020204" pitchFamily="34" charset="0"/>
              </a:rPr>
              <a:t> tételezi magát, és </a:t>
            </a:r>
            <a:r>
              <a:rPr lang="hu-HU" sz="2400" i="1" dirty="0">
                <a:solidFill>
                  <a:srgbClr val="000000"/>
                </a:solidFill>
                <a:latin typeface="PT Sans" panose="020B0503020203020204" pitchFamily="34" charset="-18"/>
                <a:ea typeface="Aptos" panose="020B0004020202020204" pitchFamily="34" charset="0"/>
              </a:rPr>
              <a:t>annak</a:t>
            </a:r>
            <a:r>
              <a:rPr lang="hu-HU" sz="2400" dirty="0">
                <a:solidFill>
                  <a:srgbClr val="000000"/>
                </a:solidFill>
                <a:latin typeface="PT Sans" panose="020B0503020203020204" pitchFamily="34" charset="-18"/>
                <a:ea typeface="Aptos" panose="020B0004020202020204" pitchFamily="34" charset="0"/>
              </a:rPr>
              <a:t> tételezi magát, ami.” </a:t>
            </a:r>
          </a:p>
          <a:p>
            <a:pPr marL="268288" indent="317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Teljesen azonos önmagával. </a:t>
            </a: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abszolút én transzcendentális elv, illetve a véges emberi én számára </a:t>
            </a:r>
            <a:r>
              <a:rPr lang="hu-HU" sz="2400" b="1" dirty="0">
                <a:solidFill>
                  <a:srgbClr val="000000"/>
                </a:solidFill>
                <a:latin typeface="PT Sans" panose="020B0503020203020204" pitchFamily="34" charset="-18"/>
                <a:ea typeface="Aptos" panose="020B0004020202020204" pitchFamily="34" charset="0"/>
              </a:rPr>
              <a:t>eszmény</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amelyet meg kell közelítenie</a:t>
            </a:r>
            <a:r>
              <a:rPr lang="hu-HU" sz="2400" dirty="0">
                <a:solidFill>
                  <a:srgbClr val="000000"/>
                </a:solidFill>
                <a:latin typeface="PT Sans" panose="020B0503020203020204" pitchFamily="34" charset="-18"/>
                <a:ea typeface="Aptos" panose="020B0004020202020204" pitchFamily="34" charset="0"/>
              </a:rPr>
              <a:t>. Ezért íjra elő erkölcsi törvény, hogy neki is azonosnak kell lennie önmagával, vagyis ki kell vonnia magát az idegen hatás, a nem-én hatása alól. Ezt nem úgy teszi, hogy megsemmisíti, hanem úgy, hogy átalakítja, hogy rajta keresztül is (mintegy kerülő úton) önmagára hasson, </a:t>
            </a:r>
            <a:r>
              <a:rPr lang="hu-HU" sz="2400" b="1" dirty="0">
                <a:solidFill>
                  <a:srgbClr val="000000"/>
                </a:solidFill>
                <a:latin typeface="PT Sans" panose="020B0503020203020204" pitchFamily="34" charset="-18"/>
                <a:ea typeface="Aptos" panose="020B0004020202020204" pitchFamily="34" charset="0"/>
              </a:rPr>
              <a:t>önmagát alakítsa</a:t>
            </a:r>
            <a:r>
              <a:rPr lang="hu-HU" sz="2400" dirty="0">
                <a:solidFill>
                  <a:srgbClr val="000000"/>
                </a:solidFill>
                <a:latin typeface="PT Sans" panose="020B0503020203020204" pitchFamily="34" charset="-18"/>
                <a:ea typeface="Aptos" panose="020B0004020202020204" pitchFamily="34" charset="0"/>
              </a:rPr>
              <a:t>. </a:t>
            </a:r>
            <a:endParaRPr lang="hu-HU" sz="11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680E0736-5CF0-480E-CC49-42CA502E3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933" y="1118900"/>
            <a:ext cx="1539358" cy="2188565"/>
          </a:xfrm>
          <a:prstGeom prst="rect">
            <a:avLst/>
          </a:prstGeom>
        </p:spPr>
      </p:pic>
    </p:spTree>
    <p:extLst>
      <p:ext uri="{BB962C8B-B14F-4D97-AF65-F5344CB8AC3E}">
        <p14:creationId xmlns:p14="http://schemas.microsoft.com/office/powerpoint/2010/main" val="25379799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Összegzés 2.</a:t>
            </a:r>
          </a:p>
          <a:p>
            <a:pPr marL="0" indent="0" algn="just">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271463" indent="-27146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 méltósága abban áll, hogy ő egy én, amely törvényt szab </a:t>
            </a:r>
          </a:p>
          <a:p>
            <a:pPr marL="27146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önmagának és eközben a nem-énnek is.  Ez egy folyamat, amely </a:t>
            </a:r>
          </a:p>
          <a:p>
            <a:pPr marL="27146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soha nem ér véget, és amelyben mindenki úton van az énné válás, </a:t>
            </a:r>
          </a:p>
          <a:p>
            <a:pPr marL="27146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önazonossá válás felé.</a:t>
            </a:r>
          </a:p>
          <a:p>
            <a:pPr marL="271463" indent="-27146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De mennél inkább én lesz, annál inkább azonos lesz az abszolút énnel,</a:t>
            </a:r>
          </a:p>
          <a:p>
            <a:pPr marL="27146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és annál inkább elveszíti individuális, esetleges, a nem-énhez kapcsolt (relatív) jegyeit. Az emberek közötti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különbségek átmenetiek és lényegtelenek.</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680E0736-5CF0-480E-CC49-42CA502E3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933" y="1118900"/>
            <a:ext cx="1539358" cy="2188565"/>
          </a:xfrm>
          <a:prstGeom prst="rect">
            <a:avLst/>
          </a:prstGeom>
        </p:spPr>
      </p:pic>
    </p:spTree>
    <p:extLst>
      <p:ext uri="{BB962C8B-B14F-4D97-AF65-F5344CB8AC3E}">
        <p14:creationId xmlns:p14="http://schemas.microsoft.com/office/powerpoint/2010/main" val="27925417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22192" y="359229"/>
            <a:ext cx="11621099" cy="6301287"/>
          </a:xfrm>
        </p:spPr>
        <p:txBody>
          <a:bodyPr>
            <a:noAutofit/>
          </a:bodyPr>
          <a:lstStyle/>
          <a:p>
            <a:pPr marL="0" indent="4486275">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 Jean-Paul Sartre (1905–1980)</a:t>
            </a:r>
            <a:endParaRPr lang="hu-HU" sz="1000" b="1"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340995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egzisztencializmus szerint az </a:t>
            </a:r>
            <a:r>
              <a:rPr lang="hu-HU" sz="2400" b="1" dirty="0">
                <a:solidFill>
                  <a:srgbClr val="000000"/>
                </a:solidFill>
                <a:latin typeface="PT Sans" panose="020B0503020203020204" pitchFamily="34" charset="-18"/>
                <a:ea typeface="Aptos" panose="020B0004020202020204" pitchFamily="34" charset="0"/>
              </a:rPr>
              <a:t>egzisztencia megelőzi az esszenciát</a:t>
            </a:r>
            <a:r>
              <a:rPr lang="hu-HU" sz="2400" dirty="0">
                <a:solidFill>
                  <a:srgbClr val="000000"/>
                </a:solidFill>
                <a:latin typeface="PT Sans" panose="020B0503020203020204" pitchFamily="34" charset="-18"/>
                <a:ea typeface="Aptos" panose="020B0004020202020204" pitchFamily="34" charset="0"/>
              </a:rPr>
              <a:t>. Mit is kell ezen érteni? Ha valamilyen előállított tárgyat, például egy papírvágót veszünk szemügyre, ezt a tárgyat egy kézműves készítette, akit valamilyen fogalom vezetett; a papírvágó fogalmához és azonkívül az előállítás már létező technikájához igazodott. Így tehát a papírvágó </a:t>
            </a:r>
          </a:p>
          <a:p>
            <a:pPr marL="340995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egy bizonyos módon készült tárgy, amelyek meghatározott</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haszna van és elképzelhetetlen, hogy valaki papírvágókést gyártson, anélkül, hogy tudná, mire lesz az jó! Azt mondjuk tehát, hogy a papírvágót illetően </a:t>
            </a:r>
            <a:r>
              <a:rPr lang="hu-HU" sz="2400" b="1" dirty="0">
                <a:solidFill>
                  <a:srgbClr val="000000"/>
                </a:solidFill>
                <a:latin typeface="PT Sans" panose="020B0503020203020204" pitchFamily="34" charset="-18"/>
                <a:ea typeface="Aptos" panose="020B0004020202020204" pitchFamily="34" charset="0"/>
              </a:rPr>
              <a:t>az esszencia </a:t>
            </a:r>
            <a:r>
              <a:rPr lang="hu-HU" sz="2400" dirty="0">
                <a:solidFill>
                  <a:srgbClr val="000000"/>
                </a:solidFill>
                <a:latin typeface="PT Sans" panose="020B0503020203020204" pitchFamily="34" charset="-18"/>
                <a:ea typeface="Aptos" panose="020B0004020202020204" pitchFamily="34" charset="0"/>
              </a:rPr>
              <a:t>– azaz az előállítást és meghatározást lehetővé tevő utasítások és tulajdonságok együttese – </a:t>
            </a:r>
            <a:r>
              <a:rPr lang="hu-HU" sz="2400" b="1" dirty="0">
                <a:solidFill>
                  <a:srgbClr val="000000"/>
                </a:solidFill>
                <a:latin typeface="PT Sans" panose="020B0503020203020204" pitchFamily="34" charset="-18"/>
                <a:ea typeface="Aptos" panose="020B0004020202020204" pitchFamily="34" charset="0"/>
              </a:rPr>
              <a:t>megelőzi az egzisztenciát, </a:t>
            </a:r>
            <a:r>
              <a:rPr lang="hu-HU" sz="2400" dirty="0">
                <a:solidFill>
                  <a:srgbClr val="000000"/>
                </a:solidFill>
                <a:latin typeface="PT Sans" panose="020B0503020203020204" pitchFamily="34" charset="-18"/>
                <a:ea typeface="Aptos" panose="020B0004020202020204" pitchFamily="34" charset="0"/>
              </a:rPr>
              <a:t>és így az előttem fekvő papírvágó jelenléte </a:t>
            </a:r>
            <a:r>
              <a:rPr lang="hu-HU" sz="2400" b="1" dirty="0">
                <a:solidFill>
                  <a:srgbClr val="000000"/>
                </a:solidFill>
                <a:latin typeface="PT Sans" panose="020B0503020203020204" pitchFamily="34" charset="-18"/>
                <a:ea typeface="Aptos" panose="020B0004020202020204" pitchFamily="34" charset="0"/>
              </a:rPr>
              <a:t>determinált</a:t>
            </a:r>
            <a:r>
              <a:rPr lang="hu-HU" sz="2400" dirty="0">
                <a:solidFill>
                  <a:srgbClr val="000000"/>
                </a:solidFill>
                <a:latin typeface="PT Sans" panose="020B0503020203020204" pitchFamily="34" charset="-18"/>
                <a:ea typeface="Aptos" panose="020B0004020202020204" pitchFamily="34" charset="0"/>
              </a:rPr>
              <a:t>.”</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a:extLst>
              <a:ext uri="{FF2B5EF4-FFF2-40B4-BE49-F238E27FC236}">
                <a16:creationId xmlns:a16="http://schemas.microsoft.com/office/drawing/2014/main" id="{08B541C8-813D-570A-D436-A8D35348CAC2}"/>
              </a:ext>
            </a:extLst>
          </p:cNvPr>
          <p:cNvPicPr>
            <a:picLocks noChangeAspect="1"/>
          </p:cNvPicPr>
          <p:nvPr/>
        </p:nvPicPr>
        <p:blipFill>
          <a:blip r:embed="rId2"/>
          <a:srcRect b="2181"/>
          <a:stretch/>
        </p:blipFill>
        <p:spPr>
          <a:xfrm>
            <a:off x="222193" y="359229"/>
            <a:ext cx="3296068" cy="3930760"/>
          </a:xfrm>
          <a:prstGeom prst="rect">
            <a:avLst/>
          </a:prstGeom>
        </p:spPr>
      </p:pic>
    </p:spTree>
    <p:extLst>
      <p:ext uri="{BB962C8B-B14F-4D97-AF65-F5344CB8AC3E}">
        <p14:creationId xmlns:p14="http://schemas.microsoft.com/office/powerpoint/2010/main" val="22364972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22192" y="68366"/>
            <a:ext cx="11621099" cy="6664943"/>
          </a:xfrm>
        </p:spPr>
        <p:txBody>
          <a:bodyPr>
            <a:noAutofit/>
          </a:bodyPr>
          <a:lstStyle/>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„Ha teremtő Istent képzelünk, többnyire felsőbbrendű kézműveshez hasonlítjuk,</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és mindig elfogadjuk, hogy mikor Isten teremt, pontosan tudja, mit teremt. Az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Isten lelkében élő ember fogalmát az iparos lelkében meglévő papírvágó-fogalomhoz lehet hasonlítani, és az Isten az embert egy fogalom és különféle eljárások szerint hozza létre, ahogy a kézműves is meghatározás és technika alapján gyártja a papírvágót. Így az egyes ember egy bizonyos fogalmat valósít meg, amely benne van Isten értelmében. </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18. század ateista filozófiájában az Isten fogalmát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kiküszöbölik, de megtartják azt a gondolatot, hogy </a:t>
            </a:r>
          </a:p>
          <a:p>
            <a:pPr marL="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esszencia megelőzi az egzisztenciát</a:t>
            </a:r>
            <a:r>
              <a:rPr lang="hu-HU" sz="2400" dirty="0">
                <a:solidFill>
                  <a:srgbClr val="000000"/>
                </a:solidFill>
                <a:latin typeface="PT Sans" panose="020B0503020203020204" pitchFamily="34" charset="-18"/>
                <a:ea typeface="Aptos" panose="020B0004020202020204" pitchFamily="34" charset="0"/>
              </a:rPr>
              <a:t>. Az ember </a:t>
            </a:r>
          </a:p>
          <a:p>
            <a:pPr marL="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emberi természettel </a:t>
            </a:r>
            <a:r>
              <a:rPr lang="hu-HU" sz="2400" dirty="0">
                <a:solidFill>
                  <a:srgbClr val="000000"/>
                </a:solidFill>
                <a:latin typeface="PT Sans" panose="020B0503020203020204" pitchFamily="34" charset="-18"/>
                <a:ea typeface="Aptos" panose="020B0004020202020204" pitchFamily="34" charset="0"/>
              </a:rPr>
              <a:t>rendelkezik. Az ember-fogalom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minden emberben fellelhető, ami azt jelenti, hogy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minden ember sajátos megvalósulása egy egyetemes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fogalomnak, az ember fogalmának.”</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személy, ruházat, ránc látható&#10;&#10;Előfordulhat, hogy a mesterséges intelligencia által létrehozott tartalom helytelen.">
            <a:extLst>
              <a:ext uri="{FF2B5EF4-FFF2-40B4-BE49-F238E27FC236}">
                <a16:creationId xmlns:a16="http://schemas.microsoft.com/office/drawing/2014/main" id="{F10FD1B6-ED41-EAB9-282B-7E8F17E58B88}"/>
              </a:ext>
            </a:extLst>
          </p:cNvPr>
          <p:cNvPicPr>
            <a:picLocks noChangeAspect="1"/>
          </p:cNvPicPr>
          <p:nvPr/>
        </p:nvPicPr>
        <p:blipFill>
          <a:blip r:embed="rId2">
            <a:extLst>
              <a:ext uri="{28A0092B-C50C-407E-A947-70E740481C1C}">
                <a14:useLocalDpi xmlns:a14="http://schemas.microsoft.com/office/drawing/2010/main" val="0"/>
              </a:ext>
            </a:extLst>
          </a:blip>
          <a:srcRect l="13456"/>
          <a:stretch/>
        </p:blipFill>
        <p:spPr>
          <a:xfrm>
            <a:off x="7338532" y="3183467"/>
            <a:ext cx="4504760" cy="3477049"/>
          </a:xfrm>
          <a:prstGeom prst="rect">
            <a:avLst/>
          </a:prstGeom>
        </p:spPr>
      </p:pic>
    </p:spTree>
    <p:extLst>
      <p:ext uri="{BB962C8B-B14F-4D97-AF65-F5344CB8AC3E}">
        <p14:creationId xmlns:p14="http://schemas.microsoft.com/office/powerpoint/2010/main" val="136242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273465"/>
            <a:ext cx="11494582" cy="6459844"/>
          </a:xfrm>
        </p:spPr>
        <p:txBody>
          <a:bodyPr>
            <a:normAutofit fontScale="92500" lnSpcReduction="10000"/>
          </a:bodyPr>
          <a:lstStyle/>
          <a:p>
            <a:pPr marL="0" indent="0" algn="just">
              <a:lnSpc>
                <a:spcPct val="140000"/>
              </a:lnSpc>
              <a:spcBef>
                <a:spcPts val="0"/>
              </a:spcBef>
              <a:buNone/>
            </a:pPr>
            <a:r>
              <a:rPr lang="hu-HU" sz="2600" b="1" dirty="0">
                <a:solidFill>
                  <a:srgbClr val="000000"/>
                </a:solidFill>
                <a:latin typeface="PT Sans" panose="020B0503020203020204" pitchFamily="34" charset="-18"/>
                <a:ea typeface="Aptos" panose="020B0004020202020204" pitchFamily="34" charset="0"/>
              </a:rPr>
              <a:t>II. Az emberi méltóság következményei</a:t>
            </a:r>
          </a:p>
          <a:p>
            <a:pPr marL="0" indent="0" algn="just">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Az emberi méltóság sérthetetlen, ezért követelményeket támaszt: </a:t>
            </a:r>
          </a:p>
          <a:p>
            <a:pPr marL="0" indent="0" algn="just">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jogok és kötelességek vezethetők le belőle. </a:t>
            </a:r>
          </a:p>
          <a:p>
            <a:pPr marL="0" indent="0" algn="just">
              <a:lnSpc>
                <a:spcPct val="14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gn="just">
              <a:lnSpc>
                <a:spcPct val="140000"/>
              </a:lnSpc>
              <a:spcBef>
                <a:spcPts val="0"/>
              </a:spcBef>
              <a:buNone/>
            </a:pPr>
            <a:r>
              <a:rPr lang="hu-HU" sz="2600" b="1" dirty="0">
                <a:solidFill>
                  <a:srgbClr val="000000"/>
                </a:solidFill>
                <a:latin typeface="PT Sans" panose="020B0503020203020204" pitchFamily="34" charset="-18"/>
                <a:ea typeface="Aptos" panose="020B0004020202020204" pitchFamily="34" charset="0"/>
              </a:rPr>
              <a:t>Probléma</a:t>
            </a:r>
          </a:p>
          <a:p>
            <a:pPr marL="358775" indent="0" algn="just">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3. Vitatott, hogy pontosan milyen jogok és kötelességek származnak belőle. </a:t>
            </a:r>
          </a:p>
          <a:p>
            <a:pPr marL="358775" indent="0" algn="just">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4. Ha tény, hogy az emberi méltóság sérthetetlen (nem </a:t>
            </a:r>
            <a:r>
              <a:rPr lang="hu-HU" sz="2600" i="1" dirty="0">
                <a:solidFill>
                  <a:srgbClr val="000000"/>
                </a:solidFill>
                <a:latin typeface="PT Sans" panose="020B0503020203020204" pitchFamily="34" charset="-18"/>
                <a:ea typeface="Aptos" panose="020B0004020202020204" pitchFamily="34" charset="0"/>
              </a:rPr>
              <a:t>lehet</a:t>
            </a:r>
            <a:r>
              <a:rPr lang="hu-HU" sz="2600" dirty="0">
                <a:solidFill>
                  <a:srgbClr val="000000"/>
                </a:solidFill>
                <a:latin typeface="PT Sans" panose="020B0503020203020204" pitchFamily="34" charset="-18"/>
                <a:ea typeface="Aptos" panose="020B0004020202020204" pitchFamily="34" charset="0"/>
              </a:rPr>
              <a:t> megsérteni), akkor miért kell védeni? Ha nem tény, hanem norma (nem </a:t>
            </a:r>
            <a:r>
              <a:rPr lang="hu-HU" sz="2600" i="1" dirty="0">
                <a:solidFill>
                  <a:srgbClr val="000000"/>
                </a:solidFill>
                <a:latin typeface="PT Sans" panose="020B0503020203020204" pitchFamily="34" charset="-18"/>
                <a:ea typeface="Aptos" panose="020B0004020202020204" pitchFamily="34" charset="0"/>
              </a:rPr>
              <a:t>szabad</a:t>
            </a:r>
            <a:r>
              <a:rPr lang="hu-HU" sz="2600" dirty="0">
                <a:solidFill>
                  <a:srgbClr val="000000"/>
                </a:solidFill>
                <a:latin typeface="PT Sans" panose="020B0503020203020204" pitchFamily="34" charset="-18"/>
                <a:ea typeface="Aptos" panose="020B0004020202020204" pitchFamily="34" charset="0"/>
              </a:rPr>
              <a:t> megsérteni), akkor milyen tényeken vagy eredendőbb normákon alapul? </a:t>
            </a:r>
          </a:p>
          <a:p>
            <a:pPr marL="1879600" indent="0" algn="just">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Az emberi méltóság sérelmének szokás tekinteni valakinek </a:t>
            </a:r>
          </a:p>
          <a:p>
            <a:pPr marL="1879600" indent="0">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 a </a:t>
            </a:r>
            <a:r>
              <a:rPr lang="hu-HU" sz="2600" dirty="0" err="1">
                <a:solidFill>
                  <a:srgbClr val="000000"/>
                </a:solidFill>
                <a:latin typeface="PT Sans" panose="020B0503020203020204" pitchFamily="34" charset="-18"/>
                <a:ea typeface="Aptos" panose="020B0004020202020204" pitchFamily="34" charset="0"/>
              </a:rPr>
              <a:t>dehumanizálását</a:t>
            </a:r>
            <a:r>
              <a:rPr lang="hu-HU" sz="2600" dirty="0">
                <a:solidFill>
                  <a:srgbClr val="000000"/>
                </a:solidFill>
                <a:latin typeface="PT Sans" panose="020B0503020203020204" pitchFamily="34" charset="-18"/>
                <a:ea typeface="Aptos" panose="020B0004020202020204" pitchFamily="34" charset="0"/>
              </a:rPr>
              <a:t>, </a:t>
            </a:r>
          </a:p>
          <a:p>
            <a:pPr marL="1879600" indent="0">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 az </a:t>
            </a:r>
            <a:r>
              <a:rPr lang="hu-HU" sz="2600" dirty="0" err="1">
                <a:solidFill>
                  <a:srgbClr val="000000"/>
                </a:solidFill>
                <a:latin typeface="PT Sans" panose="020B0503020203020204" pitchFamily="34" charset="-18"/>
                <a:ea typeface="Aptos" panose="020B0004020202020204" pitchFamily="34" charset="0"/>
              </a:rPr>
              <a:t>instrumentalizálását</a:t>
            </a:r>
            <a:r>
              <a:rPr lang="hu-HU" sz="2600" dirty="0">
                <a:solidFill>
                  <a:srgbClr val="000000"/>
                </a:solidFill>
                <a:latin typeface="PT Sans" panose="020B0503020203020204" pitchFamily="34" charset="-18"/>
                <a:ea typeface="Aptos" panose="020B0004020202020204" pitchFamily="34" charset="0"/>
              </a:rPr>
              <a:t>, </a:t>
            </a:r>
          </a:p>
          <a:p>
            <a:pPr marL="1879600" indent="0">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 a kiszolgáltatott helyzetével való visszaélést, </a:t>
            </a:r>
          </a:p>
          <a:p>
            <a:pPr marL="1879600" indent="0">
              <a:lnSpc>
                <a:spcPct val="140000"/>
              </a:lnSpc>
              <a:spcBef>
                <a:spcPts val="0"/>
              </a:spcBef>
              <a:buNone/>
            </a:pPr>
            <a:r>
              <a:rPr lang="hu-HU" sz="2600" dirty="0">
                <a:solidFill>
                  <a:srgbClr val="000000"/>
                </a:solidFill>
                <a:latin typeface="PT Sans" panose="020B0503020203020204" pitchFamily="34" charset="-18"/>
                <a:ea typeface="Aptos" panose="020B0004020202020204" pitchFamily="34" charset="0"/>
              </a:rPr>
              <a:t>– a megalázását, a vele szembeni súlyos sértést.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9156798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22193" y="197483"/>
            <a:ext cx="11747616" cy="6535825"/>
          </a:xfrm>
        </p:spPr>
        <p:txBody>
          <a:bodyPr>
            <a:noAutofit/>
          </a:bodyPr>
          <a:lstStyle/>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általam képviselt ateista egzisztencializmus azt vallja, hogy ha nincs is Isten,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van legalább egy lény, akinél </a:t>
            </a:r>
            <a:r>
              <a:rPr lang="hu-HU" sz="2400" b="1" dirty="0">
                <a:solidFill>
                  <a:srgbClr val="000000"/>
                </a:solidFill>
                <a:latin typeface="PT Sans" panose="020B0503020203020204" pitchFamily="34" charset="-18"/>
                <a:ea typeface="Aptos" panose="020B0004020202020204" pitchFamily="34" charset="0"/>
              </a:rPr>
              <a:t>az egzisztencia megelőzi az esszenciát</a:t>
            </a:r>
            <a:r>
              <a:rPr lang="hu-HU" sz="2400" dirty="0">
                <a:solidFill>
                  <a:srgbClr val="000000"/>
                </a:solidFill>
                <a:latin typeface="PT Sans" panose="020B0503020203020204" pitchFamily="34" charset="-18"/>
                <a:ea typeface="Aptos" panose="020B0004020202020204" pitchFamily="34" charset="0"/>
              </a:rPr>
              <a:t>, egy lény,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aki van, mielőtt bármilyen fogalom definiálhatná létezését, és hogy ez a lény az ember. Az ember először létezik, önmagára talál, feltűnik a világban és csak azután definiálja önmagát. Olyan lesz, amilyenné önmagát alakítja. Így tehát nincsen emberi természet, minthogy nincs Isten annak elképzelésére. Az ember úgy van, amilyennek önmagát akarja. </a:t>
            </a:r>
          </a:p>
          <a:p>
            <a:pPr marL="2420938" indent="3230563">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ember semmi más, mint amivé önmagát</a:t>
            </a:r>
          </a:p>
          <a:p>
            <a:pPr marL="5648325"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teszi. </a:t>
            </a:r>
            <a:r>
              <a:rPr lang="hu-HU" sz="2400" dirty="0">
                <a:solidFill>
                  <a:srgbClr val="000000"/>
                </a:solidFill>
                <a:latin typeface="PT Sans" panose="020B0503020203020204" pitchFamily="34" charset="-18"/>
                <a:ea typeface="Aptos" panose="020B0004020202020204" pitchFamily="34" charset="0"/>
              </a:rPr>
              <a:t>Ez az egzisztencializmus első alapelve. Nem mást mondunk ezzel, mint hogy az emberben nagyobb </a:t>
            </a:r>
            <a:r>
              <a:rPr lang="hu-HU" sz="2400" b="1" dirty="0">
                <a:solidFill>
                  <a:srgbClr val="000000"/>
                </a:solidFill>
                <a:latin typeface="PT Sans" panose="020B0503020203020204" pitchFamily="34" charset="-18"/>
                <a:ea typeface="Aptos" panose="020B0004020202020204" pitchFamily="34" charset="0"/>
              </a:rPr>
              <a:t>méltóság</a:t>
            </a:r>
            <a:r>
              <a:rPr lang="hu-HU" sz="2400" dirty="0">
                <a:solidFill>
                  <a:srgbClr val="000000"/>
                </a:solidFill>
                <a:latin typeface="PT Sans" panose="020B0503020203020204" pitchFamily="34" charset="-18"/>
                <a:ea typeface="Aptos" panose="020B0004020202020204" pitchFamily="34" charset="0"/>
              </a:rPr>
              <a:t> van, mint a kőben vagy az asztalban. De ha az egzisztencia valóban megelőzi az esszenciát, felelősek vagyunk azért, amik vagyunk.”</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a:extLst>
              <a:ext uri="{FF2B5EF4-FFF2-40B4-BE49-F238E27FC236}">
                <a16:creationId xmlns:a16="http://schemas.microsoft.com/office/drawing/2014/main" id="{D2B1BA25-320C-6375-ED7C-4CF0A4CEEE41}"/>
              </a:ext>
            </a:extLst>
          </p:cNvPr>
          <p:cNvPicPr>
            <a:picLocks noChangeAspect="1"/>
          </p:cNvPicPr>
          <p:nvPr/>
        </p:nvPicPr>
        <p:blipFill>
          <a:blip r:embed="rId2"/>
          <a:srcRect t="1829" b="1925"/>
          <a:stretch/>
        </p:blipFill>
        <p:spPr>
          <a:xfrm>
            <a:off x="222192" y="3196127"/>
            <a:ext cx="5554766" cy="3464390"/>
          </a:xfrm>
          <a:prstGeom prst="rect">
            <a:avLst/>
          </a:prstGeom>
        </p:spPr>
      </p:pic>
    </p:spTree>
    <p:extLst>
      <p:ext uri="{BB962C8B-B14F-4D97-AF65-F5344CB8AC3E}">
        <p14:creationId xmlns:p14="http://schemas.microsoft.com/office/powerpoint/2010/main" val="37790236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800169"/>
            <a:ext cx="11601553" cy="1200329"/>
          </a:xfrm>
        </p:spPr>
        <p:txBody>
          <a:bodyPr>
            <a:normAutofit fontScale="90000"/>
          </a:bodyPr>
          <a:lstStyle/>
          <a:p>
            <a:pPr algn="ctr">
              <a:lnSpc>
                <a:spcPct val="100000"/>
              </a:lnSpc>
              <a:spcBef>
                <a:spcPts val="1800"/>
              </a:spcBef>
            </a:pP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LÉTEZIK-E EGYÁLTALÁN EMBERI MÉLTÓSÁG? </a:t>
            </a:r>
            <a:br>
              <a:rPr lang="hu-HU" sz="7200" b="1" baseline="30000" dirty="0">
                <a:latin typeface="PT Sans" panose="020B0503020203020204" pitchFamily="34" charset="-18"/>
              </a:rPr>
            </a:br>
            <a:r>
              <a:rPr lang="hu-HU" sz="7200" b="1" baseline="30000" dirty="0">
                <a:latin typeface="PT Sans" panose="020B0503020203020204" pitchFamily="34" charset="-18"/>
              </a:rPr>
              <a:t>(emberiméltóság-szkepticizmus)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17601934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3948113">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Min alapul, és miben áll </a:t>
            </a:r>
          </a:p>
          <a:p>
            <a:pPr marL="0" indent="4213225">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emberi méltóság? </a:t>
            </a:r>
          </a:p>
          <a:p>
            <a:pPr marL="0" indent="0" algn="ctr">
              <a:lnSpc>
                <a:spcPct val="15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 filozófiatörténeti </a:t>
            </a:r>
            <a:r>
              <a:rPr lang="hu-HU" sz="2400" b="1" dirty="0">
                <a:solidFill>
                  <a:srgbClr val="000000"/>
                </a:solidFill>
                <a:latin typeface="PT Sans" panose="020B0503020203020204" pitchFamily="34" charset="-18"/>
                <a:ea typeface="Aptos" panose="020B0004020202020204" pitchFamily="34" charset="0"/>
              </a:rPr>
              <a:t>áttekintés ö</a:t>
            </a:r>
            <a:r>
              <a:rPr lang="hu-HU" sz="2400" b="1" dirty="0">
                <a:solidFill>
                  <a:srgbClr val="000000"/>
                </a:solidFill>
                <a:effectLst/>
                <a:latin typeface="PT Sans" panose="020B0503020203020204" pitchFamily="34" charset="-18"/>
                <a:ea typeface="Aptos" panose="020B0004020202020204" pitchFamily="34" charset="0"/>
              </a:rPr>
              <a:t>sszegzése 1.</a:t>
            </a:r>
          </a:p>
          <a:p>
            <a:pPr marL="268288" indent="-268288" algn="just">
              <a:lnSpc>
                <a:spcPct val="13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emberi méltóságot alapvető érékként vagy jogként hirdető nemzeti alkotmányok és nemzetközi nyilatkozatok nem vezetik le, hanem </a:t>
            </a:r>
            <a:r>
              <a:rPr lang="hu-HU" sz="2400" b="1" dirty="0">
                <a:solidFill>
                  <a:srgbClr val="000000"/>
                </a:solidFill>
                <a:effectLst/>
                <a:latin typeface="PT Sans" panose="020B0503020203020204" pitchFamily="34" charset="-18"/>
                <a:ea typeface="Aptos" panose="020B0004020202020204" pitchFamily="34" charset="0"/>
              </a:rPr>
              <a:t>kiindulópontként</a:t>
            </a:r>
            <a:r>
              <a:rPr lang="hu-HU" sz="2400" dirty="0">
                <a:solidFill>
                  <a:srgbClr val="000000"/>
                </a:solidFill>
                <a:effectLst/>
                <a:latin typeface="PT Sans" panose="020B0503020203020204" pitchFamily="34" charset="-18"/>
                <a:ea typeface="Aptos" panose="020B0004020202020204" pitchFamily="34" charset="0"/>
              </a:rPr>
              <a:t> kezelik az emberi méltóságot, belőle viszont jogokat és kötelességeket vezetnek le. </a:t>
            </a:r>
          </a:p>
          <a:p>
            <a:pPr marL="268288" indent="-268288" algn="just">
              <a:lnSpc>
                <a:spcPct val="13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E nyilatkozatok hátterében kimondva-kimondatlanul filozófiai megfontolások állnak. Cicero (és a Biblia) gondolata ma is érvényes: méltóságunk abból fakad, hogy </a:t>
            </a:r>
          </a:p>
          <a:p>
            <a:pPr marL="268288" indent="3175" algn="just">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az ember mint olyan </a:t>
            </a:r>
            <a:r>
              <a:rPr lang="hu-HU" sz="2400" dirty="0">
                <a:solidFill>
                  <a:srgbClr val="000000"/>
                </a:solidFill>
                <a:effectLst/>
                <a:latin typeface="PT Sans" panose="020B0503020203020204" pitchFamily="34" charset="-18"/>
                <a:ea typeface="Aptos" panose="020B0004020202020204" pitchFamily="34" charset="0"/>
              </a:rPr>
              <a:t>felülmúlja a többi létezőt. </a:t>
            </a:r>
          </a:p>
          <a:p>
            <a:pPr marL="268288" indent="-268288" algn="just">
              <a:lnSpc>
                <a:spcPct val="130000"/>
              </a:lnSpc>
              <a:spcBef>
                <a:spcPts val="0"/>
              </a:spcBef>
              <a:buNone/>
            </a:pPr>
            <a:endParaRPr lang="hu-HU" sz="800" dirty="0">
              <a:solidFill>
                <a:srgbClr val="000000"/>
              </a:solidFill>
              <a:effectLst/>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a:t>
            </a:r>
            <a:r>
              <a:rPr lang="hu-HU" sz="2400" b="1" dirty="0">
                <a:solidFill>
                  <a:srgbClr val="000000"/>
                </a:solidFill>
                <a:effectLst/>
                <a:latin typeface="PT Sans" panose="020B0503020203020204" pitchFamily="34" charset="-18"/>
                <a:ea typeface="Aptos" panose="020B0004020202020204" pitchFamily="34" charset="0"/>
              </a:rPr>
              <a:t>egyes embernek</a:t>
            </a:r>
            <a:r>
              <a:rPr lang="hu-HU" sz="2400" dirty="0">
                <a:solidFill>
                  <a:srgbClr val="000000"/>
                </a:solidFill>
                <a:effectLst/>
                <a:latin typeface="PT Sans" panose="020B0503020203020204" pitchFamily="34" charset="-18"/>
                <a:ea typeface="Aptos" panose="020B0004020202020204" pitchFamily="34" charset="0"/>
              </a:rPr>
              <a:t> </a:t>
            </a:r>
            <a:r>
              <a:rPr lang="hu-HU" sz="2400" dirty="0">
                <a:solidFill>
                  <a:srgbClr val="000000"/>
                </a:solidFill>
                <a:latin typeface="PT Sans" panose="020B0503020203020204" pitchFamily="34" charset="-18"/>
                <a:ea typeface="Aptos" panose="020B0004020202020204" pitchFamily="34" charset="0"/>
              </a:rPr>
              <a:t>azért van méltósága, </a:t>
            </a:r>
            <a:r>
              <a:rPr lang="hu-HU" sz="2400" dirty="0">
                <a:solidFill>
                  <a:srgbClr val="000000"/>
                </a:solidFill>
                <a:effectLst/>
                <a:latin typeface="PT Sans" panose="020B0503020203020204" pitchFamily="34" charset="-18"/>
                <a:ea typeface="Aptos" panose="020B0004020202020204" pitchFamily="34" charset="0"/>
              </a:rPr>
              <a:t>mert ember. És mivel mindenki ugyanannyira ember, mint bárki más, méltóság tekintetében az emberek között </a:t>
            </a:r>
            <a:r>
              <a:rPr lang="hu-HU" sz="2400" b="1" dirty="0">
                <a:solidFill>
                  <a:srgbClr val="000000"/>
                </a:solidFill>
                <a:effectLst/>
                <a:latin typeface="PT Sans" panose="020B0503020203020204" pitchFamily="34" charset="-18"/>
                <a:ea typeface="Aptos" panose="020B0004020202020204" pitchFamily="34" charset="0"/>
              </a:rPr>
              <a:t>nincs különbség</a:t>
            </a:r>
            <a:r>
              <a:rPr lang="hu-HU" sz="2400" dirty="0">
                <a:solidFill>
                  <a:srgbClr val="000000"/>
                </a:solidFill>
                <a:effectLst/>
                <a:latin typeface="PT Sans" panose="020B0503020203020204" pitchFamily="34" charset="-18"/>
                <a:ea typeface="Aptos" panose="020B0004020202020204" pitchFamily="34" charset="0"/>
              </a:rPr>
              <a: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8304800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3948113">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Min alapul, és miben áll </a:t>
            </a:r>
          </a:p>
          <a:p>
            <a:pPr marL="0" indent="4213225">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emberi méltóság? </a:t>
            </a:r>
          </a:p>
          <a:p>
            <a:pPr marL="0" indent="0" algn="ctr">
              <a:lnSpc>
                <a:spcPct val="15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 filozófiatörténeti </a:t>
            </a:r>
            <a:r>
              <a:rPr lang="hu-HU" sz="2400" b="1" dirty="0">
                <a:solidFill>
                  <a:srgbClr val="000000"/>
                </a:solidFill>
                <a:latin typeface="PT Sans" panose="020B0503020203020204" pitchFamily="34" charset="-18"/>
                <a:ea typeface="Aptos" panose="020B0004020202020204" pitchFamily="34" charset="0"/>
              </a:rPr>
              <a:t>áttekintés ö</a:t>
            </a:r>
            <a:r>
              <a:rPr lang="hu-HU" sz="2400" b="1" dirty="0">
                <a:solidFill>
                  <a:srgbClr val="000000"/>
                </a:solidFill>
                <a:effectLst/>
                <a:latin typeface="PT Sans" panose="020B0503020203020204" pitchFamily="34" charset="-18"/>
                <a:ea typeface="Aptos" panose="020B0004020202020204" pitchFamily="34" charset="0"/>
              </a:rPr>
              <a:t>sszegzése 2.</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Egy hosszú filozófiai fejlődés eredményeképpen méltóság alapjaként a </a:t>
            </a:r>
            <a:r>
              <a:rPr lang="hu-HU" sz="2400" b="1" dirty="0">
                <a:solidFill>
                  <a:srgbClr val="000000"/>
                </a:solidFill>
                <a:latin typeface="PT Sans" panose="020B0503020203020204" pitchFamily="34" charset="-18"/>
                <a:ea typeface="Aptos" panose="020B0004020202020204" pitchFamily="34" charset="0"/>
              </a:rPr>
              <a:t>szabadság</a:t>
            </a:r>
            <a:r>
              <a:rPr lang="hu-HU" sz="2400" dirty="0">
                <a:solidFill>
                  <a:srgbClr val="000000"/>
                </a:solidFill>
                <a:latin typeface="PT Sans" panose="020B0503020203020204" pitchFamily="34" charset="-18"/>
                <a:ea typeface="Aptos" panose="020B0004020202020204" pitchFamily="34" charset="0"/>
              </a:rPr>
              <a:t> képességét nevezhetjük meg. Jóllehet a szabadság eredetileg az ember </a:t>
            </a:r>
            <a:r>
              <a:rPr lang="hu-HU" sz="2400" dirty="0" err="1">
                <a:solidFill>
                  <a:srgbClr val="000000"/>
                </a:solidFill>
                <a:latin typeface="PT Sans" panose="020B0503020203020204" pitchFamily="34" charset="-18"/>
                <a:ea typeface="Aptos" panose="020B0004020202020204" pitchFamily="34" charset="0"/>
              </a:rPr>
              <a:t>istenképűségének</a:t>
            </a:r>
            <a:r>
              <a:rPr lang="hu-HU" sz="2400" dirty="0">
                <a:solidFill>
                  <a:srgbClr val="000000"/>
                </a:solidFill>
                <a:latin typeface="PT Sans" panose="020B0503020203020204" pitchFamily="34" charset="-18"/>
                <a:ea typeface="Aptos" panose="020B0004020202020204" pitchFamily="34" charset="0"/>
              </a:rPr>
              <a:t> tana és a középkor végén megváltozott istenfelfogás miatt vált az ember kitüntetett és kitüntető tulajdonságává, a </a:t>
            </a:r>
            <a:r>
              <a:rPr lang="hu-HU" sz="2400" b="1" dirty="0">
                <a:solidFill>
                  <a:srgbClr val="000000"/>
                </a:solidFill>
                <a:latin typeface="PT Sans" panose="020B0503020203020204" pitchFamily="34" charset="-18"/>
                <a:ea typeface="Aptos" panose="020B0004020202020204" pitchFamily="34" charset="0"/>
              </a:rPr>
              <a:t>szekularizálódott filozófiában </a:t>
            </a:r>
            <a:r>
              <a:rPr lang="hu-HU" sz="2400" dirty="0">
                <a:solidFill>
                  <a:srgbClr val="000000"/>
                </a:solidFill>
                <a:latin typeface="PT Sans" panose="020B0503020203020204" pitchFamily="34" charset="-18"/>
                <a:ea typeface="Aptos" panose="020B0004020202020204" pitchFamily="34" charset="0"/>
              </a:rPr>
              <a:t>is megőrizte státuszát.</a:t>
            </a: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Ezt tanítja </a:t>
            </a:r>
            <a:r>
              <a:rPr lang="hu-HU" sz="2400" b="1" dirty="0">
                <a:solidFill>
                  <a:srgbClr val="000000"/>
                </a:solidFill>
                <a:latin typeface="PT Sans" panose="020B0503020203020204" pitchFamily="34" charset="-18"/>
                <a:ea typeface="Aptos" panose="020B0004020202020204" pitchFamily="34" charset="0"/>
              </a:rPr>
              <a:t>Kant</a:t>
            </a:r>
            <a:r>
              <a:rPr lang="hu-HU" sz="2400" dirty="0">
                <a:solidFill>
                  <a:srgbClr val="000000"/>
                </a:solidFill>
                <a:latin typeface="PT Sans" panose="020B0503020203020204" pitchFamily="34" charset="-18"/>
                <a:ea typeface="Aptos" panose="020B0004020202020204" pitchFamily="34" charset="0"/>
              </a:rPr>
              <a:t> is, akinek a filozófiáját vagy legalábbis annak néhány tételét a nagy tekintélyű nyilatkozatok visszhangozzák. Az embernek méltósága van: csodálatot, tiszteletet, sajátos bánásmódot érdemel, mert </a:t>
            </a:r>
            <a:r>
              <a:rPr lang="hu-HU" sz="2400" b="1" dirty="0">
                <a:solidFill>
                  <a:srgbClr val="000000"/>
                </a:solidFill>
                <a:latin typeface="PT Sans" panose="020B0503020203020204" pitchFamily="34" charset="-18"/>
                <a:ea typeface="Aptos" panose="020B0004020202020204" pitchFamily="34" charset="0"/>
              </a:rPr>
              <a:t>önmagában vett érték</a:t>
            </a:r>
            <a:r>
              <a:rPr lang="hu-HU" sz="2400" dirty="0">
                <a:solidFill>
                  <a:srgbClr val="000000"/>
                </a:solidFill>
                <a:latin typeface="PT Sans" panose="020B0503020203020204" pitchFamily="34" charset="-18"/>
                <a:ea typeface="Aptos" panose="020B0004020202020204" pitchFamily="34" charset="0"/>
              </a:rPr>
              <a:t>. Ő nem más célok eszköze (dolog), hanem minden más az ő eszköze.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8503290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612608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Cicero</a:t>
            </a:r>
          </a:p>
          <a:p>
            <a:pPr marL="268288" indent="-268288" algn="just">
              <a:lnSpc>
                <a:spcPct val="130000"/>
              </a:lnSpc>
              <a:spcBef>
                <a:spcPts val="0"/>
              </a:spcBef>
              <a:buNone/>
            </a:pPr>
            <a:r>
              <a:rPr lang="hu-HU" sz="2400" i="1" dirty="0">
                <a:solidFill>
                  <a:srgbClr val="000000"/>
                </a:solidFill>
                <a:effectLst/>
                <a:latin typeface="PT Sans" panose="020B0503020203020204" pitchFamily="34" charset="-18"/>
                <a:ea typeface="Aptos" panose="020B0004020202020204" pitchFamily="34" charset="0"/>
              </a:rPr>
              <a:t>Méltóságunk alapja, </a:t>
            </a:r>
            <a:r>
              <a:rPr lang="hu-HU" sz="2400" i="1" dirty="0">
                <a:solidFill>
                  <a:srgbClr val="000000"/>
                </a:solidFill>
                <a:latin typeface="PT Sans" panose="020B0503020203020204" pitchFamily="34" charset="-18"/>
                <a:ea typeface="Aptos" panose="020B0004020202020204" pitchFamily="34" charset="0"/>
              </a:rPr>
              <a:t>hogy részesei vagyunk az értelemnek és annak a felsőbbrendűségnek, amellyel kiemelkedünk az állatok közül.</a:t>
            </a: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Akadnak</a:t>
            </a:r>
            <a:r>
              <a:rPr lang="hu-HU" sz="2400" dirty="0">
                <a:solidFill>
                  <a:srgbClr val="000000"/>
                </a:solidFill>
                <a:effectLst/>
                <a:latin typeface="PT Sans" panose="020B0503020203020204" pitchFamily="34" charset="-18"/>
                <a:ea typeface="Aptos" panose="020B0004020202020204" pitchFamily="34" charset="0"/>
              </a:rPr>
              <a:t>, „akik csak névleg és nem ténylegesen emberek”. </a:t>
            </a: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emberi méltóság tulajdonképpen nem </a:t>
            </a:r>
            <a:r>
              <a:rPr lang="hu-HU" sz="2400" dirty="0">
                <a:solidFill>
                  <a:srgbClr val="000000"/>
                </a:solidFill>
                <a:latin typeface="PT Sans" panose="020B0503020203020204" pitchFamily="34" charset="-18"/>
                <a:ea typeface="Aptos" panose="020B0004020202020204" pitchFamily="34" charset="0"/>
              </a:rPr>
              <a:t>is </a:t>
            </a:r>
            <a:r>
              <a:rPr lang="hu-HU" sz="2400" dirty="0">
                <a:solidFill>
                  <a:srgbClr val="000000"/>
                </a:solidFill>
                <a:effectLst/>
                <a:latin typeface="PT Sans" panose="020B0503020203020204" pitchFamily="34" charset="-18"/>
                <a:ea typeface="Aptos" panose="020B0004020202020204" pitchFamily="34" charset="0"/>
              </a:rPr>
              <a:t>adottság, hanem csak cél és kötelesség. </a:t>
            </a: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„Személyiségünknek” négy rétege van. Az egyik mindenki számára közös, a további </a:t>
            </a:r>
            <a:r>
              <a:rPr lang="hu-HU" sz="2400" dirty="0">
                <a:solidFill>
                  <a:srgbClr val="000000"/>
                </a:solidFill>
                <a:latin typeface="PT Sans" panose="020B0503020203020204" pitchFamily="34" charset="-18"/>
                <a:ea typeface="Aptos" panose="020B0004020202020204" pitchFamily="34" charset="0"/>
              </a:rPr>
              <a:t>három egyénenként eltérő (</a:t>
            </a:r>
            <a:r>
              <a:rPr lang="hu-HU" sz="2400" dirty="0">
                <a:solidFill>
                  <a:srgbClr val="000000"/>
                </a:solidFill>
                <a:effectLst/>
                <a:latin typeface="PT Sans" panose="020B0503020203020204" pitchFamily="34" charset="-18"/>
                <a:ea typeface="Aptos" panose="020B0004020202020204" pitchFamily="34" charset="0"/>
              </a:rPr>
              <a:t>sajátos lelki alkat, a társadalmi helyzet, saját döntések).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7"/>
          <a:srcRect l="6486" r="5653" b="15849"/>
          <a:stretch/>
        </p:blipFill>
        <p:spPr>
          <a:xfrm>
            <a:off x="9778626" y="306852"/>
            <a:ext cx="922549" cy="1077236"/>
          </a:xfrm>
          <a:prstGeom prst="rect">
            <a:avLst/>
          </a:prstGeom>
        </p:spPr>
      </p:pic>
      <p:pic>
        <p:nvPicPr>
          <p:cNvPr id="11" name="Kép 10" descr="A képen Emberi arc, Mellszobor, szobor, Tárgyi lelet látható&#10;&#10;Automatikusan generált leírás">
            <a:extLst>
              <a:ext uri="{FF2B5EF4-FFF2-40B4-BE49-F238E27FC236}">
                <a16:creationId xmlns:a16="http://schemas.microsoft.com/office/drawing/2014/main" id="{23344911-5778-153B-9B23-E5778A6509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189" y="1703347"/>
            <a:ext cx="1766447" cy="2208059"/>
          </a:xfrm>
          <a:prstGeom prst="rect">
            <a:avLst/>
          </a:prstGeom>
        </p:spPr>
      </p:pic>
    </p:spTree>
    <p:extLst>
      <p:ext uri="{BB962C8B-B14F-4D97-AF65-F5344CB8AC3E}">
        <p14:creationId xmlns:p14="http://schemas.microsoft.com/office/powerpoint/2010/main" val="19507285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1755822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a:p>
            <a:pPr marL="3589338"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 </a:t>
            </a:r>
            <a:r>
              <a:rPr lang="hu-HU" sz="2400" b="1" dirty="0">
                <a:solidFill>
                  <a:srgbClr val="000000"/>
                </a:solidFill>
                <a:effectLst/>
                <a:latin typeface="PT Sans" panose="020B0503020203020204" pitchFamily="34" charset="-18"/>
                <a:ea typeface="Aptos" panose="020B0004020202020204" pitchFamily="34" charset="0"/>
              </a:rPr>
              <a:t>A klasszikus kereszténység</a:t>
            </a:r>
          </a:p>
          <a:p>
            <a:pPr marL="268288" indent="-268288" algn="just">
              <a:lnSpc>
                <a:spcPct val="130000"/>
              </a:lnSpc>
              <a:spcBef>
                <a:spcPts val="0"/>
              </a:spcBef>
              <a:buNone/>
            </a:pPr>
            <a:r>
              <a:rPr lang="hu-HU" sz="2400" i="1" dirty="0">
                <a:solidFill>
                  <a:srgbClr val="000000"/>
                </a:solidFill>
                <a:effectLst/>
                <a:latin typeface="PT Sans" panose="020B0503020203020204" pitchFamily="34" charset="-18"/>
                <a:ea typeface="Aptos" panose="020B0004020202020204" pitchFamily="34" charset="0"/>
              </a:rPr>
              <a:t>A méltóságunk az </a:t>
            </a:r>
            <a:r>
              <a:rPr lang="hu-HU" sz="2400" i="1" dirty="0" err="1">
                <a:solidFill>
                  <a:srgbClr val="000000"/>
                </a:solidFill>
                <a:effectLst/>
                <a:latin typeface="PT Sans" panose="020B0503020203020204" pitchFamily="34" charset="-18"/>
                <a:ea typeface="Aptos" panose="020B0004020202020204" pitchFamily="34" charset="0"/>
              </a:rPr>
              <a:t>istenképűségben</a:t>
            </a:r>
            <a:r>
              <a:rPr lang="hu-HU" sz="2400" i="1" dirty="0">
                <a:solidFill>
                  <a:srgbClr val="000000"/>
                </a:solidFill>
                <a:latin typeface="PT Sans" panose="020B0503020203020204" pitchFamily="34" charset="-18"/>
                <a:ea typeface="Aptos" panose="020B0004020202020204" pitchFamily="34" charset="0"/>
              </a:rPr>
              <a:t> áll, hogy mi is értelmes és szabad lények vagyunk.</a:t>
            </a:r>
          </a:p>
          <a:p>
            <a:pPr marL="268288" indent="-268288"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a:t>
            </a:r>
            <a:r>
              <a:rPr lang="hu-HU" sz="2400" dirty="0">
                <a:solidFill>
                  <a:srgbClr val="000000"/>
                </a:solidFill>
                <a:effectLst/>
                <a:latin typeface="PT Sans" panose="020B0503020203020204" pitchFamily="34" charset="-18"/>
                <a:ea typeface="Aptos" panose="020B0004020202020204" pitchFamily="34" charset="0"/>
              </a:rPr>
              <a:t>bűnbeesésben az ember „értelme elhomályosult és akarata a rosszra hajlandó lett”, és ez az áteredő bűn tana szerint elvileg mindenkit egyformán érint. </a:t>
            </a:r>
          </a:p>
          <a:p>
            <a:pPr marL="268288" indent="-268288"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Az egyes emberek különböző mértékben méltatlan élete a személyes bűneikkel magyarázható.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95654"/>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189" y="1703347"/>
            <a:ext cx="1665344" cy="2203350"/>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9638824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4663812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p>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 Mirandola</a:t>
            </a:r>
          </a:p>
          <a:p>
            <a:pPr marL="271463" indent="-271463"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Méltóságunk alapja, hogy a létezés rendjében magunk választhatjuk meg a helyünket, függetlenül attól, hogy mit választunk.</a:t>
            </a:r>
          </a:p>
          <a:p>
            <a:pPr marL="271463" indent="-27146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szabadság különböző használati módjai nem egyformán értékesek. Bár az is a szabadságát használta, aki végül az „ostoba baromhoz” hasonult, jól csak az használta, aki az „értelme fényességében” ragyogó kerubhoz közeledett.</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8638" y="1634679"/>
            <a:ext cx="1706388" cy="2132987"/>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110831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0722061" cy="6374080"/>
          </a:xfrm>
        </p:spPr>
        <p:txBody>
          <a:bodyPr>
            <a:normAutofit/>
          </a:bodyPr>
          <a:lstStyle/>
          <a:p>
            <a:pPr marL="0" indent="0" algn="ctr">
              <a:lnSpc>
                <a:spcPct val="150000"/>
              </a:lnSpc>
              <a:buNone/>
            </a:pPr>
            <a:r>
              <a:rPr lang="hu-HU" sz="2400" b="1" dirty="0">
                <a:solidFill>
                  <a:srgbClr val="000000"/>
                </a:solidFill>
                <a:latin typeface="PT Sans" panose="020B0503020203020204" pitchFamily="34" charset="-18"/>
              </a:rPr>
              <a:t>Az emberiméltóság-szkepticizmus egy korai példája</a:t>
            </a:r>
          </a:p>
          <a:p>
            <a:pPr marL="0" indent="0" algn="just">
              <a:lnSpc>
                <a:spcPct val="100000"/>
              </a:lnSpc>
              <a:buNone/>
            </a:pPr>
            <a:r>
              <a:rPr lang="hu-HU" sz="2400" dirty="0">
                <a:solidFill>
                  <a:srgbClr val="000000"/>
                </a:solidFill>
                <a:latin typeface="PT Sans" panose="020B0503020203020204" pitchFamily="34" charset="-18"/>
              </a:rPr>
              <a:t>„Amióta Kant egyszer kiejtette a száján, </a:t>
            </a:r>
          </a:p>
          <a:p>
            <a:pPr marL="0" indent="0" algn="just">
              <a:lnSpc>
                <a:spcPct val="100000"/>
              </a:lnSpc>
              <a:buNone/>
            </a:pPr>
            <a:r>
              <a:rPr lang="hu-HU" sz="2400" dirty="0">
                <a:solidFill>
                  <a:srgbClr val="000000"/>
                </a:solidFill>
                <a:latin typeface="PT Sans" panose="020B0503020203020204" pitchFamily="34" charset="-18"/>
              </a:rPr>
              <a:t>hogy</a:t>
            </a:r>
            <a:r>
              <a:rPr lang="hu-HU" sz="2400" i="1" dirty="0">
                <a:solidFill>
                  <a:srgbClr val="000000"/>
                </a:solidFill>
                <a:latin typeface="PT Sans" panose="020B0503020203020204" pitchFamily="34" charset="-18"/>
              </a:rPr>
              <a:t> az ember méltósága</a:t>
            </a:r>
            <a:r>
              <a:rPr lang="hu-HU" sz="2400" dirty="0">
                <a:solidFill>
                  <a:srgbClr val="000000"/>
                </a:solidFill>
                <a:latin typeface="PT Sans" panose="020B0503020203020204" pitchFamily="34" charset="-18"/>
              </a:rPr>
              <a:t>, ez a kifejezés </a:t>
            </a:r>
          </a:p>
          <a:p>
            <a:pPr marL="0" indent="0" algn="just">
              <a:lnSpc>
                <a:spcPct val="100000"/>
              </a:lnSpc>
              <a:buNone/>
            </a:pPr>
            <a:r>
              <a:rPr lang="hu-HU" sz="2400" dirty="0">
                <a:solidFill>
                  <a:srgbClr val="000000"/>
                </a:solidFill>
                <a:latin typeface="PT Sans" panose="020B0503020203020204" pitchFamily="34" charset="-18"/>
              </a:rPr>
              <a:t>azoknak a tanácstalan és gondolattalan </a:t>
            </a:r>
          </a:p>
          <a:p>
            <a:pPr marL="0" indent="0" algn="just">
              <a:lnSpc>
                <a:spcPct val="100000"/>
              </a:lnSpc>
              <a:buNone/>
            </a:pPr>
            <a:r>
              <a:rPr lang="hu-HU" sz="2400" dirty="0">
                <a:solidFill>
                  <a:srgbClr val="000000"/>
                </a:solidFill>
                <a:latin typeface="PT Sans" panose="020B0503020203020204" pitchFamily="34" charset="-18"/>
              </a:rPr>
              <a:t>moralistáknak a </a:t>
            </a:r>
            <a:r>
              <a:rPr lang="hu-HU" sz="2400" dirty="0" err="1">
                <a:solidFill>
                  <a:srgbClr val="000000"/>
                </a:solidFill>
                <a:latin typeface="PT Sans" panose="020B0503020203020204" pitchFamily="34" charset="-18"/>
              </a:rPr>
              <a:t>jelszava</a:t>
            </a:r>
            <a:r>
              <a:rPr lang="hu-HU" sz="2400" dirty="0">
                <a:solidFill>
                  <a:srgbClr val="000000"/>
                </a:solidFill>
                <a:latin typeface="PT Sans" panose="020B0503020203020204" pitchFamily="34" charset="-18"/>
              </a:rPr>
              <a:t> lett, akik a </a:t>
            </a:r>
          </a:p>
          <a:p>
            <a:pPr marL="0" indent="0" algn="just">
              <a:lnSpc>
                <a:spcPct val="100000"/>
              </a:lnSpc>
              <a:buNone/>
            </a:pPr>
            <a:r>
              <a:rPr lang="hu-HU" sz="2400" dirty="0">
                <a:solidFill>
                  <a:srgbClr val="000000"/>
                </a:solidFill>
                <a:latin typeface="PT Sans" panose="020B0503020203020204" pitchFamily="34" charset="-18"/>
              </a:rPr>
              <a:t>valódi morál hiányát </a:t>
            </a:r>
            <a:r>
              <a:rPr lang="hu-HU" sz="2400" i="1" dirty="0">
                <a:solidFill>
                  <a:srgbClr val="000000"/>
                </a:solidFill>
                <a:latin typeface="PT Sans" panose="020B0503020203020204" pitchFamily="34" charset="-18"/>
              </a:rPr>
              <a:t>az ember </a:t>
            </a:r>
          </a:p>
          <a:p>
            <a:pPr marL="0" indent="0" algn="just">
              <a:lnSpc>
                <a:spcPct val="100000"/>
              </a:lnSpc>
              <a:buNone/>
            </a:pPr>
            <a:r>
              <a:rPr lang="hu-HU" sz="2400" i="1" dirty="0">
                <a:solidFill>
                  <a:srgbClr val="000000"/>
                </a:solidFill>
                <a:latin typeface="PT Sans" panose="020B0503020203020204" pitchFamily="34" charset="-18"/>
              </a:rPr>
              <a:t>méltósága</a:t>
            </a:r>
            <a:r>
              <a:rPr lang="hu-HU" sz="2400" dirty="0">
                <a:solidFill>
                  <a:srgbClr val="000000"/>
                </a:solidFill>
                <a:latin typeface="PT Sans" panose="020B0503020203020204" pitchFamily="34" charset="-18"/>
              </a:rPr>
              <a:t> imponáló kifejezés mögé </a:t>
            </a:r>
          </a:p>
          <a:p>
            <a:pPr marL="0" indent="0" algn="just">
              <a:lnSpc>
                <a:spcPct val="100000"/>
              </a:lnSpc>
              <a:buNone/>
            </a:pPr>
            <a:r>
              <a:rPr lang="hu-HU" sz="2400" dirty="0">
                <a:solidFill>
                  <a:srgbClr val="000000"/>
                </a:solidFill>
                <a:latin typeface="PT Sans" panose="020B0503020203020204" pitchFamily="34" charset="-18"/>
              </a:rPr>
              <a:t>rejtették,  okosan ügyelve arra, hogy </a:t>
            </a:r>
          </a:p>
          <a:p>
            <a:pPr marL="0" indent="0" algn="just">
              <a:lnSpc>
                <a:spcPct val="100000"/>
              </a:lnSpc>
              <a:buNone/>
            </a:pPr>
            <a:r>
              <a:rPr lang="hu-HU" sz="2400" dirty="0">
                <a:solidFill>
                  <a:srgbClr val="000000"/>
                </a:solidFill>
                <a:latin typeface="PT Sans" panose="020B0503020203020204" pitchFamily="34" charset="-18"/>
              </a:rPr>
              <a:t>olvasójuk örömmel lássa magát ezzel </a:t>
            </a:r>
          </a:p>
          <a:p>
            <a:pPr marL="0" indent="0" algn="just">
              <a:lnSpc>
                <a:spcPct val="100000"/>
              </a:lnSpc>
              <a:buNone/>
            </a:pPr>
            <a:r>
              <a:rPr lang="hu-HU" sz="2400" dirty="0">
                <a:solidFill>
                  <a:srgbClr val="000000"/>
                </a:solidFill>
                <a:latin typeface="PT Sans" panose="020B0503020203020204" pitchFamily="34" charset="-18"/>
              </a:rPr>
              <a:t>a méltósággal felruházva, és így </a:t>
            </a:r>
          </a:p>
          <a:p>
            <a:pPr marL="0" indent="0" algn="just">
              <a:lnSpc>
                <a:spcPct val="100000"/>
              </a:lnSpc>
              <a:buNone/>
            </a:pPr>
            <a:r>
              <a:rPr lang="hu-HU" sz="2400" dirty="0">
                <a:solidFill>
                  <a:srgbClr val="000000"/>
                </a:solidFill>
                <a:latin typeface="PT Sans" panose="020B0503020203020204" pitchFamily="34" charset="-18"/>
              </a:rPr>
              <a:t>elégedett legyen.” </a:t>
            </a:r>
          </a:p>
          <a:p>
            <a:pPr marL="0" indent="0" algn="just">
              <a:lnSpc>
                <a:spcPct val="100000"/>
              </a:lnSpc>
              <a:buNone/>
            </a:pPr>
            <a:endParaRPr lang="hu-HU" sz="1000" dirty="0">
              <a:solidFill>
                <a:srgbClr val="000000"/>
              </a:solidFill>
              <a:latin typeface="PT Sans" panose="020B0503020203020204" pitchFamily="34" charset="-18"/>
            </a:endParaRPr>
          </a:p>
          <a:p>
            <a:pPr marL="0" indent="0" algn="just">
              <a:lnSpc>
                <a:spcPct val="100000"/>
              </a:lnSpc>
              <a:buNone/>
            </a:pPr>
            <a:r>
              <a:rPr lang="hu-HU" sz="2400" dirty="0">
                <a:solidFill>
                  <a:srgbClr val="000000"/>
                </a:solidFill>
                <a:latin typeface="PT Sans" panose="020B0503020203020204" pitchFamily="34" charset="-18"/>
              </a:rPr>
              <a:t>(Schopenhauer: </a:t>
            </a:r>
            <a:r>
              <a:rPr lang="hu-HU" sz="2400" i="1" dirty="0" err="1">
                <a:solidFill>
                  <a:srgbClr val="000000"/>
                </a:solidFill>
                <a:latin typeface="PT Sans" panose="020B0503020203020204" pitchFamily="34" charset="-18"/>
              </a:rPr>
              <a:t>Preisschrift</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über</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die</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Grundlage</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der</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Moral</a:t>
            </a:r>
            <a:r>
              <a:rPr lang="hu-HU" sz="2400" dirty="0">
                <a:solidFill>
                  <a:srgbClr val="000000"/>
                </a:solidFill>
                <a:latin typeface="PT Sans" panose="020B0503020203020204" pitchFamily="34" charset="-18"/>
              </a:rPr>
              <a:t>)</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2010F133-4D2D-6257-B3D9-47D191C28582}"/>
              </a:ext>
            </a:extLst>
          </p:cNvPr>
          <p:cNvPicPr>
            <a:picLocks noChangeAspect="1"/>
          </p:cNvPicPr>
          <p:nvPr/>
        </p:nvPicPr>
        <p:blipFill>
          <a:blip r:embed="rId2"/>
          <a:stretch>
            <a:fillRect/>
          </a:stretch>
        </p:blipFill>
        <p:spPr>
          <a:xfrm>
            <a:off x="6220949" y="1118900"/>
            <a:ext cx="5525087" cy="4841029"/>
          </a:xfrm>
          <a:prstGeom prst="rect">
            <a:avLst/>
          </a:prstGeom>
        </p:spPr>
      </p:pic>
    </p:spTree>
    <p:extLst>
      <p:ext uri="{BB962C8B-B14F-4D97-AF65-F5344CB8AC3E}">
        <p14:creationId xmlns:p14="http://schemas.microsoft.com/office/powerpoint/2010/main" val="19524815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8411568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p>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Rousseau</a:t>
            </a:r>
          </a:p>
          <a:p>
            <a:pPr marL="271463" indent="-271463"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A ember méltósága a </a:t>
            </a:r>
            <a:r>
              <a:rPr lang="hu-HU" sz="2400" i="1" dirty="0" err="1">
                <a:solidFill>
                  <a:srgbClr val="000000"/>
                </a:solidFill>
                <a:latin typeface="PT Sans" panose="020B0503020203020204" pitchFamily="34" charset="-18"/>
                <a:ea typeface="Aptos" panose="020B0004020202020204" pitchFamily="34" charset="0"/>
              </a:rPr>
              <a:t>tökéletesbedés</a:t>
            </a:r>
            <a:r>
              <a:rPr lang="hu-HU" sz="2400" i="1" dirty="0">
                <a:solidFill>
                  <a:srgbClr val="000000"/>
                </a:solidFill>
                <a:latin typeface="PT Sans" panose="020B0503020203020204" pitchFamily="34" charset="-18"/>
                <a:ea typeface="Aptos" panose="020B0004020202020204" pitchFamily="34" charset="0"/>
              </a:rPr>
              <a:t>, a változás képességében áll. Megalkothatja önmagát. Egyénkét az önmagáról hozott döntései, nemként pedig a kultúrateremtés révén.</a:t>
            </a:r>
            <a:r>
              <a:rPr lang="hu-HU" sz="2400" dirty="0">
                <a:solidFill>
                  <a:srgbClr val="000000"/>
                </a:solidFill>
                <a:latin typeface="PT Sans" panose="020B0503020203020204" pitchFamily="34" charset="-18"/>
                <a:ea typeface="Aptos" panose="020B0004020202020204" pitchFamily="34" charset="0"/>
              </a:rPr>
              <a:t> </a:t>
            </a:r>
          </a:p>
          <a:p>
            <a:pPr marL="271463" indent="-271463"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Csakhogy a</a:t>
            </a:r>
            <a:r>
              <a:rPr lang="hu-HU" sz="2400" dirty="0">
                <a:solidFill>
                  <a:prstClr val="black"/>
                </a:solidFill>
                <a:latin typeface="PT Sans" panose="020B0503020203020204" pitchFamily="34" charset="-18"/>
                <a:cs typeface="Times New Roman" panose="02020603050405020304" pitchFamily="18" charset="0"/>
              </a:rPr>
              <a:t>z öreg és </a:t>
            </a:r>
            <a:r>
              <a:rPr lang="hu-HU" sz="2400" b="1" dirty="0">
                <a:solidFill>
                  <a:prstClr val="black"/>
                </a:solidFill>
                <a:latin typeface="PT Sans" panose="020B0503020203020204" pitchFamily="34" charset="-18"/>
                <a:cs typeface="Times New Roman" panose="02020603050405020304" pitchFamily="18" charset="0"/>
              </a:rPr>
              <a:t>magatehetetlen</a:t>
            </a:r>
            <a:r>
              <a:rPr lang="hu-HU" sz="2400" dirty="0">
                <a:solidFill>
                  <a:prstClr val="black"/>
                </a:solidFill>
                <a:latin typeface="PT Sans" panose="020B0503020203020204" pitchFamily="34" charset="-18"/>
                <a:cs typeface="Times New Roman" panose="02020603050405020304" pitchFamily="18" charset="0"/>
              </a:rPr>
              <a:t> emberről, a </a:t>
            </a:r>
            <a:r>
              <a:rPr lang="hu-HU" sz="2400" b="1" dirty="0">
                <a:solidFill>
                  <a:prstClr val="black"/>
                </a:solidFill>
                <a:latin typeface="PT Sans" panose="020B0503020203020204" pitchFamily="34" charset="-18"/>
                <a:cs typeface="Times New Roman" panose="02020603050405020304" pitchFamily="18" charset="0"/>
              </a:rPr>
              <a:t>nemi és kulturális szerepei által meghatározott </a:t>
            </a:r>
            <a:r>
              <a:rPr lang="hu-HU" sz="2400" dirty="0">
                <a:solidFill>
                  <a:prstClr val="black"/>
                </a:solidFill>
                <a:latin typeface="PT Sans" panose="020B0503020203020204" pitchFamily="34" charset="-18"/>
                <a:cs typeface="Times New Roman" panose="02020603050405020304" pitchFamily="18" charset="0"/>
              </a:rPr>
              <a:t>emberről, illetve a </a:t>
            </a:r>
            <a:r>
              <a:rPr lang="hu-HU" sz="2400" dirty="0">
                <a:latin typeface="PT Sans" panose="020B0503020203020204" pitchFamily="34" charset="-18"/>
                <a:cs typeface="Times New Roman" panose="02020603050405020304" pitchFamily="18" charset="0"/>
              </a:rPr>
              <a:t>történelem</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nélküli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primitív</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népek emberéről nem mondható, hogy  önmagát alkotja meg.</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8639" y="1661636"/>
            <a:ext cx="1551093" cy="217765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356108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0522935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p>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Kant</a:t>
            </a:r>
          </a:p>
          <a:p>
            <a:pPr marL="271463" indent="-271463"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A méltóság alapja az autonómia, vagyis hogy követjük az önmagunk (az eszünk) által hozott törvényeket.</a:t>
            </a:r>
          </a:p>
          <a:p>
            <a:pPr marL="174625" indent="-174625"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Akik nem az ész törvényét követik, nem autonómok, nem igazán emberek. </a:t>
            </a:r>
            <a:r>
              <a:rPr lang="hu-HU" sz="2400" dirty="0">
                <a:solidFill>
                  <a:srgbClr val="000000"/>
                </a:solidFill>
                <a:effectLst/>
                <a:latin typeface="PT Sans" panose="020B0503020203020204" pitchFamily="34" charset="-18"/>
                <a:ea typeface="Aptos" panose="020B0004020202020204" pitchFamily="34" charset="0"/>
              </a:rPr>
              <a:t>„A hazugság az emberi méltóság elvetése és szinte megsemmisítése. Még a puszta dolognál is csekélyebb értékű az az ember.” „Ám ha az ember rossz ember is, az emberiség akkor is tiszteletre méltó a személyében.”</a:t>
            </a:r>
          </a:p>
          <a:p>
            <a:pPr marL="174625" indent="-174625"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74625" indent="0" algn="just">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8640" y="1692615"/>
            <a:ext cx="1718880" cy="2227451"/>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32398453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1234" y="314311"/>
            <a:ext cx="756664" cy="1075779"/>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6091778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1821" y="197484"/>
            <a:ext cx="11391470"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méltóságfogalom </a:t>
            </a:r>
          </a:p>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ambiguitása </a:t>
            </a:r>
          </a:p>
          <a:p>
            <a:pPr marL="268288" indent="-268288" algn="just">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87960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filozófiatörténet klasszikusai elkötelezettek a méltóság </a:t>
            </a:r>
            <a:r>
              <a:rPr lang="hu-HU" sz="2400" i="1" dirty="0">
                <a:solidFill>
                  <a:srgbClr val="000000"/>
                </a:solidFill>
                <a:effectLst/>
                <a:latin typeface="PT Sans" panose="020B0503020203020204" pitchFamily="34" charset="-18"/>
                <a:ea typeface="Aptos" panose="020B0004020202020204" pitchFamily="34" charset="0"/>
              </a:rPr>
              <a:t>antrop</a:t>
            </a:r>
            <a:r>
              <a:rPr lang="hu-HU" sz="2400" i="1" dirty="0">
                <a:solidFill>
                  <a:srgbClr val="000000"/>
                </a:solidFill>
                <a:latin typeface="PT Sans" panose="020B0503020203020204" pitchFamily="34" charset="-18"/>
                <a:ea typeface="Aptos" panose="020B0004020202020204" pitchFamily="34" charset="0"/>
              </a:rPr>
              <a:t>ológiai</a:t>
            </a:r>
            <a:r>
              <a:rPr lang="hu-HU" sz="2400" dirty="0">
                <a:solidFill>
                  <a:srgbClr val="000000"/>
                </a:solidFill>
                <a:latin typeface="PT Sans" panose="020B0503020203020204" pitchFamily="34" charset="-18"/>
                <a:ea typeface="Aptos" panose="020B0004020202020204" pitchFamily="34" charset="0"/>
              </a:rPr>
              <a:t> fogalma mellett, de nem t</a:t>
            </a:r>
            <a:r>
              <a:rPr lang="hu-HU" sz="2400" dirty="0">
                <a:solidFill>
                  <a:srgbClr val="000000"/>
                </a:solidFill>
                <a:effectLst/>
                <a:latin typeface="PT Sans" panose="020B0503020203020204" pitchFamily="34" charset="-18"/>
                <a:ea typeface="Aptos" panose="020B0004020202020204" pitchFamily="34" charset="0"/>
              </a:rPr>
              <a:t>aláltak elfogadható magyarázatot arra a </a:t>
            </a:r>
            <a:r>
              <a:rPr lang="hu-HU" sz="2400" b="1" dirty="0">
                <a:solidFill>
                  <a:srgbClr val="000000"/>
                </a:solidFill>
                <a:effectLst/>
                <a:latin typeface="PT Sans" panose="020B0503020203020204" pitchFamily="34" charset="-18"/>
                <a:ea typeface="Aptos" panose="020B0004020202020204" pitchFamily="34" charset="0"/>
              </a:rPr>
              <a:t>tapasztalatra, </a:t>
            </a:r>
            <a:r>
              <a:rPr lang="hu-HU" sz="2400" dirty="0">
                <a:solidFill>
                  <a:srgbClr val="000000"/>
                </a:solidFill>
                <a:effectLst/>
                <a:latin typeface="PT Sans" panose="020B0503020203020204" pitchFamily="34" charset="-18"/>
                <a:ea typeface="Aptos" panose="020B0004020202020204" pitchFamily="34" charset="0"/>
              </a:rPr>
              <a:t>amely méltóság </a:t>
            </a:r>
            <a:r>
              <a:rPr lang="hu-HU" sz="2400" i="1" dirty="0">
                <a:solidFill>
                  <a:srgbClr val="000000"/>
                </a:solidFill>
                <a:effectLst/>
                <a:latin typeface="PT Sans" panose="020B0503020203020204" pitchFamily="34" charset="-18"/>
                <a:ea typeface="Aptos" panose="020B0004020202020204" pitchFamily="34" charset="0"/>
              </a:rPr>
              <a:t>szociológiai</a:t>
            </a:r>
            <a:r>
              <a:rPr lang="hu-HU" sz="2400" dirty="0">
                <a:solidFill>
                  <a:srgbClr val="000000"/>
                </a:solidFill>
                <a:effectLst/>
                <a:latin typeface="PT Sans" panose="020B0503020203020204" pitchFamily="34" charset="-18"/>
                <a:ea typeface="Aptos" panose="020B0004020202020204" pitchFamily="34" charset="0"/>
              </a:rPr>
              <a:t> fogalmát támogatja, vagyis, hogy az emberek közöt</a:t>
            </a:r>
            <a:r>
              <a:rPr lang="hu-HU" sz="2400" dirty="0">
                <a:solidFill>
                  <a:srgbClr val="000000"/>
                </a:solidFill>
                <a:latin typeface="PT Sans" panose="020B0503020203020204" pitchFamily="34" charset="-18"/>
                <a:ea typeface="Aptos" panose="020B0004020202020204" pitchFamily="34" charset="0"/>
              </a:rPr>
              <a:t>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a:t>
            </a:r>
            <a:r>
              <a:rPr lang="hu-HU" sz="2400" dirty="0">
                <a:solidFill>
                  <a:srgbClr val="000000"/>
                </a:solidFill>
                <a:effectLst/>
                <a:latin typeface="PT Sans" panose="020B0503020203020204" pitchFamily="34" charset="-18"/>
                <a:ea typeface="Aptos" panose="020B0004020202020204" pitchFamily="34" charset="0"/>
              </a:rPr>
              <a:t>különbségek mutatkoznak. </a:t>
            </a:r>
          </a:p>
          <a:p>
            <a:pPr marL="1879600" indent="-187960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Fichte</a:t>
            </a:r>
          </a:p>
          <a:p>
            <a:pPr marL="271463" indent="-271463"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Az ember méltósága abban áll, hogy ő egy én, egy szubjektum, amely önmagát „tételezi”, teremti, és közben törvényt szab önmagának és ezzel együtt a nem-énnek is.</a:t>
            </a:r>
            <a:r>
              <a:rPr lang="hu-HU" sz="2400" dirty="0">
                <a:solidFill>
                  <a:srgbClr val="000000"/>
                </a:solidFill>
                <a:latin typeface="PT Sans" panose="020B0503020203020204" pitchFamily="34" charset="-18"/>
                <a:ea typeface="Aptos" panose="020B0004020202020204" pitchFamily="34" charset="0"/>
              </a:rPr>
              <a:t>  </a:t>
            </a:r>
          </a:p>
          <a:p>
            <a:pPr marL="271463" indent="-27146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Önmagunk létrehozása végtelen folyamat, minden stádium átmeneti csupán, így az emberek közötti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különbségek is átmenetiek és ezért lényegtelenek.</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B88014A2-CBDD-896A-FCAB-1FF9C186B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314312"/>
            <a:ext cx="849854" cy="1062318"/>
          </a:xfrm>
          <a:prstGeom prst="rect">
            <a:avLst/>
          </a:prstGeom>
        </p:spPr>
      </p:pic>
      <p:pic>
        <p:nvPicPr>
          <p:cNvPr id="9" name="Kép 8" descr="A képen festmény, művészet, ruházat, Képzőművészet látható&#10;&#10;Automatikusan generált leírás">
            <a:extLst>
              <a:ext uri="{FF2B5EF4-FFF2-40B4-BE49-F238E27FC236}">
                <a16:creationId xmlns:a16="http://schemas.microsoft.com/office/drawing/2014/main" id="{926B8985-98F5-F898-B19A-14848A72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223" y="314312"/>
            <a:ext cx="802925" cy="1062318"/>
          </a:xfrm>
          <a:prstGeom prst="rect">
            <a:avLst/>
          </a:prstGeom>
        </p:spPr>
      </p:pic>
      <p:pic>
        <p:nvPicPr>
          <p:cNvPr id="10" name="Kép 9" descr="A képen festmény, portré, Emberi arc, ruházat látható&#10;&#10;Automatikusan generált leírás">
            <a:extLst>
              <a:ext uri="{FF2B5EF4-FFF2-40B4-BE49-F238E27FC236}">
                <a16:creationId xmlns:a16="http://schemas.microsoft.com/office/drawing/2014/main" id="{1FEC6C6A-36E4-F0C3-1056-24349208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62877" y="314312"/>
            <a:ext cx="849854" cy="1062318"/>
          </a:xfrm>
          <a:prstGeom prst="rect">
            <a:avLst/>
          </a:prstGeom>
        </p:spPr>
      </p:pic>
      <p:pic>
        <p:nvPicPr>
          <p:cNvPr id="12" name="Kép 11" descr="A képen portré, Emberi arc, festmény, művészet látható&#10;&#10;Automatikusan generált leírás">
            <a:extLst>
              <a:ext uri="{FF2B5EF4-FFF2-40B4-BE49-F238E27FC236}">
                <a16:creationId xmlns:a16="http://schemas.microsoft.com/office/drawing/2014/main" id="{56F50E92-54AE-727B-89E9-CB6CD5B0C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43460" y="314312"/>
            <a:ext cx="756663" cy="1062317"/>
          </a:xfrm>
          <a:prstGeom prst="rect">
            <a:avLst/>
          </a:prstGeom>
        </p:spPr>
      </p:pic>
      <p:pic>
        <p:nvPicPr>
          <p:cNvPr id="13" name="Kép 12" descr="A képen Emberi arc, portré, festmény, arc látható&#10;&#10;Automatikusan generált leírás">
            <a:extLst>
              <a:ext uri="{FF2B5EF4-FFF2-40B4-BE49-F238E27FC236}">
                <a16:creationId xmlns:a16="http://schemas.microsoft.com/office/drawing/2014/main" id="{E611F524-E741-6F5D-3093-3B9D17BED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57580" y="327772"/>
            <a:ext cx="819770" cy="1062318"/>
          </a:xfrm>
          <a:prstGeom prst="rect">
            <a:avLst/>
          </a:prstGeom>
        </p:spPr>
      </p:pic>
      <p:pic>
        <p:nvPicPr>
          <p:cNvPr id="14" name="Kép 13" descr="A képen portré, Emberi arc, személy, ember látható&#10;&#10;Automatikusan generált leírás">
            <a:extLst>
              <a:ext uri="{FF2B5EF4-FFF2-40B4-BE49-F238E27FC236}">
                <a16:creationId xmlns:a16="http://schemas.microsoft.com/office/drawing/2014/main" id="{0D57E915-A881-C18D-8ED6-C426969D8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 y="1648174"/>
            <a:ext cx="1559560" cy="2217288"/>
          </a:xfrm>
          <a:prstGeom prst="rect">
            <a:avLst/>
          </a:prstGeom>
        </p:spPr>
      </p:pic>
      <p:pic>
        <p:nvPicPr>
          <p:cNvPr id="7" name="Kép 6">
            <a:extLst>
              <a:ext uri="{FF2B5EF4-FFF2-40B4-BE49-F238E27FC236}">
                <a16:creationId xmlns:a16="http://schemas.microsoft.com/office/drawing/2014/main" id="{C019434B-9A35-A576-F25E-3BAD2256E887}"/>
              </a:ext>
            </a:extLst>
          </p:cNvPr>
          <p:cNvPicPr>
            <a:picLocks noChangeAspect="1"/>
          </p:cNvPicPr>
          <p:nvPr/>
        </p:nvPicPr>
        <p:blipFill>
          <a:blip r:embed="rId8"/>
          <a:srcRect l="6486" r="5653" b="15849"/>
          <a:stretch/>
        </p:blipFill>
        <p:spPr>
          <a:xfrm>
            <a:off x="9778626" y="306852"/>
            <a:ext cx="922549" cy="1077236"/>
          </a:xfrm>
          <a:prstGeom prst="rect">
            <a:avLst/>
          </a:prstGeom>
        </p:spPr>
      </p:pic>
    </p:spTree>
    <p:extLst>
      <p:ext uri="{BB962C8B-B14F-4D97-AF65-F5344CB8AC3E}">
        <p14:creationId xmlns:p14="http://schemas.microsoft.com/office/powerpoint/2010/main" val="5293346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0722061" cy="6374080"/>
          </a:xfrm>
        </p:spPr>
        <p:txBody>
          <a:bodyPr>
            <a:normAutofit lnSpcReduction="10000"/>
          </a:bodyPr>
          <a:lstStyle/>
          <a:p>
            <a:pPr marL="0" indent="0" algn="ctr">
              <a:lnSpc>
                <a:spcPct val="150000"/>
              </a:lnSpc>
              <a:buNone/>
            </a:pPr>
            <a:r>
              <a:rPr lang="hu-HU" sz="2400" b="1" dirty="0">
                <a:solidFill>
                  <a:srgbClr val="000000"/>
                </a:solidFill>
                <a:latin typeface="PT Sans" panose="020B0503020203020204" pitchFamily="34" charset="-18"/>
              </a:rPr>
              <a:t>Az emberiméltóság-szkepticizmus egy korai példája</a:t>
            </a:r>
          </a:p>
          <a:p>
            <a:pPr marL="0" indent="0" algn="just">
              <a:lnSpc>
                <a:spcPct val="100000"/>
              </a:lnSpc>
              <a:buNone/>
            </a:pPr>
            <a:r>
              <a:rPr lang="hu-HU" sz="2400" dirty="0">
                <a:solidFill>
                  <a:srgbClr val="000000"/>
                </a:solidFill>
                <a:latin typeface="PT Sans" panose="020B0503020203020204" pitchFamily="34" charset="-18"/>
              </a:rPr>
              <a:t>„Amióta Kant egyszer kiejtette a száján, </a:t>
            </a:r>
          </a:p>
          <a:p>
            <a:pPr marL="0" indent="0" algn="just">
              <a:lnSpc>
                <a:spcPct val="100000"/>
              </a:lnSpc>
              <a:buNone/>
            </a:pPr>
            <a:r>
              <a:rPr lang="hu-HU" sz="2400" dirty="0">
                <a:solidFill>
                  <a:srgbClr val="000000"/>
                </a:solidFill>
                <a:latin typeface="PT Sans" panose="020B0503020203020204" pitchFamily="34" charset="-18"/>
              </a:rPr>
              <a:t>hogy</a:t>
            </a:r>
            <a:r>
              <a:rPr lang="hu-HU" sz="2400" i="1" dirty="0">
                <a:solidFill>
                  <a:srgbClr val="000000"/>
                </a:solidFill>
                <a:latin typeface="PT Sans" panose="020B0503020203020204" pitchFamily="34" charset="-18"/>
              </a:rPr>
              <a:t> az ember méltósága</a:t>
            </a:r>
            <a:r>
              <a:rPr lang="hu-HU" sz="2400" dirty="0">
                <a:solidFill>
                  <a:srgbClr val="000000"/>
                </a:solidFill>
                <a:latin typeface="PT Sans" panose="020B0503020203020204" pitchFamily="34" charset="-18"/>
              </a:rPr>
              <a:t>, ez a kifejezés </a:t>
            </a:r>
          </a:p>
          <a:p>
            <a:pPr marL="0" indent="0" algn="just">
              <a:lnSpc>
                <a:spcPct val="100000"/>
              </a:lnSpc>
              <a:buNone/>
            </a:pPr>
            <a:r>
              <a:rPr lang="hu-HU" sz="2400" dirty="0">
                <a:solidFill>
                  <a:srgbClr val="000000"/>
                </a:solidFill>
                <a:latin typeface="PT Sans" panose="020B0503020203020204" pitchFamily="34" charset="-18"/>
              </a:rPr>
              <a:t>azoknak a tanácstalan és gondolattalan </a:t>
            </a:r>
          </a:p>
          <a:p>
            <a:pPr marL="0" indent="0" algn="just">
              <a:lnSpc>
                <a:spcPct val="100000"/>
              </a:lnSpc>
              <a:buNone/>
            </a:pPr>
            <a:r>
              <a:rPr lang="hu-HU" sz="2400" dirty="0">
                <a:solidFill>
                  <a:srgbClr val="000000"/>
                </a:solidFill>
                <a:latin typeface="PT Sans" panose="020B0503020203020204" pitchFamily="34" charset="-18"/>
              </a:rPr>
              <a:t>moralistáknak a </a:t>
            </a:r>
            <a:r>
              <a:rPr lang="hu-HU" sz="2400" dirty="0" err="1">
                <a:solidFill>
                  <a:srgbClr val="000000"/>
                </a:solidFill>
                <a:latin typeface="PT Sans" panose="020B0503020203020204" pitchFamily="34" charset="-18"/>
              </a:rPr>
              <a:t>jelszava</a:t>
            </a:r>
            <a:r>
              <a:rPr lang="hu-HU" sz="2400" dirty="0">
                <a:solidFill>
                  <a:srgbClr val="000000"/>
                </a:solidFill>
                <a:latin typeface="PT Sans" panose="020B0503020203020204" pitchFamily="34" charset="-18"/>
              </a:rPr>
              <a:t> lett, akik a </a:t>
            </a:r>
          </a:p>
          <a:p>
            <a:pPr marL="0" indent="0" algn="just">
              <a:lnSpc>
                <a:spcPct val="100000"/>
              </a:lnSpc>
              <a:buNone/>
            </a:pPr>
            <a:r>
              <a:rPr lang="hu-HU" sz="2400" dirty="0">
                <a:solidFill>
                  <a:srgbClr val="000000"/>
                </a:solidFill>
                <a:latin typeface="PT Sans" panose="020B0503020203020204" pitchFamily="34" charset="-18"/>
              </a:rPr>
              <a:t>valódi morál hiányát </a:t>
            </a:r>
            <a:r>
              <a:rPr lang="hu-HU" sz="2400" i="1" dirty="0">
                <a:solidFill>
                  <a:srgbClr val="000000"/>
                </a:solidFill>
                <a:latin typeface="PT Sans" panose="020B0503020203020204" pitchFamily="34" charset="-18"/>
              </a:rPr>
              <a:t>az ember méltósága</a:t>
            </a:r>
          </a:p>
          <a:p>
            <a:pPr marL="0" indent="0" algn="just">
              <a:lnSpc>
                <a:spcPct val="100000"/>
              </a:lnSpc>
              <a:buNone/>
            </a:pPr>
            <a:r>
              <a:rPr lang="hu-HU" sz="2400" dirty="0">
                <a:solidFill>
                  <a:srgbClr val="000000"/>
                </a:solidFill>
                <a:latin typeface="PT Sans" panose="020B0503020203020204" pitchFamily="34" charset="-18"/>
              </a:rPr>
              <a:t>imponáló kifejezés mögé rejtették, </a:t>
            </a:r>
          </a:p>
          <a:p>
            <a:pPr marL="0" indent="0" algn="just">
              <a:lnSpc>
                <a:spcPct val="100000"/>
              </a:lnSpc>
              <a:buNone/>
            </a:pPr>
            <a:r>
              <a:rPr lang="hu-HU" sz="2400" dirty="0">
                <a:solidFill>
                  <a:srgbClr val="000000"/>
                </a:solidFill>
                <a:latin typeface="PT Sans" panose="020B0503020203020204" pitchFamily="34" charset="-18"/>
              </a:rPr>
              <a:t>okosan ügyelve arra, </a:t>
            </a:r>
          </a:p>
          <a:p>
            <a:pPr marL="0" indent="0" algn="just">
              <a:lnSpc>
                <a:spcPct val="100000"/>
              </a:lnSpc>
              <a:buNone/>
            </a:pPr>
            <a:r>
              <a:rPr lang="hu-HU" sz="2400" dirty="0">
                <a:solidFill>
                  <a:srgbClr val="000000"/>
                </a:solidFill>
                <a:latin typeface="PT Sans" panose="020B0503020203020204" pitchFamily="34" charset="-18"/>
              </a:rPr>
              <a:t>hogy olvasójuk örömmel lássa magát </a:t>
            </a:r>
          </a:p>
          <a:p>
            <a:pPr marL="0" indent="0" algn="just">
              <a:lnSpc>
                <a:spcPct val="100000"/>
              </a:lnSpc>
              <a:buNone/>
            </a:pPr>
            <a:r>
              <a:rPr lang="hu-HU" sz="2400" dirty="0">
                <a:solidFill>
                  <a:srgbClr val="000000"/>
                </a:solidFill>
                <a:latin typeface="PT Sans" panose="020B0503020203020204" pitchFamily="34" charset="-18"/>
              </a:rPr>
              <a:t>ezzel a méltósággal felruházva, </a:t>
            </a:r>
          </a:p>
          <a:p>
            <a:pPr marL="0" indent="0" algn="just">
              <a:lnSpc>
                <a:spcPct val="100000"/>
              </a:lnSpc>
              <a:buNone/>
            </a:pPr>
            <a:r>
              <a:rPr lang="hu-HU" sz="2400" dirty="0">
                <a:solidFill>
                  <a:srgbClr val="000000"/>
                </a:solidFill>
                <a:latin typeface="PT Sans" panose="020B0503020203020204" pitchFamily="34" charset="-18"/>
              </a:rPr>
              <a:t>és így elégedett legyen.” </a:t>
            </a:r>
          </a:p>
          <a:p>
            <a:pPr marL="0" indent="0" algn="just">
              <a:lnSpc>
                <a:spcPct val="100000"/>
              </a:lnSpc>
              <a:buNone/>
            </a:pPr>
            <a:endParaRPr lang="hu-HU" sz="800" dirty="0">
              <a:solidFill>
                <a:srgbClr val="000000"/>
              </a:solidFill>
              <a:latin typeface="PT Sans" panose="020B0503020203020204" pitchFamily="34" charset="-18"/>
            </a:endParaRPr>
          </a:p>
          <a:p>
            <a:pPr marL="0" indent="0" algn="just">
              <a:lnSpc>
                <a:spcPct val="100000"/>
              </a:lnSpc>
              <a:buNone/>
            </a:pPr>
            <a:endParaRPr lang="hu-HU" sz="800" dirty="0">
              <a:solidFill>
                <a:srgbClr val="000000"/>
              </a:solidFill>
              <a:latin typeface="PT Sans" panose="020B0503020203020204" pitchFamily="34" charset="-18"/>
            </a:endParaRPr>
          </a:p>
          <a:p>
            <a:pPr marL="0" indent="0" algn="just">
              <a:lnSpc>
                <a:spcPct val="100000"/>
              </a:lnSpc>
              <a:buNone/>
            </a:pPr>
            <a:r>
              <a:rPr lang="hu-HU" sz="2400" dirty="0">
                <a:solidFill>
                  <a:srgbClr val="000000"/>
                </a:solidFill>
                <a:latin typeface="PT Sans" panose="020B0503020203020204" pitchFamily="34" charset="-18"/>
              </a:rPr>
              <a:t>(Schopenhauer: </a:t>
            </a:r>
            <a:r>
              <a:rPr lang="hu-HU" sz="2400" i="1" dirty="0" err="1">
                <a:solidFill>
                  <a:srgbClr val="000000"/>
                </a:solidFill>
                <a:latin typeface="PT Sans" panose="020B0503020203020204" pitchFamily="34" charset="-18"/>
              </a:rPr>
              <a:t>Preisschrift</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über</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die</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Grundlage</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der</a:t>
            </a:r>
            <a:r>
              <a:rPr lang="hu-HU" sz="2400" i="1" dirty="0">
                <a:solidFill>
                  <a:srgbClr val="000000"/>
                </a:solidFill>
                <a:latin typeface="PT Sans" panose="020B0503020203020204" pitchFamily="34" charset="-18"/>
              </a:rPr>
              <a:t> </a:t>
            </a:r>
            <a:r>
              <a:rPr lang="hu-HU" sz="2400" i="1" dirty="0" err="1">
                <a:solidFill>
                  <a:srgbClr val="000000"/>
                </a:solidFill>
                <a:latin typeface="PT Sans" panose="020B0503020203020204" pitchFamily="34" charset="-18"/>
              </a:rPr>
              <a:t>Moral</a:t>
            </a:r>
            <a:r>
              <a:rPr lang="hu-HU" sz="2400" dirty="0">
                <a:solidFill>
                  <a:srgbClr val="000000"/>
                </a:solidFill>
                <a:latin typeface="PT Sans" panose="020B0503020203020204" pitchFamily="34" charset="-18"/>
              </a:rPr>
              <a:t>)</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4BE8BCE2-FB82-59E9-65EB-05BEF4EEC263}"/>
              </a:ext>
            </a:extLst>
          </p:cNvPr>
          <p:cNvPicPr>
            <a:picLocks noChangeAspect="1"/>
          </p:cNvPicPr>
          <p:nvPr/>
        </p:nvPicPr>
        <p:blipFill>
          <a:blip r:embed="rId2"/>
          <a:stretch>
            <a:fillRect/>
          </a:stretch>
        </p:blipFill>
        <p:spPr>
          <a:xfrm>
            <a:off x="6220949" y="1118900"/>
            <a:ext cx="5525087" cy="4841029"/>
          </a:xfrm>
          <a:prstGeom prst="rect">
            <a:avLst/>
          </a:prstGeom>
        </p:spPr>
      </p:pic>
    </p:spTree>
    <p:extLst>
      <p:ext uri="{BB962C8B-B14F-4D97-AF65-F5344CB8AC3E}">
        <p14:creationId xmlns:p14="http://schemas.microsoft.com/office/powerpoint/2010/main" val="7701533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Két tipikus nyilatkozat az emberek egyenlő értékéről és méltóságáról</a:t>
            </a:r>
          </a:p>
          <a:p>
            <a:pPr marL="0" indent="0" algn="ctr">
              <a:lnSpc>
                <a:spcPct val="130000"/>
              </a:lnSpc>
              <a:spcBef>
                <a:spcPts val="0"/>
              </a:spcBef>
              <a:buNone/>
            </a:pPr>
            <a:endParaRPr lang="hu-HU" sz="2400" b="1" dirty="0">
              <a:solidFill>
                <a:srgbClr val="000000"/>
              </a:solidFill>
              <a:latin typeface="PT Sans" panose="020B0503020203020204" pitchFamily="34" charset="-18"/>
            </a:endParaRP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buNone/>
            </a:pPr>
            <a:r>
              <a:rPr lang="hu-HU" sz="2400" dirty="0">
                <a:solidFill>
                  <a:srgbClr val="000000"/>
                </a:solidFill>
                <a:latin typeface="PT Sans" panose="020B0503020203020204" pitchFamily="34" charset="-18"/>
              </a:rPr>
              <a:t>„A férfiaknak és nőknek természetes joguk van az egyenlő bánásmódra és tiszteletre, s ezt a jogot nem a születés vagy valamilyen tulajdonság, nem is érdem vagy kitűnőség révén birtokolják, mert az pusztán emberi lény </a:t>
            </a:r>
            <a:r>
              <a:rPr lang="hu-HU" sz="2400" dirty="0" err="1">
                <a:solidFill>
                  <a:srgbClr val="000000"/>
                </a:solidFill>
                <a:latin typeface="PT Sans" panose="020B0503020203020204" pitchFamily="34" charset="-18"/>
              </a:rPr>
              <a:t>voltukból</a:t>
            </a:r>
            <a:r>
              <a:rPr lang="hu-HU" sz="2400" dirty="0">
                <a:solidFill>
                  <a:srgbClr val="000000"/>
                </a:solidFill>
                <a:latin typeface="PT Sans" panose="020B0503020203020204" pitchFamily="34" charset="-18"/>
              </a:rPr>
              <a:t> fakad.” (Ronald </a:t>
            </a:r>
            <a:r>
              <a:rPr lang="hu-HU" sz="2400" dirty="0" err="1">
                <a:solidFill>
                  <a:srgbClr val="000000"/>
                </a:solidFill>
                <a:latin typeface="PT Sans" panose="020B0503020203020204" pitchFamily="34" charset="-18"/>
              </a:rPr>
              <a:t>Dworkin</a:t>
            </a:r>
            <a:r>
              <a:rPr lang="hu-HU" sz="2400" dirty="0">
                <a:solidFill>
                  <a:srgbClr val="000000"/>
                </a:solidFill>
                <a:latin typeface="PT Sans" panose="020B0503020203020204" pitchFamily="34" charset="-18"/>
              </a:rPr>
              <a:t>)</a:t>
            </a:r>
          </a:p>
          <a:p>
            <a:pPr marL="0" indent="0" algn="just">
              <a:lnSpc>
                <a:spcPct val="130000"/>
              </a:lnSpc>
              <a:buNone/>
            </a:pPr>
            <a:endParaRPr lang="hu-HU" sz="2400" dirty="0">
              <a:solidFill>
                <a:srgbClr val="000000"/>
              </a:solidFill>
              <a:latin typeface="PT Sans" panose="020B0503020203020204" pitchFamily="34" charset="-18"/>
            </a:endParaRPr>
          </a:p>
          <a:p>
            <a:pPr marL="0" indent="0" algn="just">
              <a:lnSpc>
                <a:spcPct val="130000"/>
              </a:lnSpc>
              <a:buNone/>
            </a:pPr>
            <a:r>
              <a:rPr lang="hu-HU" sz="2400" dirty="0">
                <a:solidFill>
                  <a:srgbClr val="000000"/>
                </a:solidFill>
                <a:latin typeface="PT Sans" panose="020B0503020203020204" pitchFamily="34" charset="-18"/>
              </a:rPr>
              <a:t>„Minden személy emberi értéke egyenlő, bármennyire egyenlőtlenek is az érdemeik.”  (Gregory </a:t>
            </a:r>
            <a:r>
              <a:rPr lang="hu-HU" sz="2400" dirty="0" err="1">
                <a:solidFill>
                  <a:srgbClr val="000000"/>
                </a:solidFill>
                <a:latin typeface="PT Sans" panose="020B0503020203020204" pitchFamily="34" charset="-18"/>
              </a:rPr>
              <a:t>Vlastos</a:t>
            </a:r>
            <a:r>
              <a:rPr lang="hu-HU" sz="2400" dirty="0">
                <a:solidFill>
                  <a:srgbClr val="000000"/>
                </a:solidFill>
                <a:latin typeface="PT Sans" panose="020B0503020203020204" pitchFamily="34" charset="-18"/>
              </a:rPr>
              <a:t>) </a:t>
            </a:r>
          </a:p>
          <a:p>
            <a:pPr marL="0" indent="0" algn="just">
              <a:lnSpc>
                <a:spcPct val="100000"/>
              </a:lnSpc>
              <a:buNone/>
            </a:pPr>
            <a:endParaRPr lang="hu-HU" sz="2400" dirty="0">
              <a:solidFill>
                <a:srgbClr val="000000"/>
              </a:solidFill>
              <a:latin typeface="PT Sans" panose="020B0503020203020204" pitchFamily="34" charset="-18"/>
            </a:endParaRP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189220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ctr">
              <a:lnSpc>
                <a:spcPct val="130000"/>
              </a:lnSpc>
              <a:spcBef>
                <a:spcPts val="0"/>
              </a:spcBef>
              <a:buNone/>
            </a:pPr>
            <a:endParaRPr lang="hu-HU" sz="2400" b="1"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1. A tapasztalatból vett érv: </a:t>
            </a:r>
            <a:r>
              <a:rPr lang="hu-HU" sz="2400" b="1" dirty="0">
                <a:solidFill>
                  <a:srgbClr val="000000"/>
                </a:solidFill>
                <a:latin typeface="PT Sans" panose="020B0503020203020204" pitchFamily="34" charset="-18"/>
              </a:rPr>
              <a:t>amit</a:t>
            </a:r>
            <a:r>
              <a:rPr lang="hu-HU" sz="2400" dirty="0">
                <a:solidFill>
                  <a:srgbClr val="000000"/>
                </a:solidFill>
                <a:latin typeface="PT Sans" panose="020B0503020203020204" pitchFamily="34" charset="-18"/>
              </a:rPr>
              <a:t> </a:t>
            </a:r>
            <a:r>
              <a:rPr lang="hu-HU" sz="2400" b="1" dirty="0">
                <a:solidFill>
                  <a:srgbClr val="000000"/>
                </a:solidFill>
                <a:latin typeface="PT Sans" panose="020B0503020203020204" pitchFamily="34" charset="-18"/>
              </a:rPr>
              <a:t>hajlamosak vagyunk az emberek méltóságának nevezni</a:t>
            </a:r>
            <a:r>
              <a:rPr lang="hu-HU" sz="2400" dirty="0">
                <a:solidFill>
                  <a:srgbClr val="000000"/>
                </a:solidFill>
                <a:latin typeface="PT Sans" panose="020B0503020203020204" pitchFamily="34" charset="-18"/>
              </a:rPr>
              <a:t>, az nem felel meg az emberi méltóság bevett fogalmának.</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2. A fogalmi elemzésből vett érv: nincs </a:t>
            </a:r>
            <a:r>
              <a:rPr lang="hu-HU" sz="2400" b="1" dirty="0">
                <a:solidFill>
                  <a:srgbClr val="000000"/>
                </a:solidFill>
                <a:latin typeface="PT Sans" panose="020B0503020203020204" pitchFamily="34" charset="-18"/>
              </a:rPr>
              <a:t>semmi, ami megfelel a kritériumoknak</a:t>
            </a:r>
            <a:r>
              <a:rPr lang="hu-HU" sz="2400" dirty="0">
                <a:solidFill>
                  <a:srgbClr val="000000"/>
                </a:solidFill>
                <a:latin typeface="PT Sans" panose="020B0503020203020204" pitchFamily="34" charset="-18"/>
              </a:rPr>
              <a:t>, amelyeket az emberi méltósággal szemben támasztani szokás.</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3. A méltóságfogalom </a:t>
            </a:r>
            <a:r>
              <a:rPr lang="hu-HU" sz="2400" b="1" dirty="0">
                <a:solidFill>
                  <a:srgbClr val="000000"/>
                </a:solidFill>
                <a:latin typeface="PT Sans" panose="020B0503020203020204" pitchFamily="34" charset="-18"/>
              </a:rPr>
              <a:t>inkonzisztens</a:t>
            </a:r>
            <a:r>
              <a:rPr lang="hu-HU" sz="2400" dirty="0">
                <a:solidFill>
                  <a:srgbClr val="000000"/>
                </a:solidFill>
                <a:latin typeface="PT Sans" panose="020B0503020203020204" pitchFamily="34" charset="-18"/>
              </a:rPr>
              <a:t>, mert egyszerre tartalmazza az antropológiai és a szociológiai méltóságfogalmat.</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4. Az emberi méltóság fogalma elfogadhatatlanul </a:t>
            </a:r>
            <a:r>
              <a:rPr lang="hu-HU" sz="2400" b="1" dirty="0">
                <a:solidFill>
                  <a:srgbClr val="000000"/>
                </a:solidFill>
                <a:latin typeface="PT Sans" panose="020B0503020203020204" pitchFamily="34" charset="-18"/>
              </a:rPr>
              <a:t>antropocentrikus</a:t>
            </a:r>
            <a:r>
              <a:rPr lang="hu-HU" sz="2400" dirty="0">
                <a:solidFill>
                  <a:srgbClr val="000000"/>
                </a:solidFill>
                <a:latin typeface="PT Sans" panose="020B0503020203020204" pitchFamily="34" charset="-18"/>
              </a:rPr>
              <a:t> és fajsoviniszta. </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066001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ctr">
              <a:lnSpc>
                <a:spcPct val="130000"/>
              </a:lnSpc>
              <a:spcBef>
                <a:spcPts val="0"/>
              </a:spcBef>
              <a:buNone/>
            </a:pPr>
            <a:endParaRPr lang="hu-HU" sz="1000" b="1" dirty="0">
              <a:solidFill>
                <a:srgbClr val="000000"/>
              </a:solidFill>
              <a:latin typeface="PT Sans" panose="020B0503020203020204" pitchFamily="34" charset="-18"/>
            </a:endParaRPr>
          </a:p>
          <a:p>
            <a:pPr marL="0" indent="0" algn="just">
              <a:lnSpc>
                <a:spcPct val="130000"/>
              </a:lnSpc>
              <a:spcBef>
                <a:spcPts val="0"/>
              </a:spcBef>
              <a:buNone/>
            </a:pPr>
            <a:r>
              <a:rPr lang="hu-HU" sz="2400" b="1" dirty="0">
                <a:solidFill>
                  <a:srgbClr val="000000"/>
                </a:solidFill>
                <a:latin typeface="PT Sans" panose="020B0503020203020204" pitchFamily="34" charset="-18"/>
              </a:rPr>
              <a:t>1. </a:t>
            </a:r>
            <a:r>
              <a:rPr lang="hu-HU" sz="2400" dirty="0">
                <a:solidFill>
                  <a:srgbClr val="000000"/>
                </a:solidFill>
                <a:latin typeface="PT Sans" panose="020B0503020203020204" pitchFamily="34" charset="-18"/>
              </a:rPr>
              <a:t>A tapasztalatból vett érv: </a:t>
            </a:r>
            <a:r>
              <a:rPr lang="hu-HU" sz="2400" b="1" dirty="0">
                <a:solidFill>
                  <a:srgbClr val="000000"/>
                </a:solidFill>
                <a:latin typeface="PT Sans" panose="020B0503020203020204" pitchFamily="34" charset="-18"/>
              </a:rPr>
              <a:t>amit</a:t>
            </a:r>
            <a:r>
              <a:rPr lang="hu-HU" sz="2400" dirty="0">
                <a:solidFill>
                  <a:srgbClr val="000000"/>
                </a:solidFill>
                <a:latin typeface="PT Sans" panose="020B0503020203020204" pitchFamily="34" charset="-18"/>
              </a:rPr>
              <a:t> </a:t>
            </a:r>
            <a:r>
              <a:rPr lang="hu-HU" sz="2400" b="1" dirty="0">
                <a:solidFill>
                  <a:srgbClr val="000000"/>
                </a:solidFill>
                <a:latin typeface="PT Sans" panose="020B0503020203020204" pitchFamily="34" charset="-18"/>
              </a:rPr>
              <a:t>hajlamosak vagyunk az </a:t>
            </a:r>
            <a:r>
              <a:rPr lang="hu-HU" sz="2400" b="1" i="1" dirty="0">
                <a:solidFill>
                  <a:srgbClr val="000000"/>
                </a:solidFill>
                <a:latin typeface="PT Sans" panose="020B0503020203020204" pitchFamily="34" charset="-18"/>
              </a:rPr>
              <a:t>emberek</a:t>
            </a:r>
            <a:r>
              <a:rPr lang="hu-HU" sz="2400" b="1" dirty="0">
                <a:solidFill>
                  <a:srgbClr val="000000"/>
                </a:solidFill>
                <a:latin typeface="PT Sans" panose="020B0503020203020204" pitchFamily="34" charset="-18"/>
              </a:rPr>
              <a:t> méltóságának nevezni</a:t>
            </a:r>
            <a:r>
              <a:rPr lang="hu-HU" sz="2400" dirty="0">
                <a:solidFill>
                  <a:srgbClr val="000000"/>
                </a:solidFill>
                <a:latin typeface="PT Sans" panose="020B0503020203020204" pitchFamily="34" charset="-18"/>
              </a:rPr>
              <a:t>, az nem felel meg az </a:t>
            </a:r>
            <a:r>
              <a:rPr lang="hu-HU" sz="2400" i="1" dirty="0">
                <a:solidFill>
                  <a:srgbClr val="000000"/>
                </a:solidFill>
                <a:latin typeface="PT Sans" panose="020B0503020203020204" pitchFamily="34" charset="-18"/>
              </a:rPr>
              <a:t>emberi</a:t>
            </a:r>
            <a:r>
              <a:rPr lang="hu-HU" sz="2400" dirty="0">
                <a:solidFill>
                  <a:srgbClr val="000000"/>
                </a:solidFill>
                <a:latin typeface="PT Sans" panose="020B0503020203020204" pitchFamily="34" charset="-18"/>
              </a:rPr>
              <a:t> méltóság bevett fogalmának.</a:t>
            </a:r>
          </a:p>
          <a:p>
            <a:pPr marL="0" indent="0" algn="just">
              <a:lnSpc>
                <a:spcPct val="130000"/>
              </a:lnSpc>
              <a:spcBef>
                <a:spcPts val="0"/>
              </a:spcBef>
              <a:buNone/>
            </a:pPr>
            <a:endParaRPr lang="hu-HU" sz="16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„Az ember értéke </a:t>
            </a:r>
            <a:r>
              <a:rPr lang="hu-HU" sz="2400" b="1" dirty="0">
                <a:solidFill>
                  <a:srgbClr val="000000"/>
                </a:solidFill>
                <a:latin typeface="PT Sans" panose="020B0503020203020204" pitchFamily="34" charset="-18"/>
              </a:rPr>
              <a:t>erkölcsi érdemeivel </a:t>
            </a:r>
            <a:r>
              <a:rPr lang="hu-HU" sz="2400" dirty="0">
                <a:solidFill>
                  <a:srgbClr val="000000"/>
                </a:solidFill>
                <a:latin typeface="PT Sans" panose="020B0503020203020204" pitchFamily="34" charset="-18"/>
              </a:rPr>
              <a:t>arányos.”</a:t>
            </a:r>
          </a:p>
          <a:p>
            <a:pPr marL="0" indent="0" algn="just">
              <a:lnSpc>
                <a:spcPct val="130000"/>
              </a:lnSpc>
              <a:spcBef>
                <a:spcPts val="0"/>
              </a:spcBef>
              <a:buNone/>
            </a:pPr>
            <a:endParaRPr lang="hu-HU" sz="16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„A rossz emberek </a:t>
            </a:r>
            <a:r>
              <a:rPr lang="hu-HU" sz="2400" b="1" dirty="0">
                <a:solidFill>
                  <a:srgbClr val="000000"/>
                </a:solidFill>
                <a:latin typeface="PT Sans" panose="020B0503020203020204" pitchFamily="34" charset="-18"/>
              </a:rPr>
              <a:t>gonoszsága</a:t>
            </a:r>
            <a:r>
              <a:rPr lang="hu-HU" sz="2400" dirty="0">
                <a:solidFill>
                  <a:srgbClr val="000000"/>
                </a:solidFill>
                <a:latin typeface="PT Sans" panose="020B0503020203020204" pitchFamily="34" charset="-18"/>
              </a:rPr>
              <a:t> miatt el kell vetni azt az állítást, </a:t>
            </a:r>
          </a:p>
          <a:p>
            <a:pPr marL="0" indent="0" algn="just">
              <a:lnSpc>
                <a:spcPct val="130000"/>
              </a:lnSpc>
              <a:spcBef>
                <a:spcPts val="0"/>
              </a:spcBef>
              <a:buNone/>
            </a:pPr>
            <a:r>
              <a:rPr lang="hu-HU" sz="2400" dirty="0">
                <a:solidFill>
                  <a:srgbClr val="000000"/>
                </a:solidFill>
                <a:latin typeface="PT Sans" panose="020B0503020203020204" pitchFamily="34" charset="-18"/>
              </a:rPr>
              <a:t>hogy ők ugyanolyan értékű emberek, mint az emberiség jótevői.”</a:t>
            </a:r>
          </a:p>
          <a:p>
            <a:pPr marL="0" indent="0" algn="just">
              <a:lnSpc>
                <a:spcPct val="130000"/>
              </a:lnSpc>
              <a:spcBef>
                <a:spcPts val="0"/>
              </a:spcBef>
              <a:buNone/>
            </a:pPr>
            <a:r>
              <a:rPr lang="hu-HU" sz="2400" dirty="0">
                <a:solidFill>
                  <a:srgbClr val="000000"/>
                </a:solidFill>
                <a:latin typeface="PT Sans" panose="020B0503020203020204" pitchFamily="34" charset="-18"/>
              </a:rPr>
              <a:t> </a:t>
            </a:r>
          </a:p>
          <a:p>
            <a:pPr marL="0" indent="0" algn="just">
              <a:lnSpc>
                <a:spcPct val="130000"/>
              </a:lnSpc>
              <a:spcBef>
                <a:spcPts val="0"/>
              </a:spcBef>
              <a:buNone/>
            </a:pPr>
            <a:r>
              <a:rPr lang="hu-HU" sz="2400" dirty="0">
                <a:solidFill>
                  <a:srgbClr val="000000"/>
                </a:solidFill>
                <a:latin typeface="PT Sans" panose="020B0503020203020204" pitchFamily="34" charset="-18"/>
              </a:rPr>
              <a:t>„Egyetlen értelmes ember sem fogadhatja el azt az állítást, </a:t>
            </a:r>
          </a:p>
          <a:p>
            <a:pPr marL="0" indent="0" algn="just">
              <a:lnSpc>
                <a:spcPct val="130000"/>
              </a:lnSpc>
              <a:spcBef>
                <a:spcPts val="0"/>
              </a:spcBef>
              <a:buNone/>
            </a:pPr>
            <a:r>
              <a:rPr lang="hu-HU" sz="2400" dirty="0">
                <a:solidFill>
                  <a:srgbClr val="000000"/>
                </a:solidFill>
                <a:latin typeface="PT Sans" panose="020B0503020203020204" pitchFamily="34" charset="-18"/>
              </a:rPr>
              <a:t>hogy akár jó, akár gonosz életre rendezkedett is be valaki, </a:t>
            </a:r>
          </a:p>
          <a:p>
            <a:pPr marL="0" indent="0" algn="just">
              <a:lnSpc>
                <a:spcPct val="130000"/>
              </a:lnSpc>
              <a:spcBef>
                <a:spcPts val="0"/>
              </a:spcBef>
              <a:buNone/>
            </a:pPr>
            <a:r>
              <a:rPr lang="hu-HU" sz="2400" b="1" dirty="0">
                <a:solidFill>
                  <a:srgbClr val="000000"/>
                </a:solidFill>
                <a:latin typeface="PT Sans" panose="020B0503020203020204" pitchFamily="34" charset="-18"/>
              </a:rPr>
              <a:t>személyes értékén </a:t>
            </a:r>
            <a:r>
              <a:rPr lang="hu-HU" sz="2400" dirty="0">
                <a:solidFill>
                  <a:srgbClr val="000000"/>
                </a:solidFill>
                <a:latin typeface="PT Sans" panose="020B0503020203020204" pitchFamily="34" charset="-18"/>
              </a:rPr>
              <a:t>ez mit sem változtat.”</a:t>
            </a:r>
          </a:p>
          <a:p>
            <a:pPr marL="6545263" indent="0" algn="just">
              <a:lnSpc>
                <a:spcPct val="130000"/>
              </a:lnSpc>
              <a:spcBef>
                <a:spcPts val="0"/>
              </a:spcBef>
              <a:buNone/>
            </a:pPr>
            <a:r>
              <a:rPr lang="hu-HU" sz="2400" dirty="0">
                <a:solidFill>
                  <a:srgbClr val="000000"/>
                </a:solidFill>
                <a:latin typeface="PT Sans" panose="020B0503020203020204" pitchFamily="34" charset="-18"/>
              </a:rPr>
              <a:t>(John </a:t>
            </a:r>
            <a:r>
              <a:rPr lang="hu-HU" sz="2400" dirty="0" err="1">
                <a:solidFill>
                  <a:srgbClr val="000000"/>
                </a:solidFill>
                <a:latin typeface="PT Sans" panose="020B0503020203020204" pitchFamily="34" charset="-18"/>
              </a:rPr>
              <a:t>Kekes</a:t>
            </a:r>
            <a:r>
              <a:rPr lang="hu-HU" sz="2400" dirty="0">
                <a:solidFill>
                  <a:srgbClr val="000000"/>
                </a:solidFill>
                <a:latin typeface="PT Sans" panose="020B0503020203020204" pitchFamily="34" charset="-18"/>
              </a:rPr>
              <a:t>)</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emély, Emberi arc, ruházat, fedett pályás látható&#10;&#10;Előfordulhat, hogy a mesterséges intelligencia által létrehozott tartalom helytelen.">
            <a:extLst>
              <a:ext uri="{FF2B5EF4-FFF2-40B4-BE49-F238E27FC236}">
                <a16:creationId xmlns:a16="http://schemas.microsoft.com/office/drawing/2014/main" id="{E91042CC-1240-6427-9976-4DC5FA656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976" y="2170264"/>
            <a:ext cx="2871315" cy="4328507"/>
          </a:xfrm>
          <a:prstGeom prst="rect">
            <a:avLst/>
          </a:prstGeom>
        </p:spPr>
      </p:pic>
    </p:spTree>
    <p:extLst>
      <p:ext uri="{BB962C8B-B14F-4D97-AF65-F5344CB8AC3E}">
        <p14:creationId xmlns:p14="http://schemas.microsoft.com/office/powerpoint/2010/main" val="4146000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rmAutofit fontScale="85000" lnSpcReduction="10000"/>
          </a:bodyPr>
          <a:lstStyle/>
          <a:p>
            <a:pPr marL="0" indent="0" algn="ctr">
              <a:lnSpc>
                <a:spcPct val="130000"/>
              </a:lnSpc>
              <a:spcBef>
                <a:spcPts val="0"/>
              </a:spcBef>
              <a:buNone/>
            </a:pPr>
            <a:r>
              <a:rPr lang="hu-HU" dirty="0">
                <a:latin typeface="PT Sans" panose="020B0503020203020204" pitchFamily="34" charset="-18"/>
                <a:ea typeface="Calibri" panose="020F0502020204030204" pitchFamily="34" charset="0"/>
              </a:rPr>
              <a:t>Ismétlés</a:t>
            </a:r>
          </a:p>
          <a:p>
            <a:pPr marL="0" indent="0" algn="ctr">
              <a:lnSpc>
                <a:spcPct val="130000"/>
              </a:lnSpc>
              <a:spcBef>
                <a:spcPts val="0"/>
              </a:spcBef>
              <a:buNone/>
            </a:pPr>
            <a:endParaRPr lang="hu-HU" sz="900" dirty="0">
              <a:effectLst/>
              <a:latin typeface="PT Sans" panose="020B0503020203020204" pitchFamily="34" charset="-18"/>
              <a:ea typeface="Calibri" panose="020F0502020204030204" pitchFamily="34" charset="0"/>
            </a:endParaRPr>
          </a:p>
          <a:p>
            <a:pPr algn="just">
              <a:lnSpc>
                <a:spcPct val="150000"/>
              </a:lnSpc>
              <a:spcBef>
                <a:spcPts val="0"/>
              </a:spcBef>
            </a:pPr>
            <a:r>
              <a:rPr lang="hu-HU" sz="2600" dirty="0">
                <a:latin typeface="PT Sans" panose="020B0503020203020204" pitchFamily="34" charset="-18"/>
                <a:ea typeface="Calibri" panose="020F0502020204030204" pitchFamily="34" charset="0"/>
              </a:rPr>
              <a:t>Jóllehet az emberi jogok doktrínáját a 17–18. században rá való hivatkozás nélkül fogalmazták meg, az emberi méltóság fogalma az utóbbi 75 évben a jogrend, majd a közgondolkodás, újabban pedig a teológia meghatározó elemévé is vált. </a:t>
            </a:r>
          </a:p>
          <a:p>
            <a:pPr algn="just">
              <a:lnSpc>
                <a:spcPct val="150000"/>
              </a:lnSpc>
              <a:spcBef>
                <a:spcPts val="0"/>
              </a:spcBef>
            </a:pPr>
            <a:r>
              <a:rPr lang="hu-HU" sz="2600" dirty="0">
                <a:effectLst/>
                <a:latin typeface="PT Sans" panose="020B0503020203020204" pitchFamily="34" charset="-18"/>
                <a:ea typeface="Calibri" panose="020F0502020204030204" pitchFamily="34" charset="0"/>
              </a:rPr>
              <a:t>Az emberi méltósággal kapcsolatban általában három erős állítást fogadunk el, bár néha túlzónak érezzük őket, mert a tapasztalat mintha ellentmondana nekik. </a:t>
            </a:r>
          </a:p>
          <a:p>
            <a:pPr marL="982663" indent="-358775" algn="just">
              <a:lnSpc>
                <a:spcPct val="150000"/>
              </a:lnSpc>
              <a:spcBef>
                <a:spcPts val="0"/>
              </a:spcBef>
              <a:buFont typeface="+mj-lt"/>
              <a:buAutoNum type="arabicPeriod"/>
            </a:pPr>
            <a:r>
              <a:rPr lang="hu-HU" sz="2600" dirty="0">
                <a:effectLst/>
                <a:latin typeface="PT Sans" panose="020B0503020203020204" pitchFamily="34" charset="-18"/>
                <a:ea typeface="Calibri" panose="020F0502020204030204" pitchFamily="34" charset="0"/>
              </a:rPr>
              <a:t>Minden embernek van méltósága. </a:t>
            </a:r>
          </a:p>
          <a:p>
            <a:pPr marL="982663" indent="-358775" algn="just">
              <a:lnSpc>
                <a:spcPct val="150000"/>
              </a:lnSpc>
              <a:spcBef>
                <a:spcPts val="0"/>
              </a:spcBef>
              <a:buFont typeface="+mj-lt"/>
              <a:buAutoNum type="arabicPeriod"/>
            </a:pPr>
            <a:r>
              <a:rPr lang="hu-HU" sz="2600" dirty="0">
                <a:effectLst/>
                <a:latin typeface="PT Sans" panose="020B0503020203020204" pitchFamily="34" charset="-18"/>
                <a:ea typeface="Calibri" panose="020F0502020204030204" pitchFamily="34" charset="0"/>
              </a:rPr>
              <a:t>Méltóság tekintetében az emberek között nincs különbség. </a:t>
            </a:r>
          </a:p>
          <a:p>
            <a:pPr marL="982663" indent="-358775" algn="just">
              <a:lnSpc>
                <a:spcPct val="150000"/>
              </a:lnSpc>
              <a:spcBef>
                <a:spcPts val="0"/>
              </a:spcBef>
              <a:buFont typeface="+mj-lt"/>
              <a:buAutoNum type="arabicPeriod"/>
            </a:pPr>
            <a:r>
              <a:rPr lang="hu-HU" sz="2600" dirty="0">
                <a:effectLst/>
                <a:latin typeface="PT Sans" panose="020B0503020203020204" pitchFamily="34" charset="-18"/>
                <a:ea typeface="Calibri" panose="020F0502020204030204" pitchFamily="34" charset="0"/>
              </a:rPr>
              <a:t>Az emberi méltóságot nem lehet elvenni, elveszíteni vagy eljátszani.</a:t>
            </a:r>
          </a:p>
          <a:p>
            <a:pPr algn="just">
              <a:lnSpc>
                <a:spcPct val="150000"/>
              </a:lnSpc>
              <a:spcBef>
                <a:spcPts val="0"/>
              </a:spcBef>
            </a:pPr>
            <a:r>
              <a:rPr lang="hu-HU" sz="2600" dirty="0">
                <a:latin typeface="PT Sans" panose="020B0503020203020204" pitchFamily="34" charset="-18"/>
                <a:ea typeface="Calibri" panose="020F0502020204030204" pitchFamily="34" charset="0"/>
              </a:rPr>
              <a:t>Az emberi méltóság gyakorlati követelményeket támaszt, de vitatott, hogy milyen jogok és kötelességek származnak belőle. </a:t>
            </a:r>
          </a:p>
          <a:p>
            <a:pPr algn="just">
              <a:lnSpc>
                <a:spcPct val="150000"/>
              </a:lnSpc>
              <a:spcBef>
                <a:spcPts val="0"/>
              </a:spcBef>
            </a:pPr>
            <a:r>
              <a:rPr lang="hu-HU" sz="2600" dirty="0">
                <a:latin typeface="PT Sans" panose="020B0503020203020204" pitchFamily="34" charset="-18"/>
                <a:ea typeface="Calibri" panose="020F0502020204030204" pitchFamily="34" charset="0"/>
              </a:rPr>
              <a:t>Az emberi méltóság alapjai túlságosan homályosak kultúránkban játszott szerepéhez, a belőle levezetett normák szigorához és ahhoz a teoretikus súlyhoz képest, amelyet visel.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587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ctr">
              <a:lnSpc>
                <a:spcPct val="130000"/>
              </a:lnSpc>
              <a:spcBef>
                <a:spcPts val="0"/>
              </a:spcBef>
              <a:buNone/>
            </a:pPr>
            <a:endParaRPr lang="hu-HU" sz="1000" b="1" dirty="0">
              <a:solidFill>
                <a:srgbClr val="000000"/>
              </a:solidFill>
              <a:latin typeface="PT Sans" panose="020B0503020203020204" pitchFamily="34" charset="-18"/>
            </a:endParaRPr>
          </a:p>
          <a:p>
            <a:pPr marL="0" indent="0" algn="just">
              <a:lnSpc>
                <a:spcPct val="130000"/>
              </a:lnSpc>
              <a:spcBef>
                <a:spcPts val="0"/>
              </a:spcBef>
              <a:buNone/>
            </a:pPr>
            <a:r>
              <a:rPr lang="hu-HU" sz="2400" b="1" dirty="0">
                <a:solidFill>
                  <a:srgbClr val="000000"/>
                </a:solidFill>
                <a:latin typeface="PT Sans" panose="020B0503020203020204" pitchFamily="34" charset="-18"/>
              </a:rPr>
              <a:t>1. </a:t>
            </a:r>
            <a:r>
              <a:rPr lang="hu-HU" sz="2400" dirty="0">
                <a:solidFill>
                  <a:srgbClr val="000000"/>
                </a:solidFill>
                <a:latin typeface="PT Sans" panose="020B0503020203020204" pitchFamily="34" charset="-18"/>
              </a:rPr>
              <a:t>A tapasztalatból vett érv: </a:t>
            </a:r>
            <a:r>
              <a:rPr lang="hu-HU" sz="2400" b="1" dirty="0">
                <a:solidFill>
                  <a:srgbClr val="000000"/>
                </a:solidFill>
                <a:latin typeface="PT Sans" panose="020B0503020203020204" pitchFamily="34" charset="-18"/>
              </a:rPr>
              <a:t>amit</a:t>
            </a:r>
            <a:r>
              <a:rPr lang="hu-HU" sz="2400" dirty="0">
                <a:solidFill>
                  <a:srgbClr val="000000"/>
                </a:solidFill>
                <a:latin typeface="PT Sans" panose="020B0503020203020204" pitchFamily="34" charset="-18"/>
              </a:rPr>
              <a:t> </a:t>
            </a:r>
            <a:r>
              <a:rPr lang="hu-HU" sz="2400" b="1" dirty="0">
                <a:solidFill>
                  <a:srgbClr val="000000"/>
                </a:solidFill>
                <a:latin typeface="PT Sans" panose="020B0503020203020204" pitchFamily="34" charset="-18"/>
              </a:rPr>
              <a:t>hajlamosak vagyunk az </a:t>
            </a:r>
            <a:r>
              <a:rPr lang="hu-HU" sz="2400" b="1" i="1" dirty="0">
                <a:solidFill>
                  <a:srgbClr val="000000"/>
                </a:solidFill>
                <a:latin typeface="PT Sans" panose="020B0503020203020204" pitchFamily="34" charset="-18"/>
              </a:rPr>
              <a:t>emberek</a:t>
            </a:r>
            <a:r>
              <a:rPr lang="hu-HU" sz="2400" b="1" dirty="0">
                <a:solidFill>
                  <a:srgbClr val="000000"/>
                </a:solidFill>
                <a:latin typeface="PT Sans" panose="020B0503020203020204" pitchFamily="34" charset="-18"/>
              </a:rPr>
              <a:t> méltóságának nevezni</a:t>
            </a:r>
            <a:r>
              <a:rPr lang="hu-HU" sz="2400" dirty="0">
                <a:solidFill>
                  <a:srgbClr val="000000"/>
                </a:solidFill>
                <a:latin typeface="PT Sans" panose="020B0503020203020204" pitchFamily="34" charset="-18"/>
              </a:rPr>
              <a:t>, az nem felel meg az </a:t>
            </a:r>
            <a:r>
              <a:rPr lang="hu-HU" sz="2400" i="1" dirty="0">
                <a:solidFill>
                  <a:srgbClr val="000000"/>
                </a:solidFill>
                <a:latin typeface="PT Sans" panose="020B0503020203020204" pitchFamily="34" charset="-18"/>
              </a:rPr>
              <a:t>emberi</a:t>
            </a:r>
            <a:r>
              <a:rPr lang="hu-HU" sz="2400" dirty="0">
                <a:solidFill>
                  <a:srgbClr val="000000"/>
                </a:solidFill>
                <a:latin typeface="PT Sans" panose="020B0503020203020204" pitchFamily="34" charset="-18"/>
              </a:rPr>
              <a:t> méltóság bevett fogalmának.</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„A méltóság olyan érték, amely változó és egyenlőtlen fokban van meg hordozóiban.” </a:t>
            </a:r>
          </a:p>
          <a:p>
            <a:pPr marL="3048000" indent="0" algn="just">
              <a:lnSpc>
                <a:spcPct val="130000"/>
              </a:lnSpc>
              <a:spcBef>
                <a:spcPts val="0"/>
              </a:spcBef>
              <a:buNone/>
            </a:pPr>
            <a:endParaRPr lang="hu-HU" sz="1000" dirty="0">
              <a:solidFill>
                <a:srgbClr val="000000"/>
              </a:solidFill>
              <a:latin typeface="PT Sans" panose="020B0503020203020204" pitchFamily="34" charset="-18"/>
            </a:endParaRPr>
          </a:p>
          <a:p>
            <a:pPr marL="2514600" indent="0">
              <a:lnSpc>
                <a:spcPct val="130000"/>
              </a:lnSpc>
              <a:spcBef>
                <a:spcPts val="0"/>
              </a:spcBef>
              <a:buNone/>
            </a:pPr>
            <a:r>
              <a:rPr lang="hu-HU" sz="2400" dirty="0">
                <a:solidFill>
                  <a:srgbClr val="000000"/>
                </a:solidFill>
                <a:latin typeface="PT Sans" panose="020B0503020203020204" pitchFamily="34" charset="-18"/>
              </a:rPr>
              <a:t>„Sólyom László kimondja: »Az egyenlő méltóság miatt egyaránt érinthetetlen a nyomorék és az erkölcsi szörnyeteg bűnöző élete és méltósága is.« </a:t>
            </a:r>
            <a:r>
              <a:rPr lang="hu-HU" sz="2400" b="1" dirty="0">
                <a:solidFill>
                  <a:srgbClr val="000000"/>
                </a:solidFill>
                <a:latin typeface="PT Sans" panose="020B0503020203020204" pitchFamily="34" charset="-18"/>
              </a:rPr>
              <a:t>Nem</a:t>
            </a:r>
            <a:r>
              <a:rPr lang="hu-HU" sz="2400" dirty="0">
                <a:solidFill>
                  <a:srgbClr val="000000"/>
                </a:solidFill>
                <a:latin typeface="PT Sans" panose="020B0503020203020204" pitchFamily="34" charset="-18"/>
              </a:rPr>
              <a:t>, az erkölcsi szörnyeteg bűnözőhöz ép erkölcsi érzékű ember nem társíthatja a méltóság fogalmát. Milton Sátánjának vagy az Úrral dacoló madáchi Lucifernek van valami </a:t>
            </a:r>
          </a:p>
          <a:p>
            <a:pPr marL="0" indent="0">
              <a:lnSpc>
                <a:spcPct val="130000"/>
              </a:lnSpc>
              <a:spcBef>
                <a:spcPts val="0"/>
              </a:spcBef>
              <a:buNone/>
            </a:pPr>
            <a:r>
              <a:rPr lang="hu-HU" sz="2400" dirty="0">
                <a:solidFill>
                  <a:srgbClr val="000000"/>
                </a:solidFill>
                <a:latin typeface="PT Sans" panose="020B0503020203020204" pitchFamily="34" charset="-18"/>
              </a:rPr>
              <a:t>méltósága – de éppen ezért nem is ördögiek. </a:t>
            </a:r>
            <a:r>
              <a:rPr lang="hu-HU" sz="2400" dirty="0" err="1">
                <a:solidFill>
                  <a:srgbClr val="000000"/>
                </a:solidFill>
                <a:latin typeface="PT Sans" panose="020B0503020203020204" pitchFamily="34" charset="-18"/>
              </a:rPr>
              <a:t>Mengele</a:t>
            </a:r>
            <a:r>
              <a:rPr lang="hu-HU" sz="2400" dirty="0">
                <a:solidFill>
                  <a:srgbClr val="000000"/>
                </a:solidFill>
                <a:latin typeface="PT Sans" panose="020B0503020203020204" pitchFamily="34" charset="-18"/>
              </a:rPr>
              <a:t> doktor vagy Péter Gábor nem ilyen romantikus-byroni figurák. Semmiféle tiszteletet nem parancsolnak  – hanem undort, iszonyodást, elítélést váltanak ki.” (Balázs Zoltán)</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személy, ember, Homlok látható&#10;&#10;Előfordulhat, hogy a mesterséges intelligencia által létrehozott tartalom helytelen.">
            <a:extLst>
              <a:ext uri="{FF2B5EF4-FFF2-40B4-BE49-F238E27FC236}">
                <a16:creationId xmlns:a16="http://schemas.microsoft.com/office/drawing/2014/main" id="{7431DA24-BE4B-19EC-1522-631046B2E92F}"/>
              </a:ext>
            </a:extLst>
          </p:cNvPr>
          <p:cNvPicPr>
            <a:picLocks noChangeAspect="1"/>
          </p:cNvPicPr>
          <p:nvPr/>
        </p:nvPicPr>
        <p:blipFill>
          <a:blip r:embed="rId2" cstate="print">
            <a:extLst>
              <a:ext uri="{28A0092B-C50C-407E-A947-70E740481C1C}">
                <a14:useLocalDpi xmlns:a14="http://schemas.microsoft.com/office/drawing/2010/main" val="0"/>
              </a:ext>
            </a:extLst>
          </a:blip>
          <a:srcRect l="8421" r="13240"/>
          <a:stretch/>
        </p:blipFill>
        <p:spPr>
          <a:xfrm>
            <a:off x="348710" y="3072995"/>
            <a:ext cx="2428058" cy="2066272"/>
          </a:xfrm>
          <a:prstGeom prst="rect">
            <a:avLst/>
          </a:prstGeom>
        </p:spPr>
      </p:pic>
    </p:spTree>
    <p:extLst>
      <p:ext uri="{BB962C8B-B14F-4D97-AF65-F5344CB8AC3E}">
        <p14:creationId xmlns:p14="http://schemas.microsoft.com/office/powerpoint/2010/main" val="5230788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nSpc>
                <a:spcPct val="130000"/>
              </a:lnSpc>
              <a:spcBef>
                <a:spcPts val="0"/>
              </a:spcBef>
              <a:buNone/>
            </a:pPr>
            <a:r>
              <a:rPr lang="hu-HU" sz="2400" b="1" dirty="0">
                <a:solidFill>
                  <a:srgbClr val="000000"/>
                </a:solidFill>
                <a:latin typeface="PT Sans" panose="020B0503020203020204" pitchFamily="34" charset="-18"/>
              </a:rPr>
              <a:t>2.</a:t>
            </a:r>
            <a:r>
              <a:rPr lang="hu-HU" sz="2400" dirty="0">
                <a:solidFill>
                  <a:srgbClr val="000000"/>
                </a:solidFill>
                <a:latin typeface="PT Sans" panose="020B0503020203020204" pitchFamily="34" charset="-18"/>
              </a:rPr>
              <a:t> A fogalmi elemzésből vett érv: nincs </a:t>
            </a:r>
            <a:r>
              <a:rPr lang="hu-HU" sz="2400" b="1" dirty="0">
                <a:solidFill>
                  <a:srgbClr val="000000"/>
                </a:solidFill>
                <a:latin typeface="PT Sans" panose="020B0503020203020204" pitchFamily="34" charset="-18"/>
              </a:rPr>
              <a:t>semmi, ami megfelel a kritériumoknak</a:t>
            </a:r>
            <a:r>
              <a:rPr lang="hu-HU" sz="2400" dirty="0">
                <a:solidFill>
                  <a:srgbClr val="000000"/>
                </a:solidFill>
                <a:latin typeface="PT Sans" panose="020B0503020203020204" pitchFamily="34" charset="-18"/>
              </a:rPr>
              <a:t>, amelyeket az emberi méltósággal szemben támasztani szokás.</a:t>
            </a:r>
          </a:p>
          <a:p>
            <a:pPr marL="0" indent="0">
              <a:lnSpc>
                <a:spcPct val="130000"/>
              </a:lnSpc>
              <a:spcBef>
                <a:spcPts val="0"/>
              </a:spcBef>
              <a:buNone/>
            </a:pPr>
            <a:endParaRPr lang="hu-HU" sz="2400" dirty="0">
              <a:solidFill>
                <a:srgbClr val="000000"/>
              </a:solidFill>
              <a:latin typeface="PT Sans" panose="020B0503020203020204" pitchFamily="34" charset="-18"/>
            </a:endParaRPr>
          </a:p>
          <a:p>
            <a:pPr marL="0" indent="0">
              <a:lnSpc>
                <a:spcPct val="130000"/>
              </a:lnSpc>
              <a:spcBef>
                <a:spcPts val="0"/>
              </a:spcBef>
              <a:buNone/>
            </a:pPr>
            <a:r>
              <a:rPr lang="hu-HU" sz="2400" dirty="0">
                <a:solidFill>
                  <a:srgbClr val="000000"/>
                </a:solidFill>
                <a:latin typeface="PT Sans" panose="020B0503020203020204" pitchFamily="34" charset="-18"/>
              </a:rPr>
              <a:t>Milyen kritériumoknak kell megfelelnie az emberi méltóságnak?</a:t>
            </a:r>
          </a:p>
          <a:p>
            <a:pPr marL="0" indent="0">
              <a:lnSpc>
                <a:spcPct val="130000"/>
              </a:lnSpc>
              <a:spcBef>
                <a:spcPts val="0"/>
              </a:spcBef>
              <a:buNone/>
            </a:pPr>
            <a:endParaRPr lang="hu-HU" sz="1000" dirty="0">
              <a:solidFill>
                <a:srgbClr val="000000"/>
              </a:solidFill>
              <a:latin typeface="PT Sans" panose="020B0503020203020204" pitchFamily="34" charset="-18"/>
            </a:endParaRPr>
          </a:p>
          <a:p>
            <a:pPr marL="0" indent="0">
              <a:lnSpc>
                <a:spcPct val="130000"/>
              </a:lnSpc>
              <a:spcBef>
                <a:spcPts val="0"/>
              </a:spcBef>
              <a:buNone/>
            </a:pPr>
            <a:r>
              <a:rPr lang="hu-HU" sz="2400" dirty="0">
                <a:solidFill>
                  <a:srgbClr val="000000"/>
                </a:solidFill>
                <a:latin typeface="PT Sans" panose="020B0503020203020204" pitchFamily="34" charset="-18"/>
              </a:rPr>
              <a:t>1. Emberi méltósága csak embereknek van.</a:t>
            </a:r>
          </a:p>
          <a:p>
            <a:pPr marL="0" indent="0">
              <a:lnSpc>
                <a:spcPct val="130000"/>
              </a:lnSpc>
              <a:spcBef>
                <a:spcPts val="0"/>
              </a:spcBef>
              <a:buNone/>
            </a:pPr>
            <a:r>
              <a:rPr lang="hu-HU" sz="2400" dirty="0">
                <a:solidFill>
                  <a:srgbClr val="000000"/>
                </a:solidFill>
                <a:latin typeface="PT Sans" panose="020B0503020203020204" pitchFamily="34" charset="-18"/>
              </a:rPr>
              <a:t>2. Minden embernek van méltósága.</a:t>
            </a:r>
          </a:p>
          <a:p>
            <a:pPr marL="0" indent="0">
              <a:lnSpc>
                <a:spcPct val="130000"/>
              </a:lnSpc>
              <a:spcBef>
                <a:spcPts val="0"/>
              </a:spcBef>
              <a:buNone/>
            </a:pPr>
            <a:r>
              <a:rPr lang="hu-HU" sz="2400" dirty="0">
                <a:solidFill>
                  <a:srgbClr val="000000"/>
                </a:solidFill>
                <a:latin typeface="PT Sans" panose="020B0503020203020204" pitchFamily="34" charset="-18"/>
              </a:rPr>
              <a:t>3. Méltóság tekintetében az emberek egyformák. </a:t>
            </a:r>
          </a:p>
          <a:p>
            <a:pPr marL="0" indent="0">
              <a:lnSpc>
                <a:spcPct val="130000"/>
              </a:lnSpc>
              <a:spcBef>
                <a:spcPts val="0"/>
              </a:spcBef>
              <a:buNone/>
            </a:pPr>
            <a:r>
              <a:rPr lang="hu-HU" sz="2400" dirty="0">
                <a:solidFill>
                  <a:srgbClr val="000000"/>
                </a:solidFill>
                <a:latin typeface="PT Sans" panose="020B0503020203020204" pitchFamily="34" charset="-18"/>
              </a:rPr>
              <a:t>4. Az emberi méltóságot nem lehet elvenni, elveszíteni vagy eljátszani.</a:t>
            </a:r>
          </a:p>
          <a:p>
            <a:pPr marL="271463" indent="-271463">
              <a:lnSpc>
                <a:spcPct val="130000"/>
              </a:lnSpc>
              <a:spcBef>
                <a:spcPts val="0"/>
              </a:spcBef>
              <a:buNone/>
            </a:pPr>
            <a:r>
              <a:rPr lang="hu-HU" sz="2400" dirty="0">
                <a:solidFill>
                  <a:srgbClr val="000000"/>
                </a:solidFill>
                <a:latin typeface="PT Sans" panose="020B0503020203020204" pitchFamily="34" charset="-18"/>
              </a:rPr>
              <a:t>5. Az emberi méltóság erkölcsileg releváns. (Követelményeket támaszt: tiszteletet érdemel, nem szabad megsérteni, sőt kötelességünk védeni.)</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158623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nSpc>
                <a:spcPct val="130000"/>
              </a:lnSpc>
              <a:spcBef>
                <a:spcPts val="0"/>
              </a:spcBef>
              <a:buNone/>
            </a:pPr>
            <a:r>
              <a:rPr lang="hu-HU" sz="2400" b="1" dirty="0">
                <a:solidFill>
                  <a:srgbClr val="000000"/>
                </a:solidFill>
                <a:latin typeface="PT Sans" panose="020B0503020203020204" pitchFamily="34" charset="-18"/>
              </a:rPr>
              <a:t>2. </a:t>
            </a:r>
            <a:r>
              <a:rPr lang="hu-HU" sz="2400" dirty="0">
                <a:solidFill>
                  <a:srgbClr val="000000"/>
                </a:solidFill>
                <a:latin typeface="PT Sans" panose="020B0503020203020204" pitchFamily="34" charset="-18"/>
              </a:rPr>
              <a:t>A fogalmi elemzésből vett érv: nincs </a:t>
            </a:r>
            <a:r>
              <a:rPr lang="hu-HU" sz="2400" b="1" dirty="0">
                <a:solidFill>
                  <a:srgbClr val="000000"/>
                </a:solidFill>
                <a:latin typeface="PT Sans" panose="020B0503020203020204" pitchFamily="34" charset="-18"/>
              </a:rPr>
              <a:t>semmi, ami megfelel a kritériumoknak</a:t>
            </a:r>
            <a:r>
              <a:rPr lang="hu-HU" sz="2400" dirty="0">
                <a:solidFill>
                  <a:srgbClr val="000000"/>
                </a:solidFill>
                <a:latin typeface="PT Sans" panose="020B0503020203020204" pitchFamily="34" charset="-18"/>
              </a:rPr>
              <a:t>, amelyeket az emberi méltósággal szemben támasztani szokás.</a:t>
            </a:r>
          </a:p>
          <a:p>
            <a:pPr marL="0" indent="0" algn="just">
              <a:lnSpc>
                <a:spcPct val="130000"/>
              </a:lnSpc>
              <a:spcBef>
                <a:spcPts val="0"/>
              </a:spcBef>
              <a:buNone/>
            </a:pPr>
            <a:endParaRPr lang="hu-HU" sz="24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A kritériumoknak megfelelő emberitulajdonság-jelöltek listája Balázs Zoltán szerint</a:t>
            </a:r>
          </a:p>
          <a:p>
            <a:pPr marL="0" indent="0" algn="just">
              <a:lnSpc>
                <a:spcPct val="130000"/>
              </a:lnSpc>
              <a:spcBef>
                <a:spcPts val="0"/>
              </a:spcBef>
              <a:buNone/>
            </a:pPr>
            <a:r>
              <a:rPr lang="hu-HU" sz="2400" dirty="0">
                <a:solidFill>
                  <a:srgbClr val="000000"/>
                </a:solidFill>
                <a:latin typeface="PT Sans" panose="020B0503020203020204" pitchFamily="34" charset="-18"/>
              </a:rPr>
              <a:t>1. Biológiai tulajdonságok – De a legtöbb biológiai tulajdonságban más létezőkel is osztozunk. Az emberi fajt definiáló genetikai állomány megsértésének viszonylag korlátozott lehetőségei nem azonosak az emberi méltóság megsértésének ismert lehetőségeivel, például: kínzás, megalázás.</a:t>
            </a:r>
          </a:p>
          <a:p>
            <a:pPr marL="0" indent="0" algn="just">
              <a:lnSpc>
                <a:spcPct val="130000"/>
              </a:lnSpc>
              <a:spcBef>
                <a:spcPts val="0"/>
              </a:spcBef>
              <a:buNone/>
            </a:pPr>
            <a:r>
              <a:rPr lang="hu-HU" sz="2400" dirty="0">
                <a:solidFill>
                  <a:srgbClr val="000000"/>
                </a:solidFill>
                <a:latin typeface="PT Sans" panose="020B0503020203020204" pitchFamily="34" charset="-18"/>
              </a:rPr>
              <a:t>2. Egyediség – De egyrészt az egyediség nem tulajdonság, </a:t>
            </a:r>
          </a:p>
          <a:p>
            <a:pPr marL="0" indent="0" algn="just">
              <a:lnSpc>
                <a:spcPct val="130000"/>
              </a:lnSpc>
              <a:spcBef>
                <a:spcPts val="0"/>
              </a:spcBef>
              <a:buNone/>
            </a:pPr>
            <a:r>
              <a:rPr lang="hu-HU" sz="2400" dirty="0">
                <a:solidFill>
                  <a:srgbClr val="000000"/>
                </a:solidFill>
                <a:latin typeface="PT Sans" panose="020B0503020203020204" pitchFamily="34" charset="-18"/>
              </a:rPr>
              <a:t>másrészt minden dologról állítható.</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személy, ember, Homlok látható&#10;&#10;Előfordulhat, hogy a mesterséges intelligencia által létrehozott tartalom helytelen.">
            <a:extLst>
              <a:ext uri="{FF2B5EF4-FFF2-40B4-BE49-F238E27FC236}">
                <a16:creationId xmlns:a16="http://schemas.microsoft.com/office/drawing/2014/main" id="{94AB8811-17FA-4C32-C49E-EB6436BAE383}"/>
              </a:ext>
            </a:extLst>
          </p:cNvPr>
          <p:cNvPicPr>
            <a:picLocks noChangeAspect="1"/>
          </p:cNvPicPr>
          <p:nvPr/>
        </p:nvPicPr>
        <p:blipFill>
          <a:blip r:embed="rId2" cstate="print">
            <a:extLst>
              <a:ext uri="{28A0092B-C50C-407E-A947-70E740481C1C}">
                <a14:useLocalDpi xmlns:a14="http://schemas.microsoft.com/office/drawing/2010/main" val="0"/>
              </a:ext>
            </a:extLst>
          </a:blip>
          <a:srcRect l="8421" r="13240"/>
          <a:stretch/>
        </p:blipFill>
        <p:spPr>
          <a:xfrm>
            <a:off x="9222828" y="4432499"/>
            <a:ext cx="2620463" cy="2230008"/>
          </a:xfrm>
          <a:prstGeom prst="rect">
            <a:avLst/>
          </a:prstGeom>
        </p:spPr>
      </p:pic>
    </p:spTree>
    <p:extLst>
      <p:ext uri="{BB962C8B-B14F-4D97-AF65-F5344CB8AC3E}">
        <p14:creationId xmlns:p14="http://schemas.microsoft.com/office/powerpoint/2010/main" val="38733625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ctr">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3. Alacsonyrendű képességek, tulajdonságok – De az élet és a szenvedés képessége vagy más lényekben is megvan, vagy ha csak az emberi életről és szenvedésről van szó, nincs a méltóságtól független érv az értékességére, illetve kitüntetett relevanciájára. Az eutanázia problémája is azt mutatja, az élet és a méltóság viszonya bonyolult. </a:t>
            </a:r>
          </a:p>
          <a:p>
            <a:pPr marL="0" indent="0" algn="just">
              <a:lnSpc>
                <a:spcPct val="130000"/>
              </a:lnSpc>
              <a:spcBef>
                <a:spcPts val="0"/>
              </a:spcBef>
              <a:buNone/>
            </a:pPr>
            <a:r>
              <a:rPr lang="hu-HU" sz="2400" dirty="0">
                <a:solidFill>
                  <a:srgbClr val="000000"/>
                </a:solidFill>
                <a:latin typeface="PT Sans" panose="020B0503020203020204" pitchFamily="34" charset="-18"/>
              </a:rPr>
              <a:t>4. Magasabb rendű képességek – De az intellektuális vagy morális képességek, az autonómia nem egyenlő az emberekben, és még csak nem is egyetemes. </a:t>
            </a:r>
          </a:p>
          <a:p>
            <a:pPr marL="0" indent="0" algn="just">
              <a:lnSpc>
                <a:spcPct val="130000"/>
              </a:lnSpc>
              <a:spcBef>
                <a:spcPts val="0"/>
              </a:spcBef>
              <a:buNone/>
            </a:pPr>
            <a:r>
              <a:rPr lang="hu-HU" sz="2400" dirty="0">
                <a:solidFill>
                  <a:srgbClr val="000000"/>
                </a:solidFill>
                <a:latin typeface="PT Sans" panose="020B0503020203020204" pitchFamily="34" charset="-18"/>
              </a:rPr>
              <a:t>5. Velünk született jogok (halmaza) – De ezek vitatottak és nem függetlenek az elismerésüktől, és most éppen az a kérdés, hogy elismerjük-e őket.</a:t>
            </a:r>
          </a:p>
          <a:p>
            <a:pPr marL="0" indent="0" algn="just">
              <a:lnSpc>
                <a:spcPct val="130000"/>
              </a:lnSpc>
              <a:spcBef>
                <a:spcPts val="0"/>
              </a:spcBef>
              <a:buNone/>
            </a:pPr>
            <a:r>
              <a:rPr lang="hu-HU" sz="2400" dirty="0">
                <a:solidFill>
                  <a:srgbClr val="000000"/>
                </a:solidFill>
                <a:latin typeface="PT Sans" panose="020B0503020203020204" pitchFamily="34" charset="-18"/>
              </a:rPr>
              <a:t>6. Vallásos nézetek – De nem mindenki hisz pl. az istenképűség-</a:t>
            </a:r>
          </a:p>
          <a:p>
            <a:pPr marL="0" indent="0" algn="just">
              <a:lnSpc>
                <a:spcPct val="130000"/>
              </a:lnSpc>
              <a:spcBef>
                <a:spcPts val="0"/>
              </a:spcBef>
              <a:buNone/>
            </a:pPr>
            <a:r>
              <a:rPr lang="hu-HU" sz="2400" dirty="0" err="1">
                <a:solidFill>
                  <a:srgbClr val="000000"/>
                </a:solidFill>
                <a:latin typeface="PT Sans" panose="020B0503020203020204" pitchFamily="34" charset="-18"/>
              </a:rPr>
              <a:t>ben</a:t>
            </a:r>
            <a:r>
              <a:rPr lang="hu-HU" sz="2400" dirty="0">
                <a:solidFill>
                  <a:srgbClr val="000000"/>
                </a:solidFill>
                <a:latin typeface="PT Sans" panose="020B0503020203020204" pitchFamily="34" charset="-18"/>
              </a:rPr>
              <a:t>, aki pedig hisz, annak szembe kell néznie azzal a nehézséggel,</a:t>
            </a:r>
          </a:p>
          <a:p>
            <a:pPr marL="0" indent="0" algn="just">
              <a:lnSpc>
                <a:spcPct val="130000"/>
              </a:lnSpc>
              <a:spcBef>
                <a:spcPts val="0"/>
              </a:spcBef>
              <a:buNone/>
            </a:pPr>
            <a:r>
              <a:rPr lang="hu-HU" sz="2400" dirty="0">
                <a:solidFill>
                  <a:srgbClr val="000000"/>
                </a:solidFill>
                <a:latin typeface="PT Sans" panose="020B0503020203020204" pitchFamily="34" charset="-18"/>
              </a:rPr>
              <a:t>hogy az istenképűség nem ment meg minket a pokoltól.</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személy, ember, Homlok látható&#10;&#10;Előfordulhat, hogy a mesterséges intelligencia által létrehozott tartalom helytelen.">
            <a:extLst>
              <a:ext uri="{FF2B5EF4-FFF2-40B4-BE49-F238E27FC236}">
                <a16:creationId xmlns:a16="http://schemas.microsoft.com/office/drawing/2014/main" id="{94AB8811-17FA-4C32-C49E-EB6436BAE383}"/>
              </a:ext>
            </a:extLst>
          </p:cNvPr>
          <p:cNvPicPr>
            <a:picLocks noChangeAspect="1"/>
          </p:cNvPicPr>
          <p:nvPr/>
        </p:nvPicPr>
        <p:blipFill>
          <a:blip r:embed="rId2" cstate="print">
            <a:extLst>
              <a:ext uri="{28A0092B-C50C-407E-A947-70E740481C1C}">
                <a14:useLocalDpi xmlns:a14="http://schemas.microsoft.com/office/drawing/2010/main" val="0"/>
              </a:ext>
            </a:extLst>
          </a:blip>
          <a:srcRect l="8421" r="13240"/>
          <a:stretch/>
        </p:blipFill>
        <p:spPr>
          <a:xfrm>
            <a:off x="9225168" y="4432498"/>
            <a:ext cx="2618123" cy="2228017"/>
          </a:xfrm>
          <a:prstGeom prst="rect">
            <a:avLst/>
          </a:prstGeom>
        </p:spPr>
      </p:pic>
    </p:spTree>
    <p:extLst>
      <p:ext uri="{BB962C8B-B14F-4D97-AF65-F5344CB8AC3E}">
        <p14:creationId xmlns:p14="http://schemas.microsoft.com/office/powerpoint/2010/main" val="38113891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10" y="197485"/>
            <a:ext cx="11494580" cy="6384186"/>
          </a:xfrm>
        </p:spPr>
        <p:txBody>
          <a:bodyPr>
            <a:noAutofit/>
          </a:bodyPr>
          <a:lstStyle/>
          <a:p>
            <a:pPr marL="0" indent="2873375" algn="ctr">
              <a:lnSpc>
                <a:spcPct val="150000"/>
              </a:lnSpc>
              <a:spcBef>
                <a:spcPts val="0"/>
              </a:spcBef>
              <a:buNone/>
            </a:pPr>
            <a:r>
              <a:rPr lang="hu-HU" sz="2400" b="1" dirty="0">
                <a:solidFill>
                  <a:srgbClr val="000000"/>
                </a:solidFill>
                <a:latin typeface="PT Sans" panose="020B0503020203020204" pitchFamily="34" charset="-18"/>
              </a:rPr>
              <a:t>Ellenvetés: a családi hasonlóságok wittgensteini elmélete</a:t>
            </a:r>
          </a:p>
          <a:p>
            <a:pPr marL="3043238" indent="0" algn="just">
              <a:lnSpc>
                <a:spcPct val="100000"/>
              </a:lnSpc>
              <a:spcBef>
                <a:spcPts val="0"/>
              </a:spcBef>
              <a:buNone/>
              <a:tabLst>
                <a:tab pos="3500438" algn="l"/>
              </a:tabLst>
            </a:pPr>
            <a:r>
              <a:rPr lang="hu-HU" sz="2400" dirty="0">
                <a:solidFill>
                  <a:srgbClr val="000000"/>
                </a:solidFill>
                <a:latin typeface="PT Sans" panose="020B0503020203020204" pitchFamily="34" charset="-18"/>
              </a:rPr>
              <a:t>Mit értünk azon, hogy „</a:t>
            </a:r>
            <a:r>
              <a:rPr lang="hu-HU" sz="2400" b="1" dirty="0">
                <a:solidFill>
                  <a:srgbClr val="000000"/>
                </a:solidFill>
                <a:latin typeface="PT Sans" panose="020B0503020203020204" pitchFamily="34" charset="-18"/>
              </a:rPr>
              <a:t>játék</a:t>
            </a:r>
            <a:r>
              <a:rPr lang="hu-HU" sz="2400" dirty="0">
                <a:solidFill>
                  <a:srgbClr val="000000"/>
                </a:solidFill>
                <a:latin typeface="PT Sans" panose="020B0503020203020204" pitchFamily="34" charset="-18"/>
              </a:rPr>
              <a:t>”? </a:t>
            </a:r>
          </a:p>
          <a:p>
            <a:pPr marL="3043238" indent="0" algn="just">
              <a:lnSpc>
                <a:spcPct val="100000"/>
              </a:lnSpc>
              <a:spcBef>
                <a:spcPts val="0"/>
              </a:spcBef>
              <a:buNone/>
              <a:tabLst>
                <a:tab pos="3500438" algn="l"/>
              </a:tabLst>
            </a:pPr>
            <a:r>
              <a:rPr lang="hu-HU" sz="2400" dirty="0">
                <a:solidFill>
                  <a:srgbClr val="000000"/>
                </a:solidFill>
                <a:latin typeface="PT Sans" panose="020B0503020203020204" pitchFamily="34" charset="-18"/>
              </a:rPr>
              <a:t>- Lehet nyerni és veszteni lehet? De: babázás</a:t>
            </a:r>
          </a:p>
          <a:p>
            <a:pPr marL="3043238" indent="0" algn="just">
              <a:lnSpc>
                <a:spcPct val="100000"/>
              </a:lnSpc>
              <a:spcBef>
                <a:spcPts val="0"/>
              </a:spcBef>
              <a:buNone/>
              <a:tabLst>
                <a:tab pos="3500438" algn="l"/>
              </a:tabLst>
            </a:pPr>
            <a:r>
              <a:rPr lang="hu-HU" sz="2400" dirty="0">
                <a:solidFill>
                  <a:srgbClr val="000000"/>
                </a:solidFill>
                <a:latin typeface="PT Sans" panose="020B0503020203020204" pitchFamily="34" charset="-18"/>
              </a:rPr>
              <a:t>- Vannak versengő játékosok? De: pasziánsz</a:t>
            </a:r>
          </a:p>
          <a:p>
            <a:pPr marL="3043238" indent="0" algn="just">
              <a:lnSpc>
                <a:spcPct val="100000"/>
              </a:lnSpc>
              <a:spcBef>
                <a:spcPts val="0"/>
              </a:spcBef>
              <a:buFontTx/>
              <a:buChar char="-"/>
              <a:tabLst>
                <a:tab pos="3500438" algn="l"/>
              </a:tabLst>
            </a:pPr>
            <a:r>
              <a:rPr lang="hu-HU" sz="2400" dirty="0">
                <a:solidFill>
                  <a:srgbClr val="000000"/>
                </a:solidFill>
                <a:latin typeface="PT Sans" panose="020B0503020203020204" pitchFamily="34" charset="-18"/>
              </a:rPr>
              <a:t> Ügyességet igényel? De: a sakk és a tenisz nagyon különbözik</a:t>
            </a:r>
          </a:p>
          <a:p>
            <a:pPr marL="3043238" indent="0" algn="just">
              <a:lnSpc>
                <a:spcPct val="100000"/>
              </a:lnSpc>
              <a:spcBef>
                <a:spcPts val="0"/>
              </a:spcBef>
              <a:buNone/>
              <a:tabLst>
                <a:tab pos="3500438" algn="l"/>
              </a:tabLst>
            </a:pPr>
            <a:endParaRPr lang="hu-HU" sz="1000" dirty="0">
              <a:solidFill>
                <a:srgbClr val="000000"/>
              </a:solidFill>
              <a:latin typeface="PT Sans" panose="020B0503020203020204" pitchFamily="34" charset="-18"/>
            </a:endParaRPr>
          </a:p>
          <a:p>
            <a:pPr marL="3043238" indent="0">
              <a:lnSpc>
                <a:spcPct val="100000"/>
              </a:lnSpc>
              <a:spcBef>
                <a:spcPts val="0"/>
              </a:spcBef>
              <a:buNone/>
              <a:tabLst>
                <a:tab pos="3500438" algn="l"/>
              </a:tabLst>
            </a:pPr>
            <a:r>
              <a:rPr lang="hu-HU" sz="2400" dirty="0">
                <a:solidFill>
                  <a:srgbClr val="000000"/>
                </a:solidFill>
                <a:latin typeface="PT Sans" panose="020B0503020203020204" pitchFamily="34" charset="-18"/>
              </a:rPr>
              <a:t>„Nem tudjuk meghatározni, hogy mi a közös a </a:t>
            </a:r>
            <a:r>
              <a:rPr lang="hu-HU" sz="2400" b="1" dirty="0">
                <a:solidFill>
                  <a:srgbClr val="000000"/>
                </a:solidFill>
                <a:latin typeface="PT Sans" panose="020B0503020203020204" pitchFamily="34" charset="-18"/>
              </a:rPr>
              <a:t>játék</a:t>
            </a:r>
            <a:r>
              <a:rPr lang="hu-HU" sz="2400" dirty="0">
                <a:solidFill>
                  <a:srgbClr val="000000"/>
                </a:solidFill>
                <a:latin typeface="PT Sans" panose="020B0503020203020204" pitchFamily="34" charset="-18"/>
              </a:rPr>
              <a:t>okban. A játékok családot alkotnak: bizonyos szempontból hasonlóak, másikból nem. A játékban csak az közös, hogy mind játék; ugyanígy áll a dolog minden mással.”</a:t>
            </a:r>
          </a:p>
          <a:p>
            <a:pPr marL="0" indent="0">
              <a:lnSpc>
                <a:spcPct val="100000"/>
              </a:lnSpc>
              <a:spcBef>
                <a:spcPts val="0"/>
              </a:spcBef>
              <a:buNone/>
            </a:pPr>
            <a:endParaRPr lang="hu-HU" sz="1000" dirty="0">
              <a:solidFill>
                <a:srgbClr val="000000"/>
              </a:solidFill>
              <a:latin typeface="PT Sans" panose="020B0503020203020204" pitchFamily="34" charset="-18"/>
            </a:endParaRPr>
          </a:p>
          <a:p>
            <a:pPr marL="0" indent="0">
              <a:lnSpc>
                <a:spcPct val="100000"/>
              </a:lnSpc>
              <a:spcBef>
                <a:spcPts val="0"/>
              </a:spcBef>
              <a:buNone/>
            </a:pPr>
            <a:r>
              <a:rPr lang="hu-HU" sz="2400" dirty="0">
                <a:solidFill>
                  <a:srgbClr val="000000"/>
                </a:solidFill>
                <a:latin typeface="PT Sans" panose="020B0503020203020204" pitchFamily="34" charset="-18"/>
              </a:rPr>
              <a:t>„Ahelyett, hogy megadnék valamit, ami </a:t>
            </a:r>
            <a:r>
              <a:rPr lang="hu-HU" sz="2400" dirty="0" err="1">
                <a:solidFill>
                  <a:srgbClr val="000000"/>
                </a:solidFill>
                <a:latin typeface="PT Sans" panose="020B0503020203020204" pitchFamily="34" charset="-18"/>
              </a:rPr>
              <a:t>mindabban</a:t>
            </a:r>
            <a:r>
              <a:rPr lang="hu-HU" sz="2400" dirty="0">
                <a:solidFill>
                  <a:srgbClr val="000000"/>
                </a:solidFill>
                <a:latin typeface="PT Sans" panose="020B0503020203020204" pitchFamily="34" charset="-18"/>
              </a:rPr>
              <a:t>, amit </a:t>
            </a:r>
            <a:r>
              <a:rPr lang="hu-HU" sz="2400" b="1" dirty="0">
                <a:solidFill>
                  <a:srgbClr val="000000"/>
                </a:solidFill>
                <a:latin typeface="PT Sans" panose="020B0503020203020204" pitchFamily="34" charset="-18"/>
              </a:rPr>
              <a:t>nyelv</a:t>
            </a:r>
            <a:r>
              <a:rPr lang="hu-HU" sz="2400" dirty="0">
                <a:solidFill>
                  <a:srgbClr val="000000"/>
                </a:solidFill>
                <a:latin typeface="PT Sans" panose="020B0503020203020204" pitchFamily="34" charset="-18"/>
              </a:rPr>
              <a:t>nek nevezünk, közös, azt állítom, hogy ezekben a jelenségekben egyáltalán nem egyvalami a közös, ami miatt azután mindegyikre ugyanazt a szót alkalmazzuk – hanem egymással számos különböző módokon rokonok. És e rokonság vagy rokonságok miatt nevezzük mindegyiket nyelvnek. […] Egymást átfedő és keresztező hasonlóságok bonyolult hálózatát látjuk. [...] Ezeket a hasonlóságokat nem tudom jobb szóval jellemezni, mint hogy családi hasonlóságok.” </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személy, portré, fekete-fehér látható&#10;&#10;Előfordulhat, hogy a mesterséges intelligencia által létrehozott tartalom helytelen.">
            <a:extLst>
              <a:ext uri="{FF2B5EF4-FFF2-40B4-BE49-F238E27FC236}">
                <a16:creationId xmlns:a16="http://schemas.microsoft.com/office/drawing/2014/main" id="{0E047293-DDA3-0ADE-90BD-83B56B5B9659}"/>
              </a:ext>
            </a:extLst>
          </p:cNvPr>
          <p:cNvPicPr>
            <a:picLocks noChangeAspect="1"/>
          </p:cNvPicPr>
          <p:nvPr/>
        </p:nvPicPr>
        <p:blipFill>
          <a:blip r:embed="rId2">
            <a:extLst>
              <a:ext uri="{28A0092B-C50C-407E-A947-70E740481C1C}">
                <a14:useLocalDpi xmlns:a14="http://schemas.microsoft.com/office/drawing/2010/main" val="0"/>
              </a:ext>
            </a:extLst>
          </a:blip>
          <a:srcRect l="16726" t="4392" r="17379"/>
          <a:stretch/>
        </p:blipFill>
        <p:spPr>
          <a:xfrm>
            <a:off x="348709" y="197484"/>
            <a:ext cx="2883613" cy="3712364"/>
          </a:xfrm>
          <a:prstGeom prst="rect">
            <a:avLst/>
          </a:prstGeom>
        </p:spPr>
      </p:pic>
    </p:spTree>
    <p:extLst>
      <p:ext uri="{BB962C8B-B14F-4D97-AF65-F5344CB8AC3E}">
        <p14:creationId xmlns:p14="http://schemas.microsoft.com/office/powerpoint/2010/main" val="152806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DDA-351C-7C2E-600D-73FA78AA0DD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446E6937-6395-F02A-2838-F9B9D9827030}"/>
              </a:ext>
            </a:extLst>
          </p:cNvPr>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7F5F2B80-9478-B7F5-A240-D4DCA6EEF7DD}"/>
              </a:ext>
            </a:extLst>
          </p:cNvPr>
          <p:cNvSpPr>
            <a:spLocks noGrp="1"/>
          </p:cNvSpPr>
          <p:nvPr>
            <p:ph idx="1"/>
          </p:nvPr>
        </p:nvSpPr>
        <p:spPr>
          <a:xfrm>
            <a:off x="348709" y="359229"/>
            <a:ext cx="11494582" cy="6374080"/>
          </a:xfrm>
        </p:spPr>
        <p:txBody>
          <a:bodyPr>
            <a:norm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Az emberiméltóság-szkepticizmus érvei</a:t>
            </a:r>
          </a:p>
          <a:p>
            <a:pPr marL="0" indent="0" algn="ctr">
              <a:lnSpc>
                <a:spcPct val="130000"/>
              </a:lnSpc>
              <a:spcBef>
                <a:spcPts val="0"/>
              </a:spcBef>
              <a:buNone/>
            </a:pPr>
            <a:endParaRPr lang="hu-HU" sz="2400" b="1"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1. A tapasztalatból vett érv: </a:t>
            </a:r>
            <a:r>
              <a:rPr lang="hu-HU" sz="2400" b="1" dirty="0">
                <a:solidFill>
                  <a:srgbClr val="000000"/>
                </a:solidFill>
                <a:latin typeface="PT Sans" panose="020B0503020203020204" pitchFamily="34" charset="-18"/>
              </a:rPr>
              <a:t>amit</a:t>
            </a:r>
            <a:r>
              <a:rPr lang="hu-HU" sz="2400" dirty="0">
                <a:solidFill>
                  <a:srgbClr val="000000"/>
                </a:solidFill>
                <a:latin typeface="PT Sans" panose="020B0503020203020204" pitchFamily="34" charset="-18"/>
              </a:rPr>
              <a:t> </a:t>
            </a:r>
            <a:r>
              <a:rPr lang="hu-HU" sz="2400" b="1" dirty="0">
                <a:solidFill>
                  <a:srgbClr val="000000"/>
                </a:solidFill>
                <a:latin typeface="PT Sans" panose="020B0503020203020204" pitchFamily="34" charset="-18"/>
              </a:rPr>
              <a:t>hajlamosak vagyunk az emberek méltóságának nevezni</a:t>
            </a:r>
            <a:r>
              <a:rPr lang="hu-HU" sz="2400" dirty="0">
                <a:solidFill>
                  <a:srgbClr val="000000"/>
                </a:solidFill>
                <a:latin typeface="PT Sans" panose="020B0503020203020204" pitchFamily="34" charset="-18"/>
              </a:rPr>
              <a:t>, az nem felel meg az emberi méltóság bevett fogalmának.</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2. A fogalmi elemzésből vett érv: nincs </a:t>
            </a:r>
            <a:r>
              <a:rPr lang="hu-HU" sz="2400" b="1" dirty="0">
                <a:solidFill>
                  <a:srgbClr val="000000"/>
                </a:solidFill>
                <a:latin typeface="PT Sans" panose="020B0503020203020204" pitchFamily="34" charset="-18"/>
              </a:rPr>
              <a:t>semmi, ami megfelel a kritériumoknak</a:t>
            </a:r>
            <a:r>
              <a:rPr lang="hu-HU" sz="2400" dirty="0">
                <a:solidFill>
                  <a:srgbClr val="000000"/>
                </a:solidFill>
                <a:latin typeface="PT Sans" panose="020B0503020203020204" pitchFamily="34" charset="-18"/>
              </a:rPr>
              <a:t>, amelyeket az emberi méltósággal szemben támasztani szokás.</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3. A méltóságfogalom </a:t>
            </a:r>
            <a:r>
              <a:rPr lang="hu-HU" sz="2400" b="1" dirty="0">
                <a:solidFill>
                  <a:srgbClr val="000000"/>
                </a:solidFill>
                <a:latin typeface="PT Sans" panose="020B0503020203020204" pitchFamily="34" charset="-18"/>
              </a:rPr>
              <a:t>inkonzisztens</a:t>
            </a:r>
            <a:r>
              <a:rPr lang="hu-HU" sz="2400" dirty="0">
                <a:solidFill>
                  <a:srgbClr val="000000"/>
                </a:solidFill>
                <a:latin typeface="PT Sans" panose="020B0503020203020204" pitchFamily="34" charset="-18"/>
              </a:rPr>
              <a:t>, mert egyszerre tartalmazza az antropológiai és a szociológiai méltóságfogalmat.</a:t>
            </a:r>
          </a:p>
          <a:p>
            <a:pPr marL="0" indent="0" algn="just">
              <a:lnSpc>
                <a:spcPct val="130000"/>
              </a:lnSpc>
              <a:spcBef>
                <a:spcPts val="0"/>
              </a:spcBef>
              <a:buNone/>
            </a:pPr>
            <a:endParaRPr lang="hu-HU" sz="1000"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4. Az emberi méltóság fogalma elfogadhatatlanul </a:t>
            </a:r>
            <a:r>
              <a:rPr lang="hu-HU" sz="2400" b="1" dirty="0">
                <a:solidFill>
                  <a:srgbClr val="000000"/>
                </a:solidFill>
                <a:latin typeface="PT Sans" panose="020B0503020203020204" pitchFamily="34" charset="-18"/>
              </a:rPr>
              <a:t>antropocentrikus</a:t>
            </a:r>
            <a:r>
              <a:rPr lang="hu-HU" sz="2400" dirty="0">
                <a:solidFill>
                  <a:srgbClr val="000000"/>
                </a:solidFill>
                <a:latin typeface="PT Sans" panose="020B0503020203020204" pitchFamily="34" charset="-18"/>
              </a:rPr>
              <a:t> és fajsoviniszta. </a:t>
            </a:r>
          </a:p>
        </p:txBody>
      </p:sp>
      <p:sp>
        <p:nvSpPr>
          <p:cNvPr id="4" name="Téglalap 3">
            <a:extLst>
              <a:ext uri="{FF2B5EF4-FFF2-40B4-BE49-F238E27FC236}">
                <a16:creationId xmlns:a16="http://schemas.microsoft.com/office/drawing/2014/main" id="{A2C73460-AEE7-8E2C-3BB8-F84F79AD7BDC}"/>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A7DCD9F0-A0C0-1F59-B373-C2C4D6924B16}"/>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1129519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800169"/>
            <a:ext cx="11601553" cy="1200329"/>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A II. VATIKÁNI ZSINAT: GAUDIUM ET SPES</a:t>
            </a:r>
            <a:br>
              <a:rPr lang="hu-HU" sz="7200" b="1" baseline="30000" dirty="0">
                <a:latin typeface="PT Sans" panose="020B0503020203020204" pitchFamily="34" charset="-18"/>
              </a:rPr>
            </a:b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Napjaink katolikus álláspontja 1.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41060941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7354118" cy="6152103"/>
          </a:xfrm>
        </p:spPr>
        <p:txBody>
          <a:bodyPr>
            <a:noAutofit/>
          </a:bodyPr>
          <a:lstStyle/>
          <a:p>
            <a:pPr marL="261938" indent="-261938"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II. Vatikáni Zsinat: Gaudium </a:t>
            </a:r>
            <a:r>
              <a:rPr lang="hu-HU" sz="2400" b="1" dirty="0" err="1">
                <a:solidFill>
                  <a:srgbClr val="000000"/>
                </a:solidFill>
                <a:latin typeface="PT Sans" panose="020B0503020203020204" pitchFamily="34" charset="-18"/>
                <a:ea typeface="Aptos" panose="020B0004020202020204" pitchFamily="34" charset="0"/>
              </a:rPr>
              <a:t>et</a:t>
            </a:r>
            <a:r>
              <a:rPr lang="hu-HU" sz="2400" b="1" dirty="0">
                <a:solidFill>
                  <a:srgbClr val="000000"/>
                </a:solidFill>
                <a:latin typeface="PT Sans" panose="020B0503020203020204" pitchFamily="34" charset="-18"/>
                <a:ea typeface="Aptos" panose="020B0004020202020204" pitchFamily="34" charset="0"/>
              </a:rPr>
              <a:t> </a:t>
            </a:r>
            <a:r>
              <a:rPr lang="hu-HU" sz="2400" b="1" dirty="0" err="1">
                <a:solidFill>
                  <a:srgbClr val="000000"/>
                </a:solidFill>
                <a:latin typeface="PT Sans" panose="020B0503020203020204" pitchFamily="34" charset="-18"/>
                <a:ea typeface="Aptos" panose="020B0004020202020204" pitchFamily="34" charset="0"/>
              </a:rPr>
              <a:t>Spes</a:t>
            </a:r>
            <a:r>
              <a:rPr lang="hu-HU" sz="2400" b="1" dirty="0">
                <a:solidFill>
                  <a:srgbClr val="000000"/>
                </a:solidFill>
                <a:latin typeface="PT Sans" panose="020B0503020203020204" pitchFamily="34" charset="-18"/>
                <a:ea typeface="Aptos" panose="020B0004020202020204" pitchFamily="34" charset="0"/>
              </a:rPr>
              <a:t> (1965)</a:t>
            </a:r>
            <a:endParaRPr lang="hu-HU" sz="2400"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emberi méltóság fontos érték, de sokszor nem helyesen fogjunk fel, ezért a zsinat eredeti tisztaságában akarja felmutatni. A róla alkotott felfogás kiigazításához a kinyilatkoztatást és a hit fényét veszi igénybe, vagyis nem a filozófia, hanem a teológia eszközeit. </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teológia elfogadja az elvek pluralitását is. A zsinat az emberi méltóság három pillérét nevezi meg:</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istenképűség,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az Istennel való közösségre való meghívás,</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Isten Fia felvette az emberi természetet.</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szöveg, poszter, autó, fekete-fehér látható&#10;&#10;Automatikusan generált leírás">
            <a:extLst>
              <a:ext uri="{FF2B5EF4-FFF2-40B4-BE49-F238E27FC236}">
                <a16:creationId xmlns:a16="http://schemas.microsoft.com/office/drawing/2014/main" id="{B7A0A624-E422-094D-9808-392C625F2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932" y="894522"/>
            <a:ext cx="4033359" cy="5719261"/>
          </a:xfrm>
          <a:prstGeom prst="rect">
            <a:avLst/>
          </a:prstGeom>
        </p:spPr>
      </p:pic>
    </p:spTree>
    <p:extLst>
      <p:ext uri="{BB962C8B-B14F-4D97-AF65-F5344CB8AC3E}">
        <p14:creationId xmlns:p14="http://schemas.microsoft.com/office/powerpoint/2010/main" val="11371015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6381287" cy="6101861"/>
          </a:xfrm>
        </p:spPr>
        <p:txBody>
          <a:bodyPr>
            <a:noAutofit/>
          </a:bodyPr>
          <a:lstStyle/>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Látlelet: az ember önképe kettős. Minden fölé pozícionálja, ugyanakkor le is értékeli magát. </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Ez megfelel annak a két ténynek, hogy Isten képére van teremtve, ám elfordult a teremtőjétől. Az ember megosztott. Magasztos hivatása, célja van, de a bűn akadályozza a teljesség elérésében. </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 megosztottsága nem párhuzamos a test-lélek kettősséggel. A test jó, az emberi testben az anyagi világ felmagasztosul. Mégis,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 „belső világával” haladja meg a többi dolgot.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dett pályás, szoba, székház, talaj látható&#10;&#10;Automatikusan generált leírás">
            <a:extLst>
              <a:ext uri="{FF2B5EF4-FFF2-40B4-BE49-F238E27FC236}">
                <a16:creationId xmlns:a16="http://schemas.microsoft.com/office/drawing/2014/main" id="{3D213E2D-D599-6C9A-7498-B2CE4E4E0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996" y="583247"/>
            <a:ext cx="5113296" cy="5113296"/>
          </a:xfrm>
          <a:prstGeom prst="rect">
            <a:avLst/>
          </a:prstGeom>
        </p:spPr>
      </p:pic>
    </p:spTree>
    <p:extLst>
      <p:ext uri="{BB962C8B-B14F-4D97-AF65-F5344CB8AC3E}">
        <p14:creationId xmlns:p14="http://schemas.microsoft.com/office/powerpoint/2010/main" val="15891024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22589" y="359229"/>
            <a:ext cx="11620702" cy="6374080"/>
          </a:xfrm>
        </p:spPr>
        <p:txBody>
          <a:bodyPr>
            <a:noAutofit/>
          </a:bodyPr>
          <a:lstStyle/>
          <a:p>
            <a:pPr marL="3852863" indent="-177800">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Az értelem méltósága</a:t>
            </a:r>
            <a:r>
              <a:rPr lang="hu-HU" sz="2400" dirty="0">
                <a:solidFill>
                  <a:srgbClr val="000000"/>
                </a:solidFill>
                <a:latin typeface="PT Sans" panose="020B0503020203020204" pitchFamily="34" charset="-18"/>
                <a:ea typeface="Aptos" panose="020B0004020202020204" pitchFamily="34" charset="0"/>
              </a:rPr>
              <a:t>: nemcsak az érzéki világot,</a:t>
            </a:r>
          </a:p>
          <a:p>
            <a:pPr marL="3852863"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hanem magát a valóságot és a hit által az isteni</a:t>
            </a:r>
          </a:p>
          <a:p>
            <a:pPr marL="3852863"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misztériumot is szemlélheti. </a:t>
            </a:r>
          </a:p>
          <a:p>
            <a:pPr marL="3852863" indent="-177800">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A lelkiismeret méltósága</a:t>
            </a:r>
            <a:r>
              <a:rPr lang="hu-HU" sz="2400" dirty="0">
                <a:solidFill>
                  <a:srgbClr val="000000"/>
                </a:solidFill>
                <a:latin typeface="PT Sans" panose="020B0503020203020204" pitchFamily="34" charset="-18"/>
                <a:ea typeface="Aptos" panose="020B0004020202020204" pitchFamily="34" charset="0"/>
              </a:rPr>
              <a:t>: „Isten törvényt írt az emberi szívbe, melynek engedelmeskedni maga az ember méltósága. Isten szava visszhangzik a bensőjében.”</a:t>
            </a:r>
          </a:p>
          <a:p>
            <a:pPr marL="3852863" indent="-177800">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A szabadság értéke</a:t>
            </a:r>
            <a:r>
              <a:rPr lang="hu-HU" sz="2400" dirty="0">
                <a:solidFill>
                  <a:srgbClr val="000000"/>
                </a:solidFill>
                <a:latin typeface="PT Sans" panose="020B0503020203020204" pitchFamily="34" charset="-18"/>
                <a:ea typeface="Aptos" panose="020B0004020202020204" pitchFamily="34" charset="0"/>
              </a:rPr>
              <a:t>: „gyakran visszaélnek vele: úgy tekintik, mint kötetlenséget, hogy mindent megtehessenek, ami élvezetet okoz, még a rosszat is.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igazi szabadság az </a:t>
            </a:r>
            <a:r>
              <a:rPr lang="hu-HU" sz="2400" dirty="0" err="1">
                <a:solidFill>
                  <a:srgbClr val="000000"/>
                </a:solidFill>
                <a:latin typeface="PT Sans" panose="020B0503020203020204" pitchFamily="34" charset="-18"/>
                <a:ea typeface="Aptos" panose="020B0004020202020204" pitchFamily="34" charset="0"/>
              </a:rPr>
              <a:t>istenképiség</a:t>
            </a:r>
            <a:r>
              <a:rPr lang="hu-HU" sz="2400" dirty="0">
                <a:solidFill>
                  <a:srgbClr val="000000"/>
                </a:solidFill>
                <a:latin typeface="PT Sans" panose="020B0503020203020204" pitchFamily="34" charset="-18"/>
                <a:ea typeface="Aptos" panose="020B0004020202020204" pitchFamily="34" charset="0"/>
              </a:rPr>
              <a:t> nagy jele az emberben. Az ember méltósága megköveteli, hogy tudatos és szabad választás alapján cselekedjék. E méltóságot akkor éri el az ember, ha kiszabadulva a szenvedélyek rabságából, a jó szabad választásával törekszik célja felé”, aki Isten.</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descr="A képen ruházat, miseruha, személy, Emberi arc látható&#10;&#10;Előfordulhat, hogy a mesterséges intelligencia által létrehozott tartalom helytelen.">
            <a:extLst>
              <a:ext uri="{FF2B5EF4-FFF2-40B4-BE49-F238E27FC236}">
                <a16:creationId xmlns:a16="http://schemas.microsoft.com/office/drawing/2014/main" id="{A67427BD-DC38-E439-8B2A-DB5C72E13181}"/>
              </a:ext>
            </a:extLst>
          </p:cNvPr>
          <p:cNvPicPr>
            <a:picLocks noChangeAspect="1"/>
          </p:cNvPicPr>
          <p:nvPr/>
        </p:nvPicPr>
        <p:blipFill>
          <a:blip r:embed="rId2">
            <a:extLst>
              <a:ext uri="{28A0092B-C50C-407E-A947-70E740481C1C}">
                <a14:useLocalDpi xmlns:a14="http://schemas.microsoft.com/office/drawing/2010/main" val="0"/>
              </a:ext>
            </a:extLst>
          </a:blip>
          <a:srcRect l="1824" b="998"/>
          <a:stretch/>
        </p:blipFill>
        <p:spPr>
          <a:xfrm>
            <a:off x="222589" y="329959"/>
            <a:ext cx="3513667" cy="4267441"/>
          </a:xfrm>
          <a:prstGeom prst="rect">
            <a:avLst/>
          </a:prstGeom>
        </p:spPr>
      </p:pic>
    </p:spTree>
    <p:extLst>
      <p:ext uri="{BB962C8B-B14F-4D97-AF65-F5344CB8AC3E}">
        <p14:creationId xmlns:p14="http://schemas.microsoft.com/office/powerpoint/2010/main" val="47446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rmAutofit lnSpcReduction="10000"/>
          </a:bodyPr>
          <a:lstStyle/>
          <a:p>
            <a:pPr marL="0" indent="0" algn="ctr">
              <a:lnSpc>
                <a:spcPct val="130000"/>
              </a:lnSpc>
              <a:buNone/>
            </a:pPr>
            <a:r>
              <a:rPr lang="hu-HU" sz="2400" dirty="0">
                <a:latin typeface="PT Sans" panose="020B0503020203020204" pitchFamily="34" charset="-18"/>
                <a:cs typeface="Times New Roman" panose="02020603050405020304" pitchFamily="18" charset="0"/>
              </a:rPr>
              <a:t>A filozófia hat jellemzője</a:t>
            </a:r>
          </a:p>
          <a:p>
            <a:pPr marL="457200" indent="-457200">
              <a:lnSpc>
                <a:spcPct val="130000"/>
              </a:lnSpc>
              <a:buFont typeface="+mj-lt"/>
              <a:buAutoNum type="arabicPeriod"/>
            </a:pPr>
            <a:r>
              <a:rPr lang="hu-HU" sz="2400" dirty="0">
                <a:latin typeface="PT Sans" panose="020B0503020203020204" pitchFamily="34" charset="-18"/>
                <a:cs typeface="Times New Roman" panose="02020603050405020304" pitchFamily="18" charset="0"/>
              </a:rPr>
              <a:t>Elsősorban a legáltalánosabb, legmélyebb kérdéseket kutatja. Egykori tárgyai közül ma már sok mindent a belőle </a:t>
            </a:r>
            <a:r>
              <a:rPr lang="hu-HU" sz="2400" dirty="0" err="1">
                <a:latin typeface="PT Sans" panose="020B0503020203020204" pitchFamily="34" charset="-18"/>
                <a:cs typeface="Times New Roman" panose="02020603050405020304" pitchFamily="18" charset="0"/>
              </a:rPr>
              <a:t>kinőtt</a:t>
            </a:r>
            <a:r>
              <a:rPr lang="hu-HU" sz="2400" dirty="0">
                <a:latin typeface="PT Sans" panose="020B0503020203020204" pitchFamily="34" charset="-18"/>
                <a:cs typeface="Times New Roman" panose="02020603050405020304" pitchFamily="18" charset="0"/>
              </a:rPr>
              <a:t> tudományok vizsgálnak. </a:t>
            </a:r>
          </a:p>
          <a:p>
            <a:pPr marL="457200" indent="-457200">
              <a:lnSpc>
                <a:spcPct val="130000"/>
              </a:lnSpc>
              <a:buFont typeface="+mj-lt"/>
              <a:buAutoNum type="arabicPeriod"/>
            </a:pPr>
            <a:r>
              <a:rPr lang="hu-HU" sz="2400" dirty="0">
                <a:latin typeface="PT Sans" panose="020B0503020203020204" pitchFamily="34" charset="-18"/>
                <a:cs typeface="Times New Roman" panose="02020603050405020304" pitchFamily="18" charset="0"/>
              </a:rPr>
              <a:t>A filozófiának nincsenek konszenzuális eredményei. </a:t>
            </a:r>
          </a:p>
          <a:p>
            <a:pPr marL="457200" indent="-457200">
              <a:lnSpc>
                <a:spcPct val="130000"/>
              </a:lnSpc>
              <a:buFont typeface="+mj-lt"/>
              <a:buAutoNum type="arabicPeriod"/>
            </a:pPr>
            <a:r>
              <a:rPr lang="hu-HU" sz="2400" dirty="0">
                <a:latin typeface="PT Sans" panose="020B0503020203020204" pitchFamily="34" charset="-18"/>
                <a:cs typeface="Times New Roman" panose="02020603050405020304" pitchFamily="18" charset="0"/>
              </a:rPr>
              <a:t>A filozófia sokszínű. Folyton változik az a szellemi horizont, amelyben kérdéseire választ keres. Folyton változnak azok az alapmeggyőződések, amelyekből kiindul.  </a:t>
            </a:r>
          </a:p>
          <a:p>
            <a:pPr marL="457200" indent="-457200">
              <a:lnSpc>
                <a:spcPct val="130000"/>
              </a:lnSpc>
              <a:buFont typeface="+mj-lt"/>
              <a:buAutoNum type="arabicPeriod"/>
            </a:pPr>
            <a:r>
              <a:rPr lang="hu-HU" sz="2400" dirty="0">
                <a:latin typeface="PT Sans" panose="020B0503020203020204" pitchFamily="34" charset="-18"/>
                <a:cs typeface="Times New Roman" panose="02020603050405020304" pitchFamily="18" charset="0"/>
              </a:rPr>
              <a:t>Autonómiára törekszik a teológiával és a tudományokkal szemben, nem a hitre vagy a tapasztalatra támaszkodik, hanem a természetes ész fényénél vizsgálódik.</a:t>
            </a:r>
          </a:p>
          <a:p>
            <a:pPr marL="457200" indent="-457200">
              <a:lnSpc>
                <a:spcPct val="130000"/>
              </a:lnSpc>
              <a:buFont typeface="+mj-lt"/>
              <a:buAutoNum type="arabicPeriod"/>
            </a:pPr>
            <a:r>
              <a:rPr lang="hu-HU" sz="2400" dirty="0">
                <a:latin typeface="PT Sans" panose="020B0503020203020204" pitchFamily="34" charset="-18"/>
                <a:cs typeface="Times New Roman" panose="02020603050405020304" pitchFamily="18" charset="0"/>
              </a:rPr>
              <a:t>Születése óta jellemzi az egység keresése: „filozófiainak csak az a nézet nevezhető, amely a tapasztalat adott sokféleségét egyetlen közös alapelv egységére vezeti vissza, másfelől pedig ebből az egységből kimerítően megmagyarázza és levezeti ama sokféleséget.” (Fichte)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170410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22589" y="359229"/>
            <a:ext cx="5873411" cy="6061668"/>
          </a:xfrm>
        </p:spPr>
        <p:txBody>
          <a:bodyPr>
            <a:noAutofit/>
          </a:bodyPr>
          <a:lstStyle/>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 halál misztériuma: Isten az embert a földi nyomorúság határain túli, boldog célra teremtette. Arra hívta és hívja, hogy egész természetével kapcsolódjék hozzá a romolhatatlan isteni élet közösségében.”</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emberi méltóság lényeges része az Istennel való közösségre szóló meghívás.”</a:t>
            </a:r>
          </a:p>
          <a:p>
            <a:pPr marL="0" indent="0">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 misztériuma csak a megtestesült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Ige misztériumában világosodik meg igazán.” „Isten Fia ugyanis megtestesülésével valamiképpen minden emberrel egyesült.”</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ruházat, személy, miseruha, Hagyomány látható&#10;&#10;Automatikusan generált leírás">
            <a:extLst>
              <a:ext uri="{FF2B5EF4-FFF2-40B4-BE49-F238E27FC236}">
                <a16:creationId xmlns:a16="http://schemas.microsoft.com/office/drawing/2014/main" id="{62D351A9-4132-DA5A-6FD4-EE736DFFB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92994"/>
            <a:ext cx="5753427" cy="4581946"/>
          </a:xfrm>
          <a:prstGeom prst="rect">
            <a:avLst/>
          </a:prstGeom>
        </p:spPr>
      </p:pic>
    </p:spTree>
    <p:extLst>
      <p:ext uri="{BB962C8B-B14F-4D97-AF65-F5344CB8AC3E}">
        <p14:creationId xmlns:p14="http://schemas.microsoft.com/office/powerpoint/2010/main" val="7331903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800169"/>
            <a:ext cx="11601553" cy="1200329"/>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HITTANI DIKASZTÉRIUM: DIGNITAS INFINITA</a:t>
            </a:r>
            <a:br>
              <a:rPr lang="hu-HU" sz="7200" b="1" baseline="30000" dirty="0">
                <a:latin typeface="PT Sans" panose="020B0503020203020204" pitchFamily="34" charset="-18"/>
              </a:rPr>
            </a:b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Napjaink katolikus álláspontja 2.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19000848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Hittani </a:t>
            </a:r>
            <a:r>
              <a:rPr lang="hu-HU" sz="2400" b="1" dirty="0" err="1">
                <a:solidFill>
                  <a:srgbClr val="000000"/>
                </a:solidFill>
                <a:latin typeface="PT Sans" panose="020B0503020203020204" pitchFamily="34" charset="-18"/>
                <a:ea typeface="Aptos" panose="020B0004020202020204" pitchFamily="34" charset="0"/>
              </a:rPr>
              <a:t>Dikasztérium</a:t>
            </a:r>
            <a:r>
              <a:rPr lang="hu-HU" sz="2400" b="1" dirty="0">
                <a:solidFill>
                  <a:srgbClr val="000000"/>
                </a:solidFill>
                <a:latin typeface="PT Sans" panose="020B0503020203020204" pitchFamily="34" charset="-18"/>
                <a:ea typeface="Aptos" panose="020B0004020202020204" pitchFamily="34" charset="0"/>
              </a:rPr>
              <a:t>: </a:t>
            </a:r>
            <a:r>
              <a:rPr lang="hu-HU" sz="2400" b="1" i="1" dirty="0">
                <a:solidFill>
                  <a:srgbClr val="000000"/>
                </a:solidFill>
                <a:latin typeface="PT Sans" panose="020B0503020203020204" pitchFamily="34" charset="-18"/>
                <a:ea typeface="Aptos" panose="020B0004020202020204" pitchFamily="34" charset="0"/>
              </a:rPr>
              <a:t>Dignitas </a:t>
            </a:r>
            <a:r>
              <a:rPr lang="hu-HU" sz="2400" b="1" i="1" dirty="0" err="1">
                <a:solidFill>
                  <a:srgbClr val="000000"/>
                </a:solidFill>
                <a:latin typeface="PT Sans" panose="020B0503020203020204" pitchFamily="34" charset="-18"/>
                <a:ea typeface="Aptos" panose="020B0004020202020204" pitchFamily="34" charset="0"/>
              </a:rPr>
              <a:t>infinita</a:t>
            </a:r>
            <a:r>
              <a:rPr lang="hu-HU" sz="2400" b="1" i="1" dirty="0">
                <a:solidFill>
                  <a:srgbClr val="000000"/>
                </a:solidFill>
                <a:latin typeface="PT Sans" panose="020B0503020203020204" pitchFamily="34" charset="-18"/>
                <a:ea typeface="Aptos" panose="020B0004020202020204" pitchFamily="34" charset="0"/>
              </a:rPr>
              <a:t> </a:t>
            </a:r>
            <a:r>
              <a:rPr lang="hu-HU" sz="2400" dirty="0">
                <a:solidFill>
                  <a:srgbClr val="000000"/>
                </a:solidFill>
                <a:latin typeface="PT Sans" panose="020B0503020203020204" pitchFamily="34" charset="-18"/>
                <a:ea typeface="Aptos" panose="020B0004020202020204" pitchFamily="34" charset="0"/>
              </a:rPr>
              <a:t>(2024)</a:t>
            </a:r>
          </a:p>
          <a:p>
            <a:pPr marL="0" indent="0">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„Minden emberi személyt – a körülményektől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függetlenül,  bármilyen állapotban vagy helyzetben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legyen is – a létében elidegeníthetetlenül megalapozott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végtelen méltóság illet meg.”</a:t>
            </a:r>
          </a:p>
          <a:p>
            <a:pPr marL="0" indent="0">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Isten „minden egyes embert végtelenül szeret, és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ezáltal végtelen méltósággal ruházza fel” őket. </a:t>
            </a:r>
          </a:p>
          <a:p>
            <a:pPr marL="0" indent="0">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 </a:t>
            </a:r>
          </a:p>
          <a:p>
            <a:pPr marL="0" indent="0">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E3F2CBC2-D636-F7F4-F421-0F9D0E393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947" y="1161457"/>
            <a:ext cx="3779344" cy="5414334"/>
          </a:xfrm>
          <a:prstGeom prst="rect">
            <a:avLst/>
          </a:prstGeom>
        </p:spPr>
      </p:pic>
    </p:spTree>
    <p:extLst>
      <p:ext uri="{BB962C8B-B14F-4D97-AF65-F5344CB8AC3E}">
        <p14:creationId xmlns:p14="http://schemas.microsoft.com/office/powerpoint/2010/main" val="13456832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emberi méltóság hite, ahogy már a Gaudium </a:t>
            </a:r>
            <a:r>
              <a:rPr lang="hu-HU" sz="2400" dirty="0" err="1">
                <a:solidFill>
                  <a:srgbClr val="000000"/>
                </a:solidFill>
                <a:latin typeface="PT Sans" panose="020B0503020203020204" pitchFamily="34" charset="-18"/>
                <a:ea typeface="Aptos" panose="020B0004020202020204" pitchFamily="34" charset="0"/>
              </a:rPr>
              <a:t>et</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Spes</a:t>
            </a:r>
            <a:r>
              <a:rPr lang="hu-HU" sz="2400" dirty="0">
                <a:solidFill>
                  <a:srgbClr val="000000"/>
                </a:solidFill>
                <a:latin typeface="PT Sans" panose="020B0503020203020204" pitchFamily="34" charset="-18"/>
                <a:ea typeface="Aptos" panose="020B0004020202020204" pitchFamily="34" charset="0"/>
              </a:rPr>
              <a:t> is állította, három hitigazságból következik. </a:t>
            </a:r>
          </a:p>
          <a:p>
            <a:pPr marL="0" indent="0">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1. Isten saját képére teremtett minket.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2 „Az ember meghívást kapott az Istennel való közösségre, mely arra rendeltetett,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hogy örökké tartson.”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3. A Fiú „megtestesülése révén valamiképpen minden emberrel egyesült.” </a:t>
            </a:r>
          </a:p>
          <a:p>
            <a:pPr marL="0" indent="0">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Mindhárom esetben arról van szó, hogy Isten azzal tüntet ki bennünket,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hogy közösségben akar velünk lenni. </a:t>
            </a:r>
          </a:p>
          <a:p>
            <a:pPr marL="0" indent="0">
              <a:lnSpc>
                <a:spcPct val="15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252114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197484"/>
            <a:ext cx="11494583" cy="6535825"/>
          </a:xfrm>
        </p:spPr>
        <p:txBody>
          <a:bodyPr>
            <a:noAutofit/>
          </a:bodyPr>
          <a:lstStyle/>
          <a:p>
            <a:pPr marL="0" indent="0">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Istenképűség</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 méltósága Teremtőjének szeretetéből fakad, aki belé véste képének kitörölhetetlen vonásait (vö. </a:t>
            </a:r>
            <a:r>
              <a:rPr lang="hu-HU" sz="2400" dirty="0" err="1">
                <a:solidFill>
                  <a:srgbClr val="000000"/>
                </a:solidFill>
                <a:latin typeface="PT Sans" panose="020B0503020203020204" pitchFamily="34" charset="-18"/>
                <a:ea typeface="Aptos" panose="020B0004020202020204" pitchFamily="34" charset="0"/>
              </a:rPr>
              <a:t>Ter</a:t>
            </a:r>
            <a:r>
              <a:rPr lang="hu-HU" sz="2400" dirty="0">
                <a:solidFill>
                  <a:srgbClr val="000000"/>
                </a:solidFill>
                <a:latin typeface="PT Sans" panose="020B0503020203020204" pitchFamily="34" charset="-18"/>
                <a:ea typeface="Aptos" panose="020B0004020202020204" pitchFamily="34" charset="0"/>
              </a:rPr>
              <a:t> 1,26), és arra hívta, hogy megismerje őt, szeresse őt, és szövetségi kapcsolatban éljen vele, a többi férfival és nővel pedig testvériesen, igazságban és békében” (18).</a:t>
            </a:r>
          </a:p>
          <a:p>
            <a:pPr marL="0" indent="0">
              <a:lnSpc>
                <a:spcPct val="15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 ,kép’ kifejezés nem az ember lelkére vagy értelmi képességeire, hanem a férfi és a nő méltóságára utal. Az egyenlőség és a szeretet kölcsönös kapcsolatában mindketten azt a szerepet töltik be, hogy Istent képviselik a világban, és arra kaptak meghívást, hogy őrizzék és gondozzák a világot. Isten képére teremtve lenni tehát azt jelenti, hogy olyan szent értéket hordozunk magunkban, amely meghalad minden nemi, társadalmi, politikai, kulturális és vallási különbséget.” (11)</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617401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C46C5-7DC6-39A8-BDE4-91D6F74D090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6D46D8EA-81F7-B852-75CD-97051C2DC911}"/>
              </a:ext>
            </a:extLst>
          </p:cNvPr>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8F088BDD-2840-653A-6A10-B27971293BF9}"/>
              </a:ext>
            </a:extLst>
          </p:cNvPr>
          <p:cNvSpPr>
            <a:spLocks noGrp="1"/>
          </p:cNvSpPr>
          <p:nvPr>
            <p:ph idx="1"/>
          </p:nvPr>
        </p:nvSpPr>
        <p:spPr>
          <a:xfrm>
            <a:off x="348708" y="359229"/>
            <a:ext cx="7000359" cy="6374080"/>
          </a:xfrm>
        </p:spPr>
        <p:txBody>
          <a:bodyPr>
            <a:noAutofit/>
          </a:bodyPr>
          <a:lstStyle/>
          <a:p>
            <a:pPr marL="0" indent="0" algn="just">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„Négyféle méltóságfogalmat különböztethetünk meg: van </a:t>
            </a:r>
            <a:r>
              <a:rPr lang="hu-HU" sz="2400" i="1" dirty="0">
                <a:solidFill>
                  <a:srgbClr val="000000"/>
                </a:solidFill>
                <a:latin typeface="PT Sans" panose="020B0503020203020204" pitchFamily="34" charset="-18"/>
                <a:ea typeface="Aptos" panose="020B0004020202020204" pitchFamily="34" charset="0"/>
              </a:rPr>
              <a:t>ontológiai méltóság</a:t>
            </a:r>
            <a:r>
              <a:rPr lang="hu-HU" sz="2400" dirty="0">
                <a:solidFill>
                  <a:srgbClr val="000000"/>
                </a:solidFill>
                <a:latin typeface="PT Sans" panose="020B0503020203020204" pitchFamily="34" charset="-18"/>
                <a:ea typeface="Aptos" panose="020B0004020202020204" pitchFamily="34" charset="0"/>
              </a:rPr>
              <a:t>, </a:t>
            </a:r>
            <a:r>
              <a:rPr lang="hu-HU" sz="2400" i="1" dirty="0">
                <a:solidFill>
                  <a:srgbClr val="000000"/>
                </a:solidFill>
                <a:latin typeface="PT Sans" panose="020B0503020203020204" pitchFamily="34" charset="-18"/>
                <a:ea typeface="Aptos" panose="020B0004020202020204" pitchFamily="34" charset="0"/>
              </a:rPr>
              <a:t>erkölcsi méltóság</a:t>
            </a:r>
            <a:r>
              <a:rPr lang="hu-HU" sz="2400" dirty="0">
                <a:solidFill>
                  <a:srgbClr val="000000"/>
                </a:solidFill>
                <a:latin typeface="PT Sans" panose="020B0503020203020204" pitchFamily="34" charset="-18"/>
                <a:ea typeface="Aptos" panose="020B0004020202020204" pitchFamily="34" charset="0"/>
              </a:rPr>
              <a:t>, </a:t>
            </a:r>
            <a:r>
              <a:rPr lang="hu-HU" sz="2400" i="1" dirty="0">
                <a:solidFill>
                  <a:srgbClr val="000000"/>
                </a:solidFill>
                <a:latin typeface="PT Sans" panose="020B0503020203020204" pitchFamily="34" charset="-18"/>
                <a:ea typeface="Aptos" panose="020B0004020202020204" pitchFamily="34" charset="0"/>
              </a:rPr>
              <a:t>társadalmi méltóság</a:t>
            </a:r>
            <a:r>
              <a:rPr lang="hu-HU" sz="2400" dirty="0">
                <a:solidFill>
                  <a:srgbClr val="000000"/>
                </a:solidFill>
                <a:latin typeface="PT Sans" panose="020B0503020203020204" pitchFamily="34" charset="-18"/>
                <a:ea typeface="Aptos" panose="020B0004020202020204" pitchFamily="34" charset="0"/>
              </a:rPr>
              <a:t> és végül </a:t>
            </a:r>
            <a:r>
              <a:rPr lang="hu-HU" sz="2400" i="1" dirty="0">
                <a:solidFill>
                  <a:srgbClr val="000000"/>
                </a:solidFill>
                <a:latin typeface="PT Sans" panose="020B0503020203020204" pitchFamily="34" charset="-18"/>
                <a:ea typeface="Aptos" panose="020B0004020202020204" pitchFamily="34" charset="0"/>
              </a:rPr>
              <a:t>egzisztenciális méltóság</a:t>
            </a:r>
            <a:r>
              <a:rPr lang="hu-HU" sz="2400" dirty="0">
                <a:solidFill>
                  <a:srgbClr val="000000"/>
                </a:solidFill>
                <a:latin typeface="PT Sans" panose="020B0503020203020204" pitchFamily="34" charset="-18"/>
                <a:ea typeface="Aptos" panose="020B0004020202020204" pitchFamily="34" charset="0"/>
              </a:rPr>
              <a:t>. Legfontosabb értelme az </a:t>
            </a:r>
            <a:r>
              <a:rPr lang="hu-HU" sz="2400" i="1" dirty="0">
                <a:solidFill>
                  <a:srgbClr val="000000"/>
                </a:solidFill>
                <a:latin typeface="PT Sans" panose="020B0503020203020204" pitchFamily="34" charset="-18"/>
                <a:ea typeface="Aptos" panose="020B0004020202020204" pitchFamily="34" charset="0"/>
              </a:rPr>
              <a:t>ontológiai méltóságnak</a:t>
            </a:r>
            <a:r>
              <a:rPr lang="hu-HU" sz="2400" dirty="0">
                <a:solidFill>
                  <a:srgbClr val="000000"/>
                </a:solidFill>
                <a:latin typeface="PT Sans" panose="020B0503020203020204" pitchFamily="34" charset="-18"/>
                <a:ea typeface="Aptos" panose="020B0004020202020204" pitchFamily="34" charset="0"/>
              </a:rPr>
              <a:t> van, amely a személyt mint olyat azon ténynél fogva illeti meg, hogy létezik és hogy Isten akarja, teremti és szereti. Ez a méltóság sohasem törölhető el, és érvényben marad függetlenül az egyén adott körülményeitől.”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a:extLst>
              <a:ext uri="{FF2B5EF4-FFF2-40B4-BE49-F238E27FC236}">
                <a16:creationId xmlns:a16="http://schemas.microsoft.com/office/drawing/2014/main" id="{C1BB3A6F-D7C9-E79D-3CDC-6701B10F4315}"/>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1028F6BD-9856-FE43-2F11-D7DAE8ACBD7E}"/>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D747569A-2AC0-55AE-93CC-23E2DE3DA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947" y="1161457"/>
            <a:ext cx="3779344" cy="5414334"/>
          </a:xfrm>
          <a:prstGeom prst="rect">
            <a:avLst/>
          </a:prstGeom>
        </p:spPr>
      </p:pic>
    </p:spTree>
    <p:extLst>
      <p:ext uri="{BB962C8B-B14F-4D97-AF65-F5344CB8AC3E}">
        <p14:creationId xmlns:p14="http://schemas.microsoft.com/office/powerpoint/2010/main" val="5980517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C46C5-7DC6-39A8-BDE4-91D6F74D090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6D46D8EA-81F7-B852-75CD-97051C2DC911}"/>
              </a:ext>
            </a:extLst>
          </p:cNvPr>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a:extLst>
              <a:ext uri="{FF2B5EF4-FFF2-40B4-BE49-F238E27FC236}">
                <a16:creationId xmlns:a16="http://schemas.microsoft.com/office/drawing/2014/main" id="{8F088BDD-2840-653A-6A10-B27971293BF9}"/>
              </a:ext>
            </a:extLst>
          </p:cNvPr>
          <p:cNvSpPr>
            <a:spLocks noGrp="1"/>
          </p:cNvSpPr>
          <p:nvPr>
            <p:ph idx="1"/>
          </p:nvPr>
        </p:nvSpPr>
        <p:spPr>
          <a:xfrm>
            <a:off x="348708" y="359229"/>
            <a:ext cx="7244788" cy="6374080"/>
          </a:xfrm>
        </p:spPr>
        <p:txBody>
          <a:bodyPr>
            <a:noAutofit/>
          </a:bodyPr>
          <a:lstStyle/>
          <a:p>
            <a:pPr marL="0"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Erkölcsi méltóság</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„Amikor </a:t>
            </a:r>
            <a:r>
              <a:rPr lang="hu-HU" sz="2400" i="1" dirty="0">
                <a:solidFill>
                  <a:srgbClr val="000000"/>
                </a:solidFill>
                <a:latin typeface="PT Sans" panose="020B0503020203020204" pitchFamily="34" charset="-18"/>
                <a:ea typeface="Aptos" panose="020B0004020202020204" pitchFamily="34" charset="0"/>
              </a:rPr>
              <a:t>erkölcsi méltóságról </a:t>
            </a:r>
            <a:r>
              <a:rPr lang="hu-HU" sz="2400" dirty="0">
                <a:solidFill>
                  <a:srgbClr val="000000"/>
                </a:solidFill>
                <a:latin typeface="PT Sans" panose="020B0503020203020204" pitchFamily="34" charset="-18"/>
                <a:ea typeface="Aptos" panose="020B0004020202020204" pitchFamily="34" charset="0"/>
              </a:rPr>
              <a:t>beszélünk, akkor a </a:t>
            </a:r>
            <a:r>
              <a:rPr lang="hu-HU" sz="2400" b="1" dirty="0">
                <a:solidFill>
                  <a:srgbClr val="000000"/>
                </a:solidFill>
                <a:latin typeface="PT Sans" panose="020B0503020203020204" pitchFamily="34" charset="-18"/>
                <a:ea typeface="Aptos" panose="020B0004020202020204" pitchFamily="34" charset="0"/>
              </a:rPr>
              <a:t>szabadságnak</a:t>
            </a:r>
            <a:r>
              <a:rPr lang="hu-HU" sz="2400" dirty="0">
                <a:solidFill>
                  <a:srgbClr val="000000"/>
                </a:solidFill>
                <a:latin typeface="PT Sans" panose="020B0503020203020204" pitchFamily="34" charset="-18"/>
                <a:ea typeface="Aptos" panose="020B0004020202020204" pitchFamily="34" charset="0"/>
              </a:rPr>
              <a:t> az emberi teremtmény általi gyakorlására utalunk. Az ember előtt mindig nyitva marad a lehetőség, hogy lelkiismeretével szemben cselekedjen. Amikor ez megtörténik, akkor olyan emberekkel állunk szemben, akikből </a:t>
            </a:r>
            <a:r>
              <a:rPr lang="hu-HU" sz="2400" b="1" dirty="0">
                <a:solidFill>
                  <a:srgbClr val="000000"/>
                </a:solidFill>
                <a:latin typeface="PT Sans" panose="020B0503020203020204" pitchFamily="34" charset="-18"/>
                <a:ea typeface="Aptos" panose="020B0004020202020204" pitchFamily="34" charset="0"/>
              </a:rPr>
              <a:t>látszólag</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kiveszett</a:t>
            </a:r>
            <a:r>
              <a:rPr lang="hu-HU" sz="2400" dirty="0">
                <a:solidFill>
                  <a:srgbClr val="000000"/>
                </a:solidFill>
                <a:latin typeface="PT Sans" panose="020B0503020203020204" pitchFamily="34" charset="-18"/>
                <a:ea typeface="Aptos" panose="020B0004020202020204" pitchFamily="34" charset="0"/>
              </a:rPr>
              <a:t> az emberség legapróbb csírája, a </a:t>
            </a:r>
            <a:r>
              <a:rPr lang="hu-HU" sz="2400" b="1" dirty="0">
                <a:solidFill>
                  <a:srgbClr val="000000"/>
                </a:solidFill>
                <a:latin typeface="PT Sans" panose="020B0503020203020204" pitchFamily="34" charset="-18"/>
                <a:ea typeface="Aptos" panose="020B0004020202020204" pitchFamily="34" charset="0"/>
              </a:rPr>
              <a:t>méltóság legapróbb csírája</a:t>
            </a:r>
            <a:r>
              <a:rPr lang="hu-HU" sz="2400" dirty="0">
                <a:solidFill>
                  <a:srgbClr val="000000"/>
                </a:solidFill>
                <a:latin typeface="PT Sans" panose="020B0503020203020204" pitchFamily="34" charset="-18"/>
                <a:ea typeface="Aptos" panose="020B0004020202020204" pitchFamily="34" charset="0"/>
              </a:rPr>
              <a:t>. E tekintetben az itt bevezetett megkülönböztetés segít abban, hogy különbséget tegyünk a valóban »elveszíthető« erkölcsi méltóság szempontja és a sohasem megsemmisíthető ontológiai méltóság szempontja között.”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a:extLst>
              <a:ext uri="{FF2B5EF4-FFF2-40B4-BE49-F238E27FC236}">
                <a16:creationId xmlns:a16="http://schemas.microsoft.com/office/drawing/2014/main" id="{C1BB3A6F-D7C9-E79D-3CDC-6701B10F4315}"/>
              </a:ext>
            </a:extLst>
          </p:cNvPr>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1028F6BD-9856-FE43-2F11-D7DAE8ACBD7E}"/>
              </a:ext>
            </a:extLst>
          </p:cNvPr>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ruházat, személy, Emberi arc, Nyugdíjas állampolgár látható&#10;&#10;Automatikusan generált leírás">
            <a:extLst>
              <a:ext uri="{FF2B5EF4-FFF2-40B4-BE49-F238E27FC236}">
                <a16:creationId xmlns:a16="http://schemas.microsoft.com/office/drawing/2014/main" id="{901E857D-23F4-B36F-BC85-82C134376966}"/>
              </a:ext>
            </a:extLst>
          </p:cNvPr>
          <p:cNvPicPr>
            <a:picLocks noChangeAspect="1"/>
          </p:cNvPicPr>
          <p:nvPr/>
        </p:nvPicPr>
        <p:blipFill>
          <a:blip r:embed="rId2">
            <a:extLst>
              <a:ext uri="{28A0092B-C50C-407E-A947-70E740481C1C}">
                <a14:useLocalDpi xmlns:a14="http://schemas.microsoft.com/office/drawing/2010/main" val="0"/>
              </a:ext>
            </a:extLst>
          </a:blip>
          <a:srcRect l="53197"/>
          <a:stretch/>
        </p:blipFill>
        <p:spPr>
          <a:xfrm>
            <a:off x="7697775" y="1118900"/>
            <a:ext cx="4145516" cy="4982236"/>
          </a:xfrm>
          <a:prstGeom prst="rect">
            <a:avLst/>
          </a:prstGeom>
        </p:spPr>
      </p:pic>
    </p:spTree>
    <p:extLst>
      <p:ext uri="{BB962C8B-B14F-4D97-AF65-F5344CB8AC3E}">
        <p14:creationId xmlns:p14="http://schemas.microsoft.com/office/powerpoint/2010/main" val="40704207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7384503" cy="6374080"/>
          </a:xfrm>
        </p:spPr>
        <p:txBody>
          <a:bodyPr>
            <a:no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Társadalmi méltóság</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„Amikor társadalmi méltóságról beszélünk, akkor azokra a körülményekre utalunk, amelyek között a személy él. A mélyszegénységben például, amikor nincsenek meg a minimális feltételek ahhoz, hogy egy személy </a:t>
            </a:r>
            <a:r>
              <a:rPr lang="hu-HU" sz="2400" b="1" dirty="0">
                <a:solidFill>
                  <a:srgbClr val="000000"/>
                </a:solidFill>
                <a:latin typeface="PT Sans" panose="020B0503020203020204" pitchFamily="34" charset="-18"/>
                <a:ea typeface="Aptos" panose="020B0004020202020204" pitchFamily="34" charset="0"/>
              </a:rPr>
              <a:t>ontológiai méltóságának megfelelően éljen,</a:t>
            </a:r>
            <a:r>
              <a:rPr lang="hu-HU" sz="2400" dirty="0">
                <a:solidFill>
                  <a:srgbClr val="000000"/>
                </a:solidFill>
                <a:latin typeface="PT Sans" panose="020B0503020203020204" pitchFamily="34" charset="-18"/>
                <a:ea typeface="Aptos" panose="020B0004020202020204" pitchFamily="34" charset="0"/>
              </a:rPr>
              <a:t> azt mondjuk, hogy az ennyire szegény embernek az élete »méltatlan« élet. Ez a kifejezés semmiképpen sem a személy megítélését jelenti, hanem arra kíván rávilágítani, hogy </a:t>
            </a:r>
            <a:r>
              <a:rPr lang="hu-HU" sz="2400" b="1" dirty="0">
                <a:solidFill>
                  <a:srgbClr val="000000"/>
                </a:solidFill>
                <a:latin typeface="PT Sans" panose="020B0503020203020204" pitchFamily="34" charset="-18"/>
                <a:ea typeface="Aptos" panose="020B0004020202020204" pitchFamily="34" charset="0"/>
              </a:rPr>
              <a:t>elidegeníthetetlen méltóságának ellentmond az a helyzet, amelyben élni kényszerül</a:t>
            </a:r>
            <a:r>
              <a:rPr lang="hu-HU" sz="2400" dirty="0">
                <a:solidFill>
                  <a:srgbClr val="000000"/>
                </a:solidFill>
                <a:latin typeface="PT Sans" panose="020B0503020203020204" pitchFamily="34" charset="-18"/>
                <a:ea typeface="Aptos" panose="020B0004020202020204" pitchFamily="34" charset="0"/>
              </a:rPr>
              <a:t>.”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szöveg, címerpajzs, embléma, poszter látható&#10;&#10;Előfordulhat, hogy a mesterséges intelligencia által létrehozott tartalom helytelen.">
            <a:extLst>
              <a:ext uri="{FF2B5EF4-FFF2-40B4-BE49-F238E27FC236}">
                <a16:creationId xmlns:a16="http://schemas.microsoft.com/office/drawing/2014/main" id="{FB710DDC-C7B5-A03D-EE20-9BE064B19DB3}"/>
              </a:ext>
            </a:extLst>
          </p:cNvPr>
          <p:cNvPicPr>
            <a:picLocks noChangeAspect="1"/>
          </p:cNvPicPr>
          <p:nvPr/>
        </p:nvPicPr>
        <p:blipFill>
          <a:blip r:embed="rId2">
            <a:extLst>
              <a:ext uri="{28A0092B-C50C-407E-A947-70E740481C1C}">
                <a14:useLocalDpi xmlns:a14="http://schemas.microsoft.com/office/drawing/2010/main" val="0"/>
              </a:ext>
            </a:extLst>
          </a:blip>
          <a:srcRect l="13683" r="13746"/>
          <a:stretch/>
        </p:blipFill>
        <p:spPr>
          <a:xfrm>
            <a:off x="7994468" y="958643"/>
            <a:ext cx="3755754" cy="5175251"/>
          </a:xfrm>
          <a:prstGeom prst="rect">
            <a:avLst/>
          </a:prstGeom>
        </p:spPr>
      </p:pic>
    </p:spTree>
    <p:extLst>
      <p:ext uri="{BB962C8B-B14F-4D97-AF65-F5344CB8AC3E}">
        <p14:creationId xmlns:p14="http://schemas.microsoft.com/office/powerpoint/2010/main" val="27120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7940526" cy="6374080"/>
          </a:xfrm>
        </p:spPr>
        <p:txBody>
          <a:bodyPr>
            <a:noAutofit/>
          </a:bodyPr>
          <a:lstStyle/>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Egzisztenciális méltóság</a:t>
            </a:r>
          </a:p>
          <a:p>
            <a:pPr marL="8890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utolsó jelentés pedig az </a:t>
            </a:r>
            <a:r>
              <a:rPr lang="hu-HU" sz="2400" i="1" dirty="0">
                <a:solidFill>
                  <a:srgbClr val="000000"/>
                </a:solidFill>
                <a:latin typeface="PT Sans" panose="020B0503020203020204" pitchFamily="34" charset="-18"/>
                <a:ea typeface="Aptos" panose="020B0004020202020204" pitchFamily="34" charset="0"/>
              </a:rPr>
              <a:t>egzisztenciális méltóság</a:t>
            </a:r>
            <a:r>
              <a:rPr lang="hu-HU" sz="2400" dirty="0">
                <a:solidFill>
                  <a:srgbClr val="000000"/>
                </a:solidFill>
                <a:latin typeface="PT Sans" panose="020B0503020203020204" pitchFamily="34" charset="-18"/>
                <a:ea typeface="Aptos" panose="020B0004020202020204" pitchFamily="34" charset="0"/>
              </a:rPr>
              <a:t>. Manapság egyre gyakrabban beszélünk »méltó« és »nem méltó« életről. Ezekkel a jelzőkkel egzisztenciális jellegű helyzetekre utalunk: például annak a személynek az esetében, akinek látszólag semmilyen lényegi fontosságú dolog nem hiányzik az élethez, de különböző okok </a:t>
            </a:r>
            <a:r>
              <a:rPr lang="hu-HU" sz="2400" b="1" dirty="0">
                <a:solidFill>
                  <a:srgbClr val="000000"/>
                </a:solidFill>
                <a:latin typeface="PT Sans" panose="020B0503020203020204" pitchFamily="34" charset="-18"/>
                <a:ea typeface="Aptos" panose="020B0004020202020204" pitchFamily="34" charset="0"/>
              </a:rPr>
              <a:t>miatt nehezére esik békében, örömben és reményben élni</a:t>
            </a:r>
            <a:r>
              <a:rPr lang="hu-HU" sz="2400" dirty="0">
                <a:solidFill>
                  <a:srgbClr val="000000"/>
                </a:solidFill>
                <a:latin typeface="PT Sans" panose="020B0503020203020204" pitchFamily="34" charset="-18"/>
                <a:ea typeface="Aptos" panose="020B0004020202020204" pitchFamily="34" charset="0"/>
              </a:rPr>
              <a:t>. Más helyzetekben súlyos betegség, családon belüli erőszak, kóros függőség és egyéb bajok vezetnek oda, hogy </a:t>
            </a:r>
            <a:r>
              <a:rPr lang="hu-HU" sz="2400" b="1" dirty="0">
                <a:solidFill>
                  <a:srgbClr val="000000"/>
                </a:solidFill>
                <a:latin typeface="PT Sans" panose="020B0503020203020204" pitchFamily="34" charset="-18"/>
                <a:ea typeface="Aptos" panose="020B0004020202020204" pitchFamily="34" charset="0"/>
              </a:rPr>
              <a:t>valaki »méltatlanként« élje meg élethelyzetét </a:t>
            </a:r>
            <a:r>
              <a:rPr lang="hu-HU" sz="2400" dirty="0">
                <a:solidFill>
                  <a:srgbClr val="000000"/>
                </a:solidFill>
                <a:latin typeface="PT Sans" panose="020B0503020203020204" pitchFamily="34" charset="-18"/>
                <a:ea typeface="Aptos" panose="020B0004020202020204" pitchFamily="34" charset="0"/>
              </a:rPr>
              <a:t>annak az ontológiai méltóságnak az érzékelésével szemben, amelyet sohasem lehet elhomályosítani.”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ruházat, személy, miseruha, papság látható&#10;&#10;Előfordulhat, hogy a mesterséges intelligencia által létrehozott tartalom helytelen.">
            <a:extLst>
              <a:ext uri="{FF2B5EF4-FFF2-40B4-BE49-F238E27FC236}">
                <a16:creationId xmlns:a16="http://schemas.microsoft.com/office/drawing/2014/main" id="{C137844F-0B80-7E65-99CA-B0F59B87702A}"/>
              </a:ext>
            </a:extLst>
          </p:cNvPr>
          <p:cNvPicPr>
            <a:picLocks noChangeAspect="1"/>
          </p:cNvPicPr>
          <p:nvPr/>
        </p:nvPicPr>
        <p:blipFill>
          <a:blip r:embed="rId2">
            <a:extLst>
              <a:ext uri="{28A0092B-C50C-407E-A947-70E740481C1C}">
                <a14:useLocalDpi xmlns:a14="http://schemas.microsoft.com/office/drawing/2010/main" val="0"/>
              </a:ext>
            </a:extLst>
          </a:blip>
          <a:srcRect l="6942" r="5655"/>
          <a:stretch/>
        </p:blipFill>
        <p:spPr>
          <a:xfrm>
            <a:off x="8458200" y="1161457"/>
            <a:ext cx="3468756" cy="4522824"/>
          </a:xfrm>
          <a:prstGeom prst="rect">
            <a:avLst/>
          </a:prstGeom>
        </p:spPr>
      </p:pic>
    </p:spTree>
    <p:extLst>
      <p:ext uri="{BB962C8B-B14F-4D97-AF65-F5344CB8AC3E}">
        <p14:creationId xmlns:p14="http://schemas.microsoft.com/office/powerpoint/2010/main" val="34734142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„Bár minden emberi lény elidegeníthetetlen méltósággal rendelkezik, az ő szabad</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és felelős döntésén múlik, hogy azt teljes mértékben </a:t>
            </a:r>
            <a:r>
              <a:rPr lang="hu-HU" sz="2400" b="1" dirty="0">
                <a:solidFill>
                  <a:srgbClr val="000000"/>
                </a:solidFill>
                <a:latin typeface="PT Sans" panose="020B0503020203020204" pitchFamily="34" charset="-18"/>
                <a:ea typeface="Aptos" panose="020B0004020202020204" pitchFamily="34" charset="0"/>
              </a:rPr>
              <a:t>kifejezi</a:t>
            </a:r>
            <a:r>
              <a:rPr lang="hu-HU" sz="2400" dirty="0">
                <a:solidFill>
                  <a:srgbClr val="000000"/>
                </a:solidFill>
                <a:latin typeface="PT Sans" panose="020B0503020203020204" pitchFamily="34" charset="-18"/>
                <a:ea typeface="Aptos" panose="020B0004020202020204" pitchFamily="34" charset="0"/>
              </a:rPr>
              <a:t> és </a:t>
            </a:r>
            <a:r>
              <a:rPr lang="hu-HU" sz="2400" b="1" dirty="0">
                <a:solidFill>
                  <a:srgbClr val="000000"/>
                </a:solidFill>
                <a:latin typeface="PT Sans" panose="020B0503020203020204" pitchFamily="34" charset="-18"/>
                <a:ea typeface="Aptos" panose="020B0004020202020204" pitchFamily="34" charset="0"/>
              </a:rPr>
              <a:t>kinyilvánítja</a:t>
            </a:r>
            <a:r>
              <a:rPr lang="hu-HU" sz="2400" dirty="0">
                <a:solidFill>
                  <a:srgbClr val="000000"/>
                </a:solidFill>
                <a:latin typeface="PT Sans" panose="020B0503020203020204" pitchFamily="34" charset="-18"/>
                <a:ea typeface="Aptos" panose="020B0004020202020204" pitchFamily="34" charset="0"/>
              </a:rPr>
              <a:t> vagy pedig </a:t>
            </a:r>
            <a:r>
              <a:rPr lang="hu-HU" sz="2400" b="1" dirty="0">
                <a:solidFill>
                  <a:srgbClr val="000000"/>
                </a:solidFill>
                <a:latin typeface="PT Sans" panose="020B0503020203020204" pitchFamily="34" charset="-18"/>
                <a:ea typeface="Aptos" panose="020B0004020202020204" pitchFamily="34" charset="0"/>
              </a:rPr>
              <a:t>elhomályosítja</a:t>
            </a:r>
            <a:r>
              <a:rPr lang="hu-HU" sz="2400" dirty="0">
                <a:solidFill>
                  <a:srgbClr val="000000"/>
                </a:solidFill>
                <a:latin typeface="PT Sans" panose="020B0503020203020204" pitchFamily="34" charset="-18"/>
                <a:ea typeface="Aptos" panose="020B0004020202020204" pitchFamily="34" charset="0"/>
              </a:rPr>
              <a:t>. Egyes egyházatyák különbséget tettek a Teremtés könyvében említett képmás és hasonlatosság között, lehetővé téve ezáltal az emberi méltóság dinamikus szemléletét: Isten képmása az ember szabadságára van bízva, hogy a Lélek vezetése és működése révén </a:t>
            </a:r>
            <a:r>
              <a:rPr lang="hu-HU" sz="2400" b="1" dirty="0">
                <a:solidFill>
                  <a:srgbClr val="000000"/>
                </a:solidFill>
                <a:latin typeface="PT Sans" panose="020B0503020203020204" pitchFamily="34" charset="-18"/>
                <a:ea typeface="Aptos" panose="020B0004020202020204" pitchFamily="34" charset="0"/>
              </a:rPr>
              <a:t>növekedjék</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az Istenhez való hasonlatossága</a:t>
            </a:r>
            <a:r>
              <a:rPr lang="hu-HU" sz="2400" dirty="0">
                <a:solidFill>
                  <a:srgbClr val="000000"/>
                </a:solidFill>
                <a:latin typeface="PT Sans" panose="020B0503020203020204" pitchFamily="34" charset="-18"/>
                <a:ea typeface="Aptos" panose="020B0004020202020204" pitchFamily="34" charset="0"/>
              </a:rPr>
              <a:t>, és minden ember </a:t>
            </a:r>
            <a:r>
              <a:rPr lang="hu-HU" sz="2400" b="1" dirty="0">
                <a:solidFill>
                  <a:srgbClr val="000000"/>
                </a:solidFill>
                <a:latin typeface="PT Sans" panose="020B0503020203020204" pitchFamily="34" charset="-18"/>
                <a:ea typeface="Aptos" panose="020B0004020202020204" pitchFamily="34" charset="0"/>
              </a:rPr>
              <a:t>elérhesse legmagasabb méltóságát</a:t>
            </a:r>
            <a:r>
              <a:rPr lang="hu-HU" sz="2400" dirty="0">
                <a:solidFill>
                  <a:srgbClr val="000000"/>
                </a:solidFill>
                <a:latin typeface="PT Sans" panose="020B0503020203020204" pitchFamily="34" charset="-18"/>
                <a:ea typeface="Aptos" panose="020B0004020202020204" pitchFamily="34" charset="0"/>
              </a:rPr>
              <a:t>. Minden személy arra kapott ugyanis meghívást, hogy egzisztenciális és erkölcsi szinten </a:t>
            </a:r>
            <a:r>
              <a:rPr lang="hu-HU" sz="2400" b="1" dirty="0">
                <a:solidFill>
                  <a:srgbClr val="000000"/>
                </a:solidFill>
                <a:latin typeface="PT Sans" panose="020B0503020203020204" pitchFamily="34" charset="-18"/>
                <a:ea typeface="Aptos" panose="020B0004020202020204" pitchFamily="34" charset="0"/>
              </a:rPr>
              <a:t>kinyilvánítsa</a:t>
            </a:r>
            <a:r>
              <a:rPr lang="hu-HU" sz="2400" dirty="0">
                <a:solidFill>
                  <a:srgbClr val="000000"/>
                </a:solidFill>
                <a:latin typeface="PT Sans" panose="020B0503020203020204" pitchFamily="34" charset="-18"/>
                <a:ea typeface="Aptos" panose="020B0004020202020204" pitchFamily="34" charset="0"/>
              </a:rPr>
              <a:t> méltóságának ontológiai </a:t>
            </a:r>
            <a:r>
              <a:rPr lang="hu-HU" sz="2400" dirty="0" err="1">
                <a:solidFill>
                  <a:srgbClr val="000000"/>
                </a:solidFill>
                <a:latin typeface="PT Sans" panose="020B0503020203020204" pitchFamily="34" charset="-18"/>
                <a:ea typeface="Aptos" panose="020B0004020202020204" pitchFamily="34" charset="0"/>
              </a:rPr>
              <a:t>horderejét</a:t>
            </a:r>
            <a:r>
              <a:rPr lang="hu-HU" sz="2400" dirty="0">
                <a:solidFill>
                  <a:srgbClr val="000000"/>
                </a:solidFill>
                <a:latin typeface="PT Sans" panose="020B0503020203020204" pitchFamily="34" charset="-18"/>
                <a:ea typeface="Aptos" panose="020B0004020202020204" pitchFamily="34" charset="0"/>
              </a:rPr>
              <a:t>, amilyen mértékben saját szabadságával az igazi jóra felé törekszik, válaszul Isten szeretetére. Ez azt jelenti, hogy az embernek arra is törekednie kell, hogy </a:t>
            </a:r>
            <a:r>
              <a:rPr lang="hu-HU" sz="2400" b="1" dirty="0">
                <a:solidFill>
                  <a:srgbClr val="000000"/>
                </a:solidFill>
                <a:latin typeface="PT Sans" panose="020B0503020203020204" pitchFamily="34" charset="-18"/>
                <a:ea typeface="Aptos" panose="020B0004020202020204" pitchFamily="34" charset="0"/>
              </a:rPr>
              <a:t>méltóságának megfelelően éljen</a:t>
            </a:r>
            <a:r>
              <a:rPr lang="hu-HU" sz="2400" dirty="0">
                <a:solidFill>
                  <a:srgbClr val="000000"/>
                </a:solidFill>
                <a:latin typeface="PT Sans" panose="020B0503020203020204" pitchFamily="34" charset="-18"/>
                <a:ea typeface="Aptos" panose="020B0004020202020204" pitchFamily="34" charset="0"/>
              </a:rPr>
              <a:t>. ”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5856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211692"/>
          </a:xfrm>
        </p:spPr>
        <p:txBody>
          <a:bodyPr>
            <a:normAutofit fontScale="92500" lnSpcReduction="10000"/>
          </a:bodyPr>
          <a:lstStyle/>
          <a:p>
            <a:pPr marL="0" indent="0" algn="ctr">
              <a:lnSpc>
                <a:spcPct val="130000"/>
              </a:lnSpc>
              <a:buNone/>
            </a:pPr>
            <a:r>
              <a:rPr lang="hu-HU" sz="2600" dirty="0">
                <a:latin typeface="PT Sans" panose="020B0503020203020204" pitchFamily="34" charset="-18"/>
                <a:cs typeface="Times New Roman" panose="02020603050405020304" pitchFamily="18" charset="0"/>
              </a:rPr>
              <a:t>A filozófia hat jellemzője</a:t>
            </a:r>
          </a:p>
          <a:p>
            <a:pPr marL="457200" indent="-457200">
              <a:lnSpc>
                <a:spcPct val="130000"/>
              </a:lnSpc>
              <a:buAutoNum type="arabicPeriod" startAt="6"/>
            </a:pPr>
            <a:r>
              <a:rPr lang="hu-HU" sz="2600" dirty="0">
                <a:latin typeface="PT Sans" panose="020B0503020203020204" pitchFamily="34" charset="-18"/>
                <a:cs typeface="Times New Roman" panose="02020603050405020304" pitchFamily="18" charset="0"/>
              </a:rPr>
              <a:t>A filozófia a köznapi tudat korrekciója. </a:t>
            </a:r>
          </a:p>
          <a:p>
            <a:pPr marL="0" indent="0">
              <a:lnSpc>
                <a:spcPct val="130000"/>
              </a:lnSpc>
              <a:buNone/>
            </a:pPr>
            <a:endParaRPr lang="hu-HU" sz="12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8340725" indent="0">
              <a:lnSpc>
                <a:spcPct val="100000"/>
              </a:lnSpc>
              <a:buNone/>
            </a:pPr>
            <a:r>
              <a:rPr lang="hu-HU" sz="2600" dirty="0">
                <a:latin typeface="PT Sans" panose="020B0503020203020204" pitchFamily="34" charset="-18"/>
                <a:cs typeface="Times New Roman" panose="02020603050405020304" pitchFamily="18" charset="0"/>
              </a:rPr>
              <a:t>Platón (Kr. e. 427–347)</a:t>
            </a:r>
          </a:p>
          <a:p>
            <a:pPr marL="8340725" indent="0">
              <a:lnSpc>
                <a:spcPct val="100000"/>
              </a:lnSpc>
              <a:buNone/>
            </a:pPr>
            <a:r>
              <a:rPr lang="hu-HU" sz="2600" dirty="0">
                <a:latin typeface="PT Sans" panose="020B0503020203020204" pitchFamily="34" charset="-18"/>
                <a:cs typeface="Times New Roman" panose="02020603050405020304" pitchFamily="18" charset="0"/>
              </a:rPr>
              <a:t>Barlanghasonlat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a:extLst>
              <a:ext uri="{FF2B5EF4-FFF2-40B4-BE49-F238E27FC236}">
                <a16:creationId xmlns:a16="http://schemas.microsoft.com/office/drawing/2014/main" id="{D75B125B-CAD2-5319-F278-9E6E86F8A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8" y="1435693"/>
            <a:ext cx="10449331" cy="5063078"/>
          </a:xfrm>
          <a:prstGeom prst="rect">
            <a:avLst/>
          </a:prstGeom>
        </p:spPr>
      </p:pic>
    </p:spTree>
    <p:extLst>
      <p:ext uri="{BB962C8B-B14F-4D97-AF65-F5344CB8AC3E}">
        <p14:creationId xmlns:p14="http://schemas.microsoft.com/office/powerpoint/2010/main" val="29686963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0">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jelek típusai</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Ikon: hasonlóságon alapul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Index: a jel és a jelölt között térbeli vagy ok-okozati kapcsolat van.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Szimbólum: még gyengébb kapcsolat a jel és a jelölt között: konvenció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2662832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0" indent="0">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jelek típusai</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Ikon: hasonlóságon alapul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Index: a jel és a jelölt között térbeli vagy ok-okozati kapcsolat van. </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Szimbólum: még gyengébb kapcsolat a jel és a jelölt között: megegyezés</a:t>
            </a: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Reálszimbólum: Olyan szimbólum, ahol a jel tartalmazza a jelöltet.</a:t>
            </a:r>
          </a:p>
          <a:p>
            <a:pPr>
              <a:lnSpc>
                <a:spcPct val="150000"/>
              </a:lnSpc>
              <a:spcBef>
                <a:spcPts val="0"/>
              </a:spcBef>
            </a:pPr>
            <a:r>
              <a:rPr lang="hu-HU" sz="2400" dirty="0">
                <a:solidFill>
                  <a:srgbClr val="000000"/>
                </a:solidFill>
                <a:latin typeface="PT Sans" panose="020B0503020203020204" pitchFamily="34" charset="-18"/>
                <a:ea typeface="Aptos" panose="020B0004020202020204" pitchFamily="34" charset="0"/>
              </a:rPr>
              <a:t>A hét szentség  </a:t>
            </a:r>
          </a:p>
          <a:p>
            <a:pPr>
              <a:lnSpc>
                <a:spcPct val="150000"/>
              </a:lnSpc>
              <a:spcBef>
                <a:spcPts val="0"/>
              </a:spcBef>
            </a:pPr>
            <a:r>
              <a:rPr lang="hu-HU" sz="2400" dirty="0">
                <a:solidFill>
                  <a:srgbClr val="000000"/>
                </a:solidFill>
                <a:latin typeface="PT Sans" panose="020B0503020203020204" pitchFamily="34" charset="-18"/>
                <a:ea typeface="Aptos" panose="020B0004020202020204" pitchFamily="34" charset="0"/>
              </a:rPr>
              <a:t>A test a lélek „szentsége”, egészen jelenvalóvá tevő szimbóluma. (Szent Ágoston)</a:t>
            </a:r>
          </a:p>
          <a:p>
            <a:pPr>
              <a:lnSpc>
                <a:spcPct val="150000"/>
              </a:lnSpc>
              <a:spcBef>
                <a:spcPts val="0"/>
              </a:spcBef>
            </a:pPr>
            <a:r>
              <a:rPr lang="hu-HU" sz="2400" dirty="0">
                <a:solidFill>
                  <a:srgbClr val="000000"/>
                </a:solidFill>
                <a:latin typeface="PT Sans" panose="020B0503020203020204" pitchFamily="34" charset="-18"/>
                <a:ea typeface="Aptos" panose="020B0004020202020204" pitchFamily="34" charset="0"/>
              </a:rPr>
              <a:t>Az egyház az üdvösség szentsége: „Az Egyház Krisztusban mintegy szentsége, azaz jele és eszköze az Istennel való bensőséges egyesülésnek és az egész emberi nem egységének.” (Lumen </a:t>
            </a:r>
            <a:r>
              <a:rPr lang="hu-HU" sz="2400" dirty="0" err="1">
                <a:solidFill>
                  <a:srgbClr val="000000"/>
                </a:solidFill>
                <a:latin typeface="PT Sans" panose="020B0503020203020204" pitchFamily="34" charset="-18"/>
                <a:ea typeface="Aptos" panose="020B0004020202020204" pitchFamily="34" charset="0"/>
              </a:rPr>
              <a:t>Gentium</a:t>
            </a:r>
            <a:r>
              <a:rPr lang="hu-HU" sz="2400" dirty="0">
                <a:solidFill>
                  <a:srgbClr val="000000"/>
                </a:solidFill>
                <a:latin typeface="PT Sans" panose="020B0503020203020204" pitchFamily="34" charset="-18"/>
                <a:ea typeface="Aptos" panose="020B0004020202020204" pitchFamily="34" charset="0"/>
              </a:rPr>
              <a:t> 1)</a:t>
            </a:r>
          </a:p>
          <a:p>
            <a:pPr>
              <a:lnSpc>
                <a:spcPct val="150000"/>
              </a:lnSpc>
              <a:spcBef>
                <a:spcPts val="0"/>
              </a:spcBef>
            </a:pPr>
            <a:r>
              <a:rPr lang="hu-HU" sz="2400" dirty="0">
                <a:solidFill>
                  <a:srgbClr val="000000"/>
                </a:solidFill>
                <a:latin typeface="PT Sans" panose="020B0503020203020204" pitchFamily="34" charset="-18"/>
                <a:ea typeface="Aptos" panose="020B0004020202020204" pitchFamily="34" charset="0"/>
              </a:rPr>
              <a:t>„Aki engem lát, látja az Atyát is.” (</a:t>
            </a:r>
            <a:r>
              <a:rPr lang="hu-HU" sz="2400" dirty="0" err="1">
                <a:solidFill>
                  <a:srgbClr val="000000"/>
                </a:solidFill>
                <a:latin typeface="PT Sans" panose="020B0503020203020204" pitchFamily="34" charset="-18"/>
                <a:ea typeface="Aptos" panose="020B0004020202020204" pitchFamily="34" charset="0"/>
              </a:rPr>
              <a:t>Jn</a:t>
            </a:r>
            <a:r>
              <a:rPr lang="hu-HU" sz="2400" dirty="0">
                <a:solidFill>
                  <a:srgbClr val="000000"/>
                </a:solidFill>
                <a:latin typeface="PT Sans" panose="020B0503020203020204" pitchFamily="34" charset="-18"/>
                <a:ea typeface="Aptos" panose="020B0004020202020204" pitchFamily="34" charset="0"/>
              </a:rPr>
              <a:t> 14,9)</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27092656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838200" y="3487558"/>
            <a:ext cx="10515600" cy="2188028"/>
          </a:xfrm>
        </p:spPr>
        <p:txBody>
          <a:bodyPr>
            <a:normAutofit fontScale="90000"/>
          </a:bodyPr>
          <a:lstStyle/>
          <a:p>
            <a:pPr algn="ctr">
              <a:lnSpc>
                <a:spcPct val="100000"/>
              </a:lnSpc>
              <a:spcBef>
                <a:spcPts val="1800"/>
              </a:spcBef>
            </a:pPr>
            <a:br>
              <a:rPr lang="hu-HU" b="1" baseline="30000" dirty="0">
                <a:latin typeface="PT Sans" panose="020B0503020203020204" pitchFamily="34" charset="-18"/>
              </a:rPr>
            </a:br>
            <a:br>
              <a:rPr lang="hu-HU" b="1" baseline="30000" dirty="0">
                <a:latin typeface="PT Sans" panose="020B0503020203020204" pitchFamily="34" charset="-18"/>
              </a:rPr>
            </a:br>
            <a:r>
              <a:rPr lang="hu-HU" b="1" baseline="30000" dirty="0">
                <a:latin typeface="PT Sans" panose="020B0503020203020204" pitchFamily="34" charset="-18"/>
              </a:rPr>
              <a:t> </a:t>
            </a:r>
            <a:br>
              <a:rPr lang="hu-HU" b="1" baseline="30000" dirty="0">
                <a:latin typeface="PT Sans" panose="020B0503020203020204" pitchFamily="34" charset="-18"/>
              </a:rPr>
            </a:br>
            <a:br>
              <a:rPr lang="hu-HU" b="1" baseline="30000" dirty="0">
                <a:latin typeface="PT Sans" panose="020B0503020203020204" pitchFamily="34" charset="-18"/>
              </a:rPr>
            </a:br>
            <a:br>
              <a:rPr lang="hu-HU" b="1" baseline="30000" dirty="0">
                <a:latin typeface="PT Sans" panose="020B0503020203020204" pitchFamily="34" charset="-18"/>
              </a:rPr>
            </a:br>
            <a:br>
              <a:rPr lang="hu-HU" b="1" baseline="30000" dirty="0">
                <a:latin typeface="PT Sans" panose="020B0503020203020204" pitchFamily="34" charset="-18"/>
              </a:rPr>
            </a:br>
            <a:r>
              <a:rPr lang="hu-HU" b="1" baseline="30000" dirty="0">
                <a:latin typeface="PT Sans" panose="020B0503020203020204" pitchFamily="34" charset="-18"/>
              </a:rPr>
              <a:t>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7" y="6100327"/>
            <a:ext cx="11756557"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                                                                                                                                  hankovszky.eu</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2138232"/>
            <a:ext cx="8107931"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4800" b="1" dirty="0">
                <a:solidFill>
                  <a:srgbClr val="C39400"/>
                </a:solidFill>
                <a:latin typeface="PT Sans" panose="020B0503020203020204" pitchFamily="34" charset="-18"/>
              </a:rPr>
              <a:t>Köszönöm a figyelmet!</a:t>
            </a: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4010861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211692"/>
          </a:xfrm>
        </p:spPr>
        <p:txBody>
          <a:bodyPr>
            <a:normAutofit lnSpcReduction="10000"/>
          </a:bodyPr>
          <a:lstStyle/>
          <a:p>
            <a:pPr marL="0" indent="0" algn="ctr">
              <a:lnSpc>
                <a:spcPct val="130000"/>
              </a:lnSpc>
              <a:buNone/>
            </a:pPr>
            <a:r>
              <a:rPr lang="hu-HU" sz="2600" dirty="0">
                <a:latin typeface="PT Sans" panose="020B0503020203020204" pitchFamily="34" charset="-18"/>
                <a:cs typeface="Times New Roman" panose="02020603050405020304" pitchFamily="18" charset="0"/>
              </a:rPr>
              <a:t>Zénón (Kr. e. 488–430): Akhilleusz és a teknős</a:t>
            </a:r>
          </a:p>
          <a:p>
            <a:pPr marL="0" indent="0">
              <a:lnSpc>
                <a:spcPct val="130000"/>
              </a:lnSpc>
              <a:buNone/>
            </a:pPr>
            <a:endParaRPr lang="hu-HU" sz="12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0" indent="0">
              <a:lnSpc>
                <a:spcPct val="130000"/>
              </a:lnSpc>
              <a:buNone/>
            </a:pPr>
            <a:endParaRPr lang="hu-HU" sz="2400" dirty="0">
              <a:latin typeface="PT Sans" panose="020B0503020203020204" pitchFamily="34" charset="-18"/>
              <a:cs typeface="Times New Roman" panose="02020603050405020304" pitchFamily="18" charset="0"/>
            </a:endParaRPr>
          </a:p>
          <a:p>
            <a:pPr marL="7802563" indent="0">
              <a:lnSpc>
                <a:spcPct val="100000"/>
              </a:lnSpc>
              <a:buNone/>
            </a:pPr>
            <a:endParaRPr lang="hu-HU" sz="2600" dirty="0">
              <a:latin typeface="PT Sans" panose="020B0503020203020204" pitchFamily="34" charset="-18"/>
              <a:cs typeface="Times New Roman" panose="02020603050405020304" pitchFamily="18" charset="0"/>
            </a:endParaRPr>
          </a:p>
          <a:p>
            <a:pPr marL="8340725" indent="0">
              <a:lnSpc>
                <a:spcPct val="100000"/>
              </a:lnSpc>
              <a:buNone/>
            </a:pPr>
            <a:r>
              <a:rPr lang="hu-HU" sz="2600" dirty="0">
                <a:latin typeface="PT Sans" panose="020B0503020203020204" pitchFamily="34" charset="-18"/>
                <a:cs typeface="Times New Roman" panose="02020603050405020304" pitchFamily="18" charset="0"/>
              </a:rPr>
              <a:t> </a:t>
            </a:r>
          </a:p>
          <a:p>
            <a:pPr marL="0" indent="0" algn="just">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a:extLst>
              <a:ext uri="{FF2B5EF4-FFF2-40B4-BE49-F238E27FC236}">
                <a16:creationId xmlns:a16="http://schemas.microsoft.com/office/drawing/2014/main" id="{EF9BD9B7-E59D-424B-FB85-4FA6F98C4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111" y="893895"/>
            <a:ext cx="7741778" cy="5838771"/>
          </a:xfrm>
          <a:prstGeom prst="rect">
            <a:avLst/>
          </a:prstGeom>
        </p:spPr>
      </p:pic>
    </p:spTree>
    <p:extLst>
      <p:ext uri="{BB962C8B-B14F-4D97-AF65-F5344CB8AC3E}">
        <p14:creationId xmlns:p14="http://schemas.microsoft.com/office/powerpoint/2010/main" val="348666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törpedobás</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Kép 16" descr="A képen személy, sport, Küzdősport, boksz látható&#10;&#10;Előfordulhat, hogy a mesterséges intelligencia által létrehozott tartalom helytelen.">
            <a:extLst>
              <a:ext uri="{FF2B5EF4-FFF2-40B4-BE49-F238E27FC236}">
                <a16:creationId xmlns:a16="http://schemas.microsoft.com/office/drawing/2014/main" id="{6AEE232B-943E-4961-FAEB-3FB1452D9FF9}"/>
              </a:ext>
            </a:extLst>
          </p:cNvPr>
          <p:cNvPicPr>
            <a:picLocks noChangeAspect="1"/>
          </p:cNvPicPr>
          <p:nvPr/>
        </p:nvPicPr>
        <p:blipFill>
          <a:blip r:embed="rId2">
            <a:extLst>
              <a:ext uri="{28A0092B-C50C-407E-A947-70E740481C1C}">
                <a14:useLocalDpi xmlns:a14="http://schemas.microsoft.com/office/drawing/2010/main" val="0"/>
              </a:ext>
            </a:extLst>
          </a:blip>
          <a:srcRect l="8542" t="4507"/>
          <a:stretch/>
        </p:blipFill>
        <p:spPr>
          <a:xfrm>
            <a:off x="838199" y="1383122"/>
            <a:ext cx="3385511" cy="4692896"/>
          </a:xfrm>
          <a:prstGeom prst="rect">
            <a:avLst/>
          </a:prstGeom>
        </p:spPr>
      </p:pic>
      <p:pic>
        <p:nvPicPr>
          <p:cNvPr id="19" name="Kép 18" descr="A képen személy, játszótér, ruházat, játék látható&#10;&#10;Előfordulhat, hogy a mesterséges intelligencia által létrehozott tartalom helytelen.">
            <a:extLst>
              <a:ext uri="{FF2B5EF4-FFF2-40B4-BE49-F238E27FC236}">
                <a16:creationId xmlns:a16="http://schemas.microsoft.com/office/drawing/2014/main" id="{8E34E078-89DD-EF7D-9BC8-703F35B53643}"/>
              </a:ext>
            </a:extLst>
          </p:cNvPr>
          <p:cNvPicPr>
            <a:picLocks noChangeAspect="1"/>
          </p:cNvPicPr>
          <p:nvPr/>
        </p:nvPicPr>
        <p:blipFill>
          <a:blip r:embed="rId3">
            <a:extLst>
              <a:ext uri="{28A0092B-C50C-407E-A947-70E740481C1C}">
                <a14:useLocalDpi xmlns:a14="http://schemas.microsoft.com/office/drawing/2010/main" val="0"/>
              </a:ext>
            </a:extLst>
          </a:blip>
          <a:srcRect l="7707" r="3803"/>
          <a:stretch/>
        </p:blipFill>
        <p:spPr>
          <a:xfrm>
            <a:off x="4881222" y="1383122"/>
            <a:ext cx="6260502" cy="4692896"/>
          </a:xfrm>
          <a:prstGeom prst="rect">
            <a:avLst/>
          </a:prstGeom>
        </p:spPr>
      </p:pic>
    </p:spTree>
    <p:extLst>
      <p:ext uri="{BB962C8B-B14F-4D97-AF65-F5344CB8AC3E}">
        <p14:creationId xmlns:p14="http://schemas.microsoft.com/office/powerpoint/2010/main" val="1570301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838200" y="1812471"/>
            <a:ext cx="10515600" cy="2188028"/>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EGY FOGALOM SZÜLETÉSE</a:t>
            </a:r>
            <a:br>
              <a:rPr lang="hu-HU" sz="1100" b="1" baseline="30000" dirty="0">
                <a:latin typeface="PT Sans" panose="020B0503020203020204" pitchFamily="34" charset="-18"/>
              </a:rPr>
            </a:br>
            <a:br>
              <a:rPr lang="hu-HU" sz="1100" b="1" baseline="30000" dirty="0">
                <a:latin typeface="PT Sans" panose="020B0503020203020204" pitchFamily="34" charset="-18"/>
              </a:rPr>
            </a:br>
            <a:r>
              <a:rPr lang="hu-HU" sz="7200" b="1" baseline="30000" dirty="0">
                <a:latin typeface="PT Sans" panose="020B0503020203020204" pitchFamily="34" charset="-18"/>
              </a:rPr>
              <a:t>Marcus </a:t>
            </a:r>
            <a:r>
              <a:rPr lang="hu-HU" sz="7200" b="1" baseline="30000" dirty="0" err="1">
                <a:latin typeface="PT Sans" panose="020B0503020203020204" pitchFamily="34" charset="-18"/>
              </a:rPr>
              <a:t>Tullius</a:t>
            </a:r>
            <a:r>
              <a:rPr lang="hu-HU" sz="7200" b="1" baseline="30000" dirty="0">
                <a:latin typeface="PT Sans" panose="020B0503020203020204" pitchFamily="34" charset="-18"/>
              </a:rPr>
              <a:t> Cicero (Kr. e. 106–43)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1299862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8" name="Kép 7" descr="A képen szobor, személy, ember, Emberi arc látható&#10;&#10;Automatikusan generált leírás">
            <a:extLst>
              <a:ext uri="{FF2B5EF4-FFF2-40B4-BE49-F238E27FC236}">
                <a16:creationId xmlns:a16="http://schemas.microsoft.com/office/drawing/2014/main" id="{253D7E45-DD0E-769D-6CD7-262BE70D281A}"/>
              </a:ext>
            </a:extLst>
          </p:cNvPr>
          <p:cNvPicPr>
            <a:picLocks noChangeAspect="1"/>
          </p:cNvPicPr>
          <p:nvPr/>
        </p:nvPicPr>
        <p:blipFill>
          <a:blip r:embed="rId2">
            <a:extLst>
              <a:ext uri="{28A0092B-C50C-407E-A947-70E740481C1C}">
                <a14:useLocalDpi xmlns:a14="http://schemas.microsoft.com/office/drawing/2010/main" val="0"/>
              </a:ext>
            </a:extLst>
          </a:blip>
          <a:srcRect l="1723" r="3387"/>
          <a:stretch/>
        </p:blipFill>
        <p:spPr>
          <a:xfrm>
            <a:off x="5295533" y="1729669"/>
            <a:ext cx="6547757" cy="4798018"/>
          </a:xfrm>
          <a:prstGeom prst="rect">
            <a:avLst/>
          </a:prstGeom>
        </p:spPr>
      </p:pic>
      <p:sp>
        <p:nvSpPr>
          <p:cNvPr id="2" name="Cím 1"/>
          <p:cNvSpPr>
            <a:spLocks noGrp="1"/>
          </p:cNvSpPr>
          <p:nvPr>
            <p:ph type="title"/>
          </p:nvPr>
        </p:nvSpPr>
        <p:spPr>
          <a:xfrm>
            <a:off x="6096000" y="330313"/>
            <a:ext cx="3995058" cy="780030"/>
          </a:xfrm>
        </p:spPr>
        <p:txBody>
          <a:bodyPr>
            <a:normAutofit/>
          </a:bodyPr>
          <a:lstStyle/>
          <a:p>
            <a:pPr marL="0" indent="0">
              <a:buNone/>
            </a:pPr>
            <a:r>
              <a:rPr lang="hu-HU" sz="2400" kern="0" dirty="0">
                <a:solidFill>
                  <a:srgbClr val="000000"/>
                </a:solidFill>
                <a:latin typeface="PT Sans" panose="020B0503020203020204" pitchFamily="34" charset="-18"/>
                <a:ea typeface="Aptos" panose="020B0004020202020204" pitchFamily="34" charset="0"/>
              </a:rPr>
              <a:t> </a:t>
            </a:r>
            <a:r>
              <a:rPr lang="hu-HU" sz="2400" kern="0" dirty="0">
                <a:solidFill>
                  <a:srgbClr val="000000"/>
                </a:solidFill>
                <a:effectLst/>
                <a:latin typeface="PT Sans" panose="020B0503020203020204" pitchFamily="34" charset="-18"/>
                <a:ea typeface="Aptos" panose="020B0004020202020204" pitchFamily="34" charset="0"/>
              </a:rPr>
              <a:t>Cicero: </a:t>
            </a:r>
            <a:r>
              <a:rPr lang="hu-HU" sz="2400" i="1" kern="0" dirty="0">
                <a:solidFill>
                  <a:srgbClr val="000000"/>
                </a:solidFill>
                <a:effectLst/>
                <a:latin typeface="PT Sans" panose="020B0503020203020204" pitchFamily="34" charset="-18"/>
                <a:ea typeface="Aptos" panose="020B0004020202020204" pitchFamily="34" charset="0"/>
              </a:rPr>
              <a:t>A kötelességekről</a:t>
            </a:r>
            <a:endParaRPr lang="hu-HU" sz="2400" dirty="0">
              <a:latin typeface="PT Sans" panose="020B0503020203020204" pitchFamily="34" charset="-18"/>
              <a:cs typeface="Times New Roman" panose="02020603050405020304" pitchFamily="18" charset="0"/>
            </a:endParaRPr>
          </a:p>
        </p:txBody>
      </p:sp>
      <p:sp>
        <p:nvSpPr>
          <p:cNvPr id="3" name="Tartalom helye 2"/>
          <p:cNvSpPr>
            <a:spLocks noGrp="1"/>
          </p:cNvSpPr>
          <p:nvPr>
            <p:ph idx="1"/>
          </p:nvPr>
        </p:nvSpPr>
        <p:spPr>
          <a:xfrm>
            <a:off x="348711" y="359229"/>
            <a:ext cx="4729476" cy="6374080"/>
          </a:xfrm>
        </p:spPr>
        <p:txBody>
          <a:bodyPr>
            <a:normAutofit/>
          </a:bodyPr>
          <a:lstStyle/>
          <a:p>
            <a:pPr marL="0" indent="0">
              <a:lnSpc>
                <a:spcPct val="130000"/>
              </a:lnSpc>
              <a:buNone/>
            </a:pPr>
            <a:r>
              <a:rPr lang="hu-HU" sz="2400" dirty="0">
                <a:latin typeface="PT Sans" panose="020B0503020203020204" pitchFamily="34" charset="-18"/>
                <a:ea typeface="Calibri" panose="020F0502020204030204" pitchFamily="34" charset="0"/>
              </a:rPr>
              <a:t>„Ha a kötelesség kérdése általában felvet</a:t>
            </a:r>
            <a:r>
              <a:rPr lang="hu-HU" sz="2400" dirty="0">
                <a:latin typeface="PT Sans" panose="020B0503020203020204" pitchFamily="34" charset="-18"/>
                <a:ea typeface="Calibri" panose="020F0502020204030204" pitchFamily="34" charset="0"/>
                <a:cs typeface="TimesNewRoman"/>
              </a:rPr>
              <a:t>ő</a:t>
            </a:r>
            <a:r>
              <a:rPr lang="hu-HU" sz="2400" dirty="0">
                <a:latin typeface="PT Sans" panose="020B0503020203020204" pitchFamily="34" charset="-18"/>
                <a:ea typeface="Calibri" panose="020F0502020204030204" pitchFamily="34" charset="0"/>
              </a:rPr>
              <a:t>dik, jó, ha szem el</a:t>
            </a:r>
            <a:r>
              <a:rPr lang="hu-HU" sz="2400" dirty="0">
                <a:latin typeface="PT Sans" panose="020B0503020203020204" pitchFamily="34" charset="-18"/>
                <a:ea typeface="Calibri" panose="020F0502020204030204" pitchFamily="34" charset="0"/>
                <a:cs typeface="TimesNewRoman"/>
              </a:rPr>
              <a:t>ő</a:t>
            </a:r>
            <a:r>
              <a:rPr lang="hu-HU" sz="2400" dirty="0">
                <a:latin typeface="PT Sans" panose="020B0503020203020204" pitchFamily="34" charset="-18"/>
                <a:ea typeface="Calibri" panose="020F0502020204030204" pitchFamily="34" charset="0"/>
              </a:rPr>
              <a:t>tt tartjuk, hogy az emberi természet mennyire </a:t>
            </a:r>
            <a:r>
              <a:rPr lang="hu-HU" sz="2400" b="1" dirty="0">
                <a:latin typeface="PT Sans" panose="020B0503020203020204" pitchFamily="34" charset="-18"/>
                <a:ea typeface="Calibri" panose="020F0502020204030204" pitchFamily="34" charset="0"/>
              </a:rPr>
              <a:t>fölötte áll a barmoknak </a:t>
            </a:r>
            <a:r>
              <a:rPr lang="hu-HU" sz="2400" dirty="0">
                <a:latin typeface="PT Sans" panose="020B0503020203020204" pitchFamily="34" charset="-18"/>
                <a:ea typeface="Calibri" panose="020F0502020204030204" pitchFamily="34" charset="0"/>
              </a:rPr>
              <a:t>és a többi állatnak. Azok csak a </a:t>
            </a:r>
            <a:r>
              <a:rPr lang="hu-HU" sz="2400" b="1" dirty="0">
                <a:latin typeface="PT Sans" panose="020B0503020203020204" pitchFamily="34" charset="-18"/>
                <a:ea typeface="Calibri" panose="020F0502020204030204" pitchFamily="34" charset="0"/>
              </a:rPr>
              <a:t>gyönyört</a:t>
            </a:r>
            <a:r>
              <a:rPr lang="hu-HU" sz="2400" dirty="0">
                <a:latin typeface="PT Sans" panose="020B0503020203020204" pitchFamily="34" charset="-18"/>
                <a:ea typeface="Calibri" panose="020F0502020204030204" pitchFamily="34" charset="0"/>
              </a:rPr>
              <a:t> érzékelik, és minden igyekezetükkel arra törekszenek. Az emberi ész azonban gyarapodik a tanulással és a </a:t>
            </a:r>
            <a:r>
              <a:rPr lang="hu-HU" sz="2400" b="1" dirty="0">
                <a:latin typeface="PT Sans" panose="020B0503020203020204" pitchFamily="34" charset="-18"/>
                <a:ea typeface="Calibri" panose="020F0502020204030204" pitchFamily="34" charset="0"/>
              </a:rPr>
              <a:t>gondolkodással</a:t>
            </a:r>
            <a:r>
              <a:rPr lang="hu-HU" sz="2400" dirty="0">
                <a:latin typeface="PT Sans" panose="020B0503020203020204" pitchFamily="34" charset="-18"/>
                <a:ea typeface="Calibri" panose="020F0502020204030204" pitchFamily="34" charset="0"/>
              </a:rPr>
              <a:t>, mindig kutat vagy tesz valamit, a </a:t>
            </a:r>
            <a:r>
              <a:rPr lang="hu-HU" sz="2400" b="1" dirty="0">
                <a:latin typeface="PT Sans" panose="020B0503020203020204" pitchFamily="34" charset="-18"/>
                <a:ea typeface="Calibri" panose="020F0502020204030204" pitchFamily="34" charset="0"/>
              </a:rPr>
              <a:t>látás és a hallás öröme </a:t>
            </a:r>
            <a:r>
              <a:rPr lang="hu-HU" sz="2400" dirty="0">
                <a:latin typeface="PT Sans" panose="020B0503020203020204" pitchFamily="34" charset="-18"/>
                <a:ea typeface="Calibri" panose="020F0502020204030204" pitchFamily="34" charset="0"/>
              </a:rPr>
              <a:t>vezeti.”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5868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rmAutofit fontScale="92500" lnSpcReduction="20000"/>
          </a:bodyPr>
          <a:lstStyle/>
          <a:p>
            <a:pPr marL="0" indent="0" algn="just">
              <a:lnSpc>
                <a:spcPct val="150000"/>
              </a:lnSpc>
              <a:spcBef>
                <a:spcPts val="0"/>
              </a:spcBef>
              <a:buNone/>
            </a:pPr>
            <a:r>
              <a:rPr lang="hu-HU" sz="2600" dirty="0">
                <a:effectLst/>
                <a:latin typeface="PT Sans" panose="020B0503020203020204" pitchFamily="34" charset="-18"/>
                <a:ea typeface="Calibri" panose="020F0502020204030204" pitchFamily="34" charset="0"/>
              </a:rPr>
              <a:t>„Még ha valakiben több hajlam is van a </a:t>
            </a:r>
            <a:r>
              <a:rPr lang="hu-HU" sz="2600" b="1" dirty="0">
                <a:effectLst/>
                <a:latin typeface="PT Sans" panose="020B0503020203020204" pitchFamily="34" charset="-18"/>
                <a:ea typeface="Calibri" panose="020F0502020204030204" pitchFamily="34" charset="0"/>
              </a:rPr>
              <a:t>gyönyörre</a:t>
            </a:r>
            <a:r>
              <a:rPr lang="hu-HU" sz="2600" dirty="0">
                <a:effectLst/>
                <a:latin typeface="PT Sans" panose="020B0503020203020204" pitchFamily="34" charset="-18"/>
                <a:ea typeface="Calibri" panose="020F0502020204030204" pitchFamily="34" charset="0"/>
              </a:rPr>
              <a:t>, de nem az állatok közül </a:t>
            </a:r>
            <a:r>
              <a:rPr lang="hu-HU" sz="2600" dirty="0">
                <a:latin typeface="PT Sans" panose="020B0503020203020204" pitchFamily="34" charset="-18"/>
                <a:ea typeface="Calibri" panose="020F0502020204030204" pitchFamily="34" charset="0"/>
              </a:rPr>
              <a:t>való</a:t>
            </a:r>
            <a:endParaRPr lang="hu-HU" sz="2600" dirty="0">
              <a:effectLst/>
              <a:latin typeface="PT Sans" panose="020B0503020203020204" pitchFamily="34" charset="-18"/>
              <a:ea typeface="Calibri" panose="020F0502020204030204" pitchFamily="34" charset="0"/>
            </a:endParaRPr>
          </a:p>
          <a:p>
            <a:pPr marL="0" indent="0" algn="just">
              <a:lnSpc>
                <a:spcPct val="150000"/>
              </a:lnSpc>
              <a:spcBef>
                <a:spcPts val="0"/>
              </a:spcBef>
              <a:buFont typeface="Arial" panose="020B0604020202020204" pitchFamily="34" charset="0"/>
              <a:buNone/>
            </a:pPr>
            <a:r>
              <a:rPr lang="hu-HU" sz="2600" dirty="0">
                <a:effectLst/>
                <a:latin typeface="PT Sans" panose="020B0503020203020204" pitchFamily="34" charset="-18"/>
                <a:ea typeface="Calibri" panose="020F0502020204030204" pitchFamily="34" charset="0"/>
              </a:rPr>
              <a:t>– akadnak ugyanis olyanok, akik csak névleg és </a:t>
            </a:r>
            <a:r>
              <a:rPr lang="hu-HU" sz="2600" b="1" dirty="0">
                <a:effectLst/>
                <a:latin typeface="PT Sans" panose="020B0503020203020204" pitchFamily="34" charset="-18"/>
                <a:ea typeface="Calibri" panose="020F0502020204030204" pitchFamily="34" charset="0"/>
              </a:rPr>
              <a:t>nem ténylegesen emberek</a:t>
            </a:r>
            <a:r>
              <a:rPr lang="hu-HU" sz="2600" dirty="0">
                <a:effectLst/>
                <a:latin typeface="PT Sans" panose="020B0503020203020204" pitchFamily="34" charset="-18"/>
                <a:ea typeface="Calibri" panose="020F0502020204030204" pitchFamily="34" charset="0"/>
              </a:rPr>
              <a:t> –, </a:t>
            </a:r>
          </a:p>
          <a:p>
            <a:pPr marL="3951288" indent="0">
              <a:lnSpc>
                <a:spcPct val="150000"/>
              </a:lnSpc>
              <a:spcBef>
                <a:spcPts val="0"/>
              </a:spcBef>
              <a:buFont typeface="Arial" panose="020B0604020202020204" pitchFamily="34" charset="0"/>
              <a:buNone/>
            </a:pPr>
            <a:r>
              <a:rPr lang="hu-HU" sz="2600" dirty="0">
                <a:effectLst/>
                <a:latin typeface="PT Sans" panose="020B0503020203020204" pitchFamily="34" charset="-18"/>
                <a:ea typeface="Calibri" panose="020F0502020204030204" pitchFamily="34" charset="0"/>
              </a:rPr>
              <a:t>szeméremb</a:t>
            </a:r>
            <a:r>
              <a:rPr lang="hu-HU" sz="2600" dirty="0">
                <a:effectLst/>
                <a:latin typeface="PT Sans" panose="020B0503020203020204" pitchFamily="34" charset="-18"/>
                <a:ea typeface="Calibri" panose="020F0502020204030204" pitchFamily="34" charset="0"/>
                <a:cs typeface="TimesNewRoman"/>
              </a:rPr>
              <a:t>ő</a:t>
            </a:r>
            <a:r>
              <a:rPr lang="hu-HU" sz="2600" dirty="0">
                <a:effectLst/>
                <a:latin typeface="PT Sans" panose="020B0503020203020204" pitchFamily="34" charset="-18"/>
                <a:ea typeface="Calibri" panose="020F0502020204030204" pitchFamily="34" charset="0"/>
              </a:rPr>
              <a:t>l eltitkolja kéjvágyát, amely elfogja. Ebb</a:t>
            </a:r>
            <a:r>
              <a:rPr lang="hu-HU" sz="2600" dirty="0">
                <a:effectLst/>
                <a:latin typeface="PT Sans" panose="020B0503020203020204" pitchFamily="34" charset="-18"/>
                <a:ea typeface="Calibri" panose="020F0502020204030204" pitchFamily="34" charset="0"/>
                <a:cs typeface="TimesNewRoman"/>
              </a:rPr>
              <a:t>ő</a:t>
            </a:r>
            <a:r>
              <a:rPr lang="hu-HU" sz="2600" dirty="0">
                <a:effectLst/>
                <a:latin typeface="PT Sans" panose="020B0503020203020204" pitchFamily="34" charset="-18"/>
                <a:ea typeface="Calibri" panose="020F0502020204030204" pitchFamily="34" charset="0"/>
              </a:rPr>
              <a:t>l megállapítható, hogy a testi élvezet nem méltó </a:t>
            </a:r>
            <a:r>
              <a:rPr lang="hu-HU" sz="2600" b="1" dirty="0">
                <a:effectLst/>
                <a:latin typeface="PT Sans" panose="020B0503020203020204" pitchFamily="34" charset="-18"/>
                <a:ea typeface="Calibri" panose="020F0502020204030204" pitchFamily="34" charset="0"/>
              </a:rPr>
              <a:t>az ember fels</a:t>
            </a:r>
            <a:r>
              <a:rPr lang="hu-HU" sz="2600" b="1" dirty="0">
                <a:effectLst/>
                <a:latin typeface="PT Sans" panose="020B0503020203020204" pitchFamily="34" charset="-18"/>
                <a:ea typeface="Calibri" panose="020F0502020204030204" pitchFamily="34" charset="0"/>
                <a:cs typeface="TimesNewRoman"/>
              </a:rPr>
              <a:t>ő</a:t>
            </a:r>
            <a:r>
              <a:rPr lang="hu-HU" sz="2600" b="1" dirty="0">
                <a:effectLst/>
                <a:latin typeface="PT Sans" panose="020B0503020203020204" pitchFamily="34" charset="-18"/>
                <a:ea typeface="Calibri" panose="020F0502020204030204" pitchFamily="34" charset="0"/>
              </a:rPr>
              <a:t>bbrend</a:t>
            </a:r>
            <a:r>
              <a:rPr lang="hu-HU" sz="2600" b="1" dirty="0">
                <a:effectLst/>
                <a:latin typeface="PT Sans" panose="020B0503020203020204" pitchFamily="34" charset="-18"/>
                <a:ea typeface="Calibri" panose="020F0502020204030204" pitchFamily="34" charset="0"/>
                <a:cs typeface="TimesNewRoman"/>
              </a:rPr>
              <a:t>ű</a:t>
            </a:r>
            <a:r>
              <a:rPr lang="hu-HU" sz="2600" b="1" dirty="0">
                <a:effectLst/>
                <a:latin typeface="PT Sans" panose="020B0503020203020204" pitchFamily="34" charset="-18"/>
                <a:ea typeface="Calibri" panose="020F0502020204030204" pitchFamily="34" charset="0"/>
              </a:rPr>
              <a:t>ségéhez</a:t>
            </a:r>
            <a:r>
              <a:rPr lang="hu-HU" sz="2600" dirty="0">
                <a:effectLst/>
                <a:latin typeface="PT Sans" panose="020B0503020203020204" pitchFamily="34" charset="-18"/>
                <a:ea typeface="Calibri" panose="020F0502020204030204" pitchFamily="34" charset="0"/>
              </a:rPr>
              <a:t>, meg kell vetnünk és vissza kell utasítanunk. Ha pedig valaki hódol a szenvedélynek, gondosan tartsa meg az élvezet mértékét. </a:t>
            </a:r>
          </a:p>
          <a:p>
            <a:pPr marL="3951288" indent="0">
              <a:lnSpc>
                <a:spcPct val="150000"/>
              </a:lnSpc>
              <a:spcBef>
                <a:spcPts val="0"/>
              </a:spcBef>
              <a:buFont typeface="Arial" panose="020B0604020202020204" pitchFamily="34" charset="0"/>
              <a:buNone/>
            </a:pPr>
            <a:r>
              <a:rPr lang="hu-HU" sz="2600" dirty="0">
                <a:effectLst/>
                <a:latin typeface="PT Sans" panose="020B0503020203020204" pitchFamily="34" charset="-18"/>
                <a:ea typeface="Calibri" panose="020F0502020204030204" pitchFamily="34" charset="0"/>
              </a:rPr>
              <a:t>       Ha meg akarjuk állapítani, miben áll </a:t>
            </a:r>
            <a:r>
              <a:rPr lang="hu-HU" sz="2600" b="1" dirty="0">
                <a:effectLst/>
                <a:latin typeface="PT Sans" panose="020B0503020203020204" pitchFamily="34" charset="-18"/>
                <a:ea typeface="Calibri" panose="020F0502020204030204" pitchFamily="34" charset="0"/>
              </a:rPr>
              <a:t>az emberi természet magasabbrend</a:t>
            </a:r>
            <a:r>
              <a:rPr lang="hu-HU" sz="2600" b="1" dirty="0">
                <a:effectLst/>
                <a:latin typeface="PT Sans" panose="020B0503020203020204" pitchFamily="34" charset="-18"/>
                <a:ea typeface="Calibri" panose="020F0502020204030204" pitchFamily="34" charset="0"/>
                <a:cs typeface="TimesNewRoman"/>
              </a:rPr>
              <a:t>ű</a:t>
            </a:r>
            <a:r>
              <a:rPr lang="hu-HU" sz="2600" b="1" dirty="0">
                <a:effectLst/>
                <a:latin typeface="PT Sans" panose="020B0503020203020204" pitchFamily="34" charset="-18"/>
                <a:ea typeface="Calibri" panose="020F0502020204030204" pitchFamily="34" charset="0"/>
              </a:rPr>
              <a:t>sége és méltósága,</a:t>
            </a:r>
            <a:r>
              <a:rPr lang="hu-HU" sz="2600" dirty="0">
                <a:effectLst/>
                <a:latin typeface="PT Sans" panose="020B0503020203020204" pitchFamily="34" charset="-18"/>
                <a:ea typeface="Calibri" panose="020F0502020204030204" pitchFamily="34" charset="0"/>
              </a:rPr>
              <a:t> megértjük, mennyire visszataszító d</a:t>
            </a:r>
            <a:r>
              <a:rPr lang="hu-HU" sz="2600" dirty="0">
                <a:effectLst/>
                <a:latin typeface="PT Sans" panose="020B0503020203020204" pitchFamily="34" charset="-18"/>
                <a:ea typeface="Calibri" panose="020F0502020204030204" pitchFamily="34" charset="0"/>
                <a:cs typeface="TimesNewRoman"/>
              </a:rPr>
              <a:t>ő</a:t>
            </a:r>
            <a:r>
              <a:rPr lang="hu-HU" sz="2600" dirty="0">
                <a:effectLst/>
                <a:latin typeface="PT Sans" panose="020B0503020203020204" pitchFamily="34" charset="-18"/>
                <a:ea typeface="Calibri" panose="020F0502020204030204" pitchFamily="34" charset="0"/>
              </a:rPr>
              <a:t>zsölni és kéjelegve </a:t>
            </a:r>
            <a:r>
              <a:rPr lang="hu-HU" sz="2600" dirty="0" err="1">
                <a:effectLst/>
                <a:latin typeface="PT Sans" panose="020B0503020203020204" pitchFamily="34" charset="-18"/>
                <a:ea typeface="Calibri" panose="020F0502020204030204" pitchFamily="34" charset="0"/>
              </a:rPr>
              <a:t>elpuhultan</a:t>
            </a:r>
            <a:r>
              <a:rPr lang="hu-HU" sz="2600" dirty="0">
                <a:effectLst/>
                <a:latin typeface="PT Sans" panose="020B0503020203020204" pitchFamily="34" charset="-18"/>
                <a:ea typeface="Calibri" panose="020F0502020204030204" pitchFamily="34" charset="0"/>
              </a:rPr>
              <a:t> élni, s ezzel szemben mennyire tisztességes dolog, ha takarékosak, mértéktartók, komolyak és józanok vagyunk.”</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szobor, ember, portré látható&#10;&#10;Automatikusan generált leírás">
            <a:extLst>
              <a:ext uri="{FF2B5EF4-FFF2-40B4-BE49-F238E27FC236}">
                <a16:creationId xmlns:a16="http://schemas.microsoft.com/office/drawing/2014/main" id="{690B4D6A-E5C0-24F4-953B-997DAFA3E2CA}"/>
              </a:ext>
            </a:extLst>
          </p:cNvPr>
          <p:cNvPicPr>
            <a:picLocks noChangeAspect="1"/>
          </p:cNvPicPr>
          <p:nvPr/>
        </p:nvPicPr>
        <p:blipFill>
          <a:blip r:embed="rId2">
            <a:extLst>
              <a:ext uri="{28A0092B-C50C-407E-A947-70E740481C1C}">
                <a14:useLocalDpi xmlns:a14="http://schemas.microsoft.com/office/drawing/2010/main" val="0"/>
              </a:ext>
            </a:extLst>
          </a:blip>
          <a:srcRect r="10199" b="11561"/>
          <a:stretch/>
        </p:blipFill>
        <p:spPr>
          <a:xfrm>
            <a:off x="348709" y="1551474"/>
            <a:ext cx="3913048" cy="4947297"/>
          </a:xfrm>
          <a:prstGeom prst="rect">
            <a:avLst/>
          </a:prstGeom>
        </p:spPr>
      </p:pic>
    </p:spTree>
    <p:extLst>
      <p:ext uri="{BB962C8B-B14F-4D97-AF65-F5344CB8AC3E}">
        <p14:creationId xmlns:p14="http://schemas.microsoft.com/office/powerpoint/2010/main" val="3548311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6578865" cy="6374080"/>
          </a:xfrm>
        </p:spPr>
        <p:txBody>
          <a:bodyPr>
            <a:normAutofit/>
          </a:bodyPr>
          <a:lstStyle/>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a:t>
            </a:r>
            <a:r>
              <a:rPr lang="hu-HU" sz="2400" dirty="0">
                <a:solidFill>
                  <a:srgbClr val="000000"/>
                </a:solidFill>
                <a:effectLst/>
                <a:latin typeface="PT Sans" panose="020B0503020203020204" pitchFamily="34" charset="-18"/>
                <a:ea typeface="Aptos" panose="020B0004020202020204" pitchFamily="34" charset="0"/>
              </a:rPr>
              <a:t>Azt is meg kell értenünk, hogy a természet szinte két személyiséggel ruházott fel bennünket. Az egyik </a:t>
            </a:r>
            <a:r>
              <a:rPr lang="hu-HU" sz="2400" b="1" dirty="0">
                <a:solidFill>
                  <a:srgbClr val="000000"/>
                </a:solidFill>
                <a:effectLst/>
                <a:latin typeface="PT Sans" panose="020B0503020203020204" pitchFamily="34" charset="-18"/>
                <a:ea typeface="Aptos" panose="020B0004020202020204" pitchFamily="34" charset="0"/>
              </a:rPr>
              <a:t>mindenki számára közös</a:t>
            </a:r>
            <a:r>
              <a:rPr lang="hu-HU" sz="2400" dirty="0">
                <a:solidFill>
                  <a:srgbClr val="000000"/>
                </a:solidFill>
                <a:effectLst/>
                <a:latin typeface="PT Sans" panose="020B0503020203020204" pitchFamily="34" charset="-18"/>
                <a:ea typeface="Aptos" panose="020B0004020202020204" pitchFamily="34" charset="0"/>
              </a:rPr>
              <a:t>, mivel részesei vagyunk az értelemnek és annak a felsőbbrendűségnek, amellyel </a:t>
            </a:r>
            <a:r>
              <a:rPr lang="hu-HU" sz="2400" b="1" dirty="0">
                <a:solidFill>
                  <a:srgbClr val="000000"/>
                </a:solidFill>
                <a:effectLst/>
                <a:latin typeface="PT Sans" panose="020B0503020203020204" pitchFamily="34" charset="-18"/>
                <a:ea typeface="Aptos" panose="020B0004020202020204" pitchFamily="34" charset="0"/>
              </a:rPr>
              <a:t>kiemelkedünk az állatok közül</a:t>
            </a:r>
            <a:r>
              <a:rPr lang="hu-HU" sz="2400" dirty="0">
                <a:solidFill>
                  <a:srgbClr val="000000"/>
                </a:solidFill>
                <a:effectLst/>
                <a:latin typeface="PT Sans" panose="020B0503020203020204" pitchFamily="34" charset="-18"/>
                <a:ea typeface="Aptos" panose="020B0004020202020204" pitchFamily="34" charset="0"/>
              </a:rPr>
              <a:t>, és amelyből minden erkölcsileg jó és illendő származik. </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A másik az a személyiség, amely </a:t>
            </a:r>
            <a:r>
              <a:rPr lang="hu-HU" sz="2400" b="1" dirty="0">
                <a:solidFill>
                  <a:srgbClr val="000000"/>
                </a:solidFill>
                <a:effectLst/>
                <a:latin typeface="PT Sans" panose="020B0503020203020204" pitchFamily="34" charset="-18"/>
                <a:ea typeface="Aptos" panose="020B0004020202020204" pitchFamily="34" charset="0"/>
              </a:rPr>
              <a:t>minden egyénnek külön-külön</a:t>
            </a:r>
            <a:r>
              <a:rPr lang="hu-HU" sz="2400" dirty="0">
                <a:solidFill>
                  <a:srgbClr val="000000"/>
                </a:solidFill>
                <a:effectLst/>
                <a:latin typeface="PT Sans" panose="020B0503020203020204" pitchFamily="34" charset="-18"/>
                <a:ea typeface="Aptos" panose="020B0004020202020204" pitchFamily="34" charset="0"/>
              </a:rPr>
              <a:t> jutott. Ahogy az emberi testek között is nagy a különbség, ugyanúgy a lelkek között is igen nagy a változatosság</a:t>
            </a:r>
            <a:r>
              <a:rPr lang="hu-HU" sz="2400" dirty="0">
                <a:effectLst/>
                <a:latin typeface="PT Sans" panose="020B0503020203020204" pitchFamily="34" charset="-18"/>
                <a:ea typeface="Calibri" panose="020F0502020204030204" pitchFamily="34" charset="0"/>
              </a:rPr>
              <a:t>.”</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obor, Emberi arc, Mellszobor, Tárgyi lelet látható&#10;&#10;Automatikusan generált leírás">
            <a:extLst>
              <a:ext uri="{FF2B5EF4-FFF2-40B4-BE49-F238E27FC236}">
                <a16:creationId xmlns:a16="http://schemas.microsoft.com/office/drawing/2014/main" id="{9E846575-05A2-5D2C-6FF1-2EFFE12FC715}"/>
              </a:ext>
            </a:extLst>
          </p:cNvPr>
          <p:cNvPicPr>
            <a:picLocks noChangeAspect="1"/>
          </p:cNvPicPr>
          <p:nvPr/>
        </p:nvPicPr>
        <p:blipFill>
          <a:blip r:embed="rId2">
            <a:extLst>
              <a:ext uri="{28A0092B-C50C-407E-A947-70E740481C1C}">
                <a14:useLocalDpi xmlns:a14="http://schemas.microsoft.com/office/drawing/2010/main" val="0"/>
              </a:ext>
            </a:extLst>
          </a:blip>
          <a:srcRect r="4396"/>
          <a:stretch/>
        </p:blipFill>
        <p:spPr>
          <a:xfrm>
            <a:off x="7205870" y="710261"/>
            <a:ext cx="4637421" cy="5744164"/>
          </a:xfrm>
          <a:prstGeom prst="rect">
            <a:avLst/>
          </a:prstGeom>
        </p:spPr>
      </p:pic>
    </p:spTree>
    <p:extLst>
      <p:ext uri="{BB962C8B-B14F-4D97-AF65-F5344CB8AC3E}">
        <p14:creationId xmlns:p14="http://schemas.microsoft.com/office/powerpoint/2010/main" val="631745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6966491" cy="6374080"/>
          </a:xfrm>
        </p:spPr>
        <p:txBody>
          <a:bodyPr>
            <a:normAutofit fontScale="85000" lnSpcReduction="20000"/>
          </a:bodyPr>
          <a:lstStyle/>
          <a:p>
            <a:pPr marL="0" indent="0" algn="just">
              <a:lnSpc>
                <a:spcPct val="150000"/>
              </a:lnSpc>
              <a:buNone/>
            </a:pPr>
            <a:r>
              <a:rPr lang="hu-HU" sz="2600" dirty="0">
                <a:effectLst/>
                <a:latin typeface="PT Sans" panose="020B0503020203020204" pitchFamily="34" charset="-18"/>
                <a:ea typeface="Calibri" panose="020F0502020204030204" pitchFamily="34" charset="0"/>
              </a:rPr>
              <a:t>„</a:t>
            </a:r>
            <a:r>
              <a:rPr lang="hu-HU" sz="2800" dirty="0">
                <a:effectLst/>
                <a:latin typeface="PT Sans" panose="020B0503020203020204" pitchFamily="34" charset="-18"/>
                <a:ea typeface="Calibri" panose="020F0502020204030204" pitchFamily="34" charset="0"/>
              </a:rPr>
              <a:t>A két bennünk rejlő személyiséghez</a:t>
            </a:r>
            <a:r>
              <a:rPr lang="hu-HU" dirty="0">
                <a:latin typeface="PT Sans" panose="020B0503020203020204" pitchFamily="34" charset="-18"/>
                <a:ea typeface="Calibri" panose="020F0502020204030204" pitchFamily="34" charset="0"/>
              </a:rPr>
              <a:t> </a:t>
            </a:r>
            <a:r>
              <a:rPr lang="hu-HU" sz="2800" dirty="0">
                <a:effectLst/>
                <a:latin typeface="PT Sans" panose="020B0503020203020204" pitchFamily="34" charset="-18"/>
                <a:ea typeface="Calibri" panose="020F0502020204030204" pitchFamily="34" charset="0"/>
              </a:rPr>
              <a:t>egy harmadik is járul, amellyel a véletlen vagy a </a:t>
            </a:r>
            <a:r>
              <a:rPr lang="hu-HU" sz="2800" b="1" dirty="0">
                <a:effectLst/>
                <a:latin typeface="PT Sans" panose="020B0503020203020204" pitchFamily="34" charset="-18"/>
                <a:ea typeface="Calibri" panose="020F0502020204030204" pitchFamily="34" charset="0"/>
              </a:rPr>
              <a:t>helyzetünk</a:t>
            </a:r>
            <a:r>
              <a:rPr lang="hu-HU" sz="2800" dirty="0">
                <a:effectLst/>
                <a:latin typeface="PT Sans" panose="020B0503020203020204" pitchFamily="34" charset="-18"/>
                <a:ea typeface="Calibri" panose="020F0502020204030204" pitchFamily="34" charset="0"/>
              </a:rPr>
              <a:t> ruház fel, de van egy negyedik is, amelyet saját magunk </a:t>
            </a:r>
            <a:r>
              <a:rPr lang="hu-HU" sz="2800" b="1" dirty="0">
                <a:effectLst/>
                <a:latin typeface="PT Sans" panose="020B0503020203020204" pitchFamily="34" charset="-18"/>
                <a:ea typeface="Calibri" panose="020F0502020204030204" pitchFamily="34" charset="0"/>
              </a:rPr>
              <a:t>szabadon választunk </a:t>
            </a:r>
            <a:r>
              <a:rPr lang="hu-HU" sz="2800" dirty="0">
                <a:effectLst/>
                <a:latin typeface="PT Sans" panose="020B0503020203020204" pitchFamily="34" charset="-18"/>
                <a:ea typeface="Calibri" panose="020F0502020204030204" pitchFamily="34" charset="0"/>
              </a:rPr>
              <a:t>ki önmagunknak. </a:t>
            </a:r>
          </a:p>
          <a:p>
            <a:pPr marL="0" indent="0" algn="just">
              <a:lnSpc>
                <a:spcPct val="150000"/>
              </a:lnSpc>
              <a:buNone/>
            </a:pPr>
            <a:endParaRPr lang="hu-HU" sz="1300" dirty="0">
              <a:effectLst/>
              <a:latin typeface="PT Sans" panose="020B0503020203020204" pitchFamily="34" charset="-18"/>
              <a:ea typeface="Calibri" panose="020F0502020204030204" pitchFamily="34" charset="0"/>
            </a:endParaRPr>
          </a:p>
          <a:p>
            <a:pPr marL="0" indent="0" algn="just">
              <a:lnSpc>
                <a:spcPct val="150000"/>
              </a:lnSpc>
              <a:buNone/>
            </a:pPr>
            <a:r>
              <a:rPr lang="hu-HU" sz="2800" dirty="0">
                <a:effectLst/>
                <a:latin typeface="PT Sans" panose="020B0503020203020204" pitchFamily="34" charset="-18"/>
                <a:ea typeface="Calibri" panose="020F0502020204030204" pitchFamily="34" charset="0"/>
              </a:rPr>
              <a:t>Mert az uralkodás, a fő hatalom, a hírnév, a hivatalok, a vagyon, a gazdagság, illetve mindezek az ellentéte a </a:t>
            </a:r>
            <a:r>
              <a:rPr lang="hu-HU" sz="2800" b="1" dirty="0">
                <a:effectLst/>
                <a:latin typeface="PT Sans" panose="020B0503020203020204" pitchFamily="34" charset="-18"/>
                <a:ea typeface="Calibri" panose="020F0502020204030204" pitchFamily="34" charset="0"/>
              </a:rPr>
              <a:t>véletlenen</a:t>
            </a:r>
            <a:r>
              <a:rPr lang="hu-HU" sz="2800" dirty="0">
                <a:effectLst/>
                <a:latin typeface="PT Sans" panose="020B0503020203020204" pitchFamily="34" charset="-18"/>
                <a:ea typeface="Calibri" panose="020F0502020204030204" pitchFamily="34" charset="0"/>
              </a:rPr>
              <a:t> </a:t>
            </a:r>
            <a:r>
              <a:rPr lang="hu-HU" sz="2800" b="1" dirty="0">
                <a:effectLst/>
                <a:latin typeface="PT Sans" panose="020B0503020203020204" pitchFamily="34" charset="-18"/>
                <a:ea typeface="Calibri" panose="020F0502020204030204" pitchFamily="34" charset="0"/>
              </a:rPr>
              <a:t>múlik</a:t>
            </a:r>
            <a:r>
              <a:rPr lang="hu-HU" sz="2800" dirty="0">
                <a:effectLst/>
                <a:latin typeface="PT Sans" panose="020B0503020203020204" pitchFamily="34" charset="-18"/>
                <a:ea typeface="Calibri" panose="020F0502020204030204" pitchFamily="34" charset="0"/>
              </a:rPr>
              <a:t>, és a körülmények alakítják. Hogy azonban milyen szerepet akarunk betölteni, ez a mi </a:t>
            </a:r>
            <a:r>
              <a:rPr lang="hu-HU" sz="2800" b="1" dirty="0">
                <a:effectLst/>
                <a:latin typeface="PT Sans" panose="020B0503020203020204" pitchFamily="34" charset="-18"/>
                <a:ea typeface="Calibri" panose="020F0502020204030204" pitchFamily="34" charset="0"/>
              </a:rPr>
              <a:t>akaratunktól függ</a:t>
            </a:r>
            <a:r>
              <a:rPr lang="hu-HU" sz="2800" dirty="0">
                <a:effectLst/>
                <a:latin typeface="PT Sans" panose="020B0503020203020204" pitchFamily="34" charset="-18"/>
                <a:ea typeface="Calibri" panose="020F0502020204030204" pitchFamily="34" charset="0"/>
              </a:rPr>
              <a:t>. Egyikünk a filozófiát, másikunk a polgári jogot vagy az ékesszólást választja élethivatásul, mindenki más-más erényben akar kitűnni</a:t>
            </a:r>
            <a:r>
              <a:rPr lang="hu-HU" sz="2600" dirty="0">
                <a:effectLst/>
                <a:latin typeface="PT Sans" panose="020B0503020203020204" pitchFamily="34" charset="-18"/>
                <a:ea typeface="Calibri" panose="020F0502020204030204" pitchFamily="34" charset="0"/>
              </a:rPr>
              <a:t>.”</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Mellszobor, szobor, Tárgyi lelet látható&#10;&#10;Automatikusan generált leírás">
            <a:extLst>
              <a:ext uri="{FF2B5EF4-FFF2-40B4-BE49-F238E27FC236}">
                <a16:creationId xmlns:a16="http://schemas.microsoft.com/office/drawing/2014/main" id="{177D5AE0-09AF-2335-CE4B-C7B1E7C43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324" y="1126502"/>
            <a:ext cx="4349967" cy="5437460"/>
          </a:xfrm>
          <a:prstGeom prst="rect">
            <a:avLst/>
          </a:prstGeom>
        </p:spPr>
      </p:pic>
    </p:spTree>
    <p:extLst>
      <p:ext uri="{BB962C8B-B14F-4D97-AF65-F5344CB8AC3E}">
        <p14:creationId xmlns:p14="http://schemas.microsoft.com/office/powerpoint/2010/main" val="230954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rmAutofit lnSpcReduction="10000"/>
          </a:bodyPr>
          <a:lstStyle/>
          <a:p>
            <a:pPr marL="4392613" indent="0" algn="ctr">
              <a:lnSpc>
                <a:spcPct val="130000"/>
              </a:lnSpc>
              <a:spcBef>
                <a:spcPts val="0"/>
              </a:spcBef>
              <a:buNone/>
            </a:pPr>
            <a:r>
              <a:rPr lang="hu-HU" sz="2400" dirty="0">
                <a:effectLst/>
                <a:latin typeface="PT Sans" panose="020B0503020203020204" pitchFamily="34" charset="-18"/>
                <a:ea typeface="Calibri" panose="020F0502020204030204" pitchFamily="34" charset="0"/>
              </a:rPr>
              <a:t>A </a:t>
            </a:r>
            <a:r>
              <a:rPr lang="hu-HU" sz="2400" dirty="0" err="1">
                <a:effectLst/>
                <a:latin typeface="PT Sans" panose="020B0503020203020204" pitchFamily="34" charset="-18"/>
                <a:ea typeface="Calibri" panose="020F0502020204030204" pitchFamily="34" charset="0"/>
              </a:rPr>
              <a:t>sztoa</a:t>
            </a:r>
            <a:r>
              <a:rPr lang="hu-HU" sz="2400" dirty="0">
                <a:effectLst/>
                <a:latin typeface="PT Sans" panose="020B0503020203020204" pitchFamily="34" charset="-18"/>
                <a:ea typeface="Calibri" panose="020F0502020204030204" pitchFamily="34" charset="0"/>
              </a:rPr>
              <a:t> filozófiája</a:t>
            </a:r>
          </a:p>
          <a:p>
            <a:pPr marL="4486275" indent="0" algn="just">
              <a:lnSpc>
                <a:spcPct val="130000"/>
              </a:lnSpc>
              <a:spcBef>
                <a:spcPts val="0"/>
              </a:spcBef>
              <a:buNone/>
            </a:pPr>
            <a:endParaRPr lang="hu-HU" sz="1000" dirty="0">
              <a:latin typeface="PT Sans" panose="020B0503020203020204" pitchFamily="34" charset="-18"/>
              <a:ea typeface="Calibri" panose="020F0502020204030204" pitchFamily="34" charset="0"/>
            </a:endParaRPr>
          </a:p>
          <a:p>
            <a:pPr marL="4845050" indent="0">
              <a:lnSpc>
                <a:spcPct val="130000"/>
              </a:lnSpc>
              <a:spcBef>
                <a:spcPts val="0"/>
              </a:spcBef>
              <a:buNone/>
            </a:pPr>
            <a:r>
              <a:rPr lang="hu-HU" sz="2400" dirty="0">
                <a:effectLst/>
                <a:latin typeface="PT Sans" panose="020B0503020203020204" pitchFamily="34" charset="-18"/>
                <a:ea typeface="Calibri" panose="020F0502020204030204" pitchFamily="34" charset="0"/>
              </a:rPr>
              <a:t>„Minden kölcsönösen egymásba fonódik, </a:t>
            </a:r>
          </a:p>
          <a:p>
            <a:pPr marL="4845050" indent="0">
              <a:lnSpc>
                <a:spcPct val="130000"/>
              </a:lnSpc>
              <a:spcBef>
                <a:spcPts val="0"/>
              </a:spcBef>
              <a:buNone/>
            </a:pPr>
            <a:r>
              <a:rPr lang="hu-HU" sz="2400" dirty="0">
                <a:effectLst/>
                <a:latin typeface="PT Sans" panose="020B0503020203020204" pitchFamily="34" charset="-18"/>
                <a:ea typeface="Calibri" panose="020F0502020204030204" pitchFamily="34" charset="0"/>
              </a:rPr>
              <a:t>és ez a kötelék szent. Egyetlen dolog sem idegen a másik számára</a:t>
            </a:r>
            <a:r>
              <a:rPr lang="hu-HU" sz="2400" dirty="0">
                <a:latin typeface="PT Sans" panose="020B0503020203020204" pitchFamily="34" charset="-18"/>
                <a:ea typeface="Calibri" panose="020F0502020204030204" pitchFamily="34" charset="0"/>
              </a:rPr>
              <a:t>. Egymással összhangban rendeződnek alakzatba és együtt rendezik be ugyanazt a kozmoszt. Egyetlen kozmosz</a:t>
            </a:r>
            <a:r>
              <a:rPr lang="hu-HU" sz="2400" dirty="0">
                <a:effectLst/>
                <a:latin typeface="PT Sans" panose="020B0503020203020204" pitchFamily="34" charset="-18"/>
                <a:ea typeface="Calibri" panose="020F0502020204030204" pitchFamily="34" charset="0"/>
              </a:rPr>
              <a:t> van, amely mindent tartalmaz, egy az isten, aki mindent áthat, egy a szubsztancia, </a:t>
            </a:r>
            <a:r>
              <a:rPr lang="hu-HU" sz="2400" b="1" dirty="0">
                <a:effectLst/>
                <a:latin typeface="PT Sans" panose="020B0503020203020204" pitchFamily="34" charset="-18"/>
                <a:ea typeface="Calibri" panose="020F0502020204030204" pitchFamily="34" charset="0"/>
              </a:rPr>
              <a:t>egy a törvény – </a:t>
            </a:r>
            <a:r>
              <a:rPr lang="hu-HU" sz="2400" b="1" dirty="0">
                <a:latin typeface="PT Sans" panose="020B0503020203020204" pitchFamily="34" charset="-18"/>
                <a:ea typeface="Calibri" panose="020F0502020204030204" pitchFamily="34" charset="0"/>
              </a:rPr>
              <a:t>valamennyi eszes lény k</a:t>
            </a:r>
            <a:r>
              <a:rPr lang="hu-HU" sz="2400" b="1" dirty="0">
                <a:effectLst/>
                <a:latin typeface="PT Sans" panose="020B0503020203020204" pitchFamily="34" charset="-18"/>
                <a:ea typeface="Calibri" panose="020F0502020204030204" pitchFamily="34" charset="0"/>
              </a:rPr>
              <a:t>özös értelme </a:t>
            </a:r>
            <a:r>
              <a:rPr lang="hu-HU" sz="2400" dirty="0">
                <a:effectLst/>
                <a:latin typeface="PT Sans" panose="020B0503020203020204" pitchFamily="34" charset="-18"/>
                <a:ea typeface="Calibri" panose="020F0502020204030204" pitchFamily="34" charset="0"/>
              </a:rPr>
              <a:t>– és egy az igazság, amennyiben az egy törzsből származó, </a:t>
            </a:r>
            <a:r>
              <a:rPr lang="hu-HU" sz="2400" b="1" dirty="0">
                <a:effectLst/>
                <a:latin typeface="PT Sans" panose="020B0503020203020204" pitchFamily="34" charset="-18"/>
                <a:ea typeface="Calibri" panose="020F0502020204030204" pitchFamily="34" charset="0"/>
              </a:rPr>
              <a:t>ugyanabban az értelemben részesülő lények tökéletessége is egy</a:t>
            </a:r>
            <a:r>
              <a:rPr lang="hu-HU" sz="2400" dirty="0">
                <a:effectLst/>
                <a:latin typeface="PT Sans" panose="020B0503020203020204" pitchFamily="34" charset="-18"/>
                <a:ea typeface="Calibri" panose="020F0502020204030204" pitchFamily="34" charset="0"/>
              </a:rPr>
              <a:t>.” </a:t>
            </a:r>
          </a:p>
          <a:p>
            <a:pPr marL="4572000" indent="0" algn="r">
              <a:lnSpc>
                <a:spcPct val="130000"/>
              </a:lnSpc>
              <a:spcBef>
                <a:spcPts val="0"/>
              </a:spcBef>
              <a:buNone/>
            </a:pPr>
            <a:r>
              <a:rPr lang="hu-HU" sz="2400" dirty="0">
                <a:effectLst/>
                <a:latin typeface="PT Sans" panose="020B0503020203020204" pitchFamily="34" charset="-18"/>
                <a:ea typeface="Calibri" panose="020F0502020204030204" pitchFamily="34" charset="0"/>
              </a:rPr>
              <a:t>(Marcus Aurelius: </a:t>
            </a:r>
            <a:r>
              <a:rPr lang="hu-HU" sz="2400" i="1" dirty="0">
                <a:effectLst/>
                <a:latin typeface="PT Sans" panose="020B0503020203020204" pitchFamily="34" charset="-18"/>
                <a:ea typeface="Calibri" panose="020F0502020204030204" pitchFamily="34" charset="0"/>
              </a:rPr>
              <a:t>Elmélkedések</a:t>
            </a:r>
            <a:r>
              <a:rPr lang="hu-HU" sz="2400" dirty="0">
                <a:effectLst/>
                <a:latin typeface="PT Sans" panose="020B0503020203020204" pitchFamily="34" charset="-18"/>
                <a:ea typeface="Calibri" panose="020F0502020204030204" pitchFamily="34" charset="0"/>
              </a:rPr>
              <a:t> VII, 9.)</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szobor, ló, múzeum, Bronz szobor látható&#10;&#10;Előfordulhat, hogy a mesterséges intelligencia által létrehozott tartalom helytelen.">
            <a:extLst>
              <a:ext uri="{FF2B5EF4-FFF2-40B4-BE49-F238E27FC236}">
                <a16:creationId xmlns:a16="http://schemas.microsoft.com/office/drawing/2014/main" id="{4AE6342A-7F1F-3938-79D6-9F78A3BA4F08}"/>
              </a:ext>
            </a:extLst>
          </p:cNvPr>
          <p:cNvPicPr>
            <a:picLocks noChangeAspect="1"/>
          </p:cNvPicPr>
          <p:nvPr/>
        </p:nvPicPr>
        <p:blipFill>
          <a:blip r:embed="rId2">
            <a:extLst>
              <a:ext uri="{28A0092B-C50C-407E-A947-70E740481C1C}">
                <a14:useLocalDpi xmlns:a14="http://schemas.microsoft.com/office/drawing/2010/main" val="0"/>
              </a:ext>
            </a:extLst>
          </a:blip>
          <a:srcRect l="2650"/>
          <a:stretch/>
        </p:blipFill>
        <p:spPr>
          <a:xfrm>
            <a:off x="410198" y="359229"/>
            <a:ext cx="4307081" cy="6168930"/>
          </a:xfrm>
          <a:prstGeom prst="rect">
            <a:avLst/>
          </a:prstGeom>
        </p:spPr>
      </p:pic>
    </p:spTree>
    <p:extLst>
      <p:ext uri="{BB962C8B-B14F-4D97-AF65-F5344CB8AC3E}">
        <p14:creationId xmlns:p14="http://schemas.microsoft.com/office/powerpoint/2010/main" val="2823584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244577" cy="6374080"/>
          </a:xfrm>
        </p:spPr>
        <p:txBody>
          <a:bodyPr>
            <a:normAutofit fontScale="92500"/>
          </a:bodyPr>
          <a:lstStyle/>
          <a:p>
            <a:pPr marL="0" indent="0" algn="ctr">
              <a:lnSpc>
                <a:spcPct val="150000"/>
              </a:lnSpc>
              <a:spcBef>
                <a:spcPts val="0"/>
              </a:spcBef>
              <a:buNone/>
            </a:pPr>
            <a:r>
              <a:rPr lang="hu-HU" sz="2600" b="1" dirty="0">
                <a:solidFill>
                  <a:srgbClr val="000000"/>
                </a:solidFill>
                <a:latin typeface="PT Sans" panose="020B0503020203020204" pitchFamily="34" charset="-18"/>
                <a:ea typeface="Aptos" panose="020B0004020202020204" pitchFamily="34" charset="0"/>
              </a:rPr>
              <a:t>Összegzés 1.</a:t>
            </a:r>
            <a:r>
              <a:rPr lang="hu-HU" sz="2600" dirty="0">
                <a:solidFill>
                  <a:srgbClr val="000000"/>
                </a:solidFill>
                <a:latin typeface="PT Sans" panose="020B0503020203020204" pitchFamily="34" charset="-18"/>
                <a:ea typeface="Aptos" panose="020B0004020202020204" pitchFamily="34" charset="0"/>
              </a:rPr>
              <a:t> </a:t>
            </a:r>
          </a:p>
          <a:p>
            <a:pPr marL="0" indent="0" algn="just">
              <a:lnSpc>
                <a:spcPct val="150000"/>
              </a:lnSpc>
              <a:spcBef>
                <a:spcPts val="0"/>
              </a:spcBef>
              <a:buNone/>
            </a:pPr>
            <a:endParaRPr lang="hu-HU" sz="2600"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Az antikvitásban a méltóság fogalma révén sokáig az </a:t>
            </a:r>
          </a:p>
          <a:p>
            <a:pPr marL="0" indent="0" algn="just">
              <a:lnSpc>
                <a:spcPct val="150000"/>
              </a:lnSpc>
              <a:spcBef>
                <a:spcPts val="0"/>
              </a:spcBef>
              <a:buNone/>
            </a:pPr>
            <a:r>
              <a:rPr lang="hu-HU" sz="2600" b="1" dirty="0">
                <a:solidFill>
                  <a:srgbClr val="000000"/>
                </a:solidFill>
                <a:latin typeface="PT Sans" panose="020B0503020203020204" pitchFamily="34" charset="-18"/>
                <a:ea typeface="Aptos" panose="020B0004020202020204" pitchFamily="34" charset="0"/>
              </a:rPr>
              <a:t>emberek között </a:t>
            </a:r>
            <a:r>
              <a:rPr lang="hu-HU" sz="2600" dirty="0">
                <a:solidFill>
                  <a:srgbClr val="000000"/>
                </a:solidFill>
                <a:latin typeface="PT Sans" panose="020B0503020203020204" pitchFamily="34" charset="-18"/>
                <a:ea typeface="Aptos" panose="020B0004020202020204" pitchFamily="34" charset="0"/>
              </a:rPr>
              <a:t>tettek különbséget. Azoknak tulajdonítottak </a:t>
            </a:r>
          </a:p>
          <a:p>
            <a:pPr marL="0"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méltóságot, akik kitűntek a többiek közül</a:t>
            </a:r>
          </a:p>
          <a:p>
            <a:pPr marL="363538"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 hivataluk, </a:t>
            </a:r>
          </a:p>
          <a:p>
            <a:pPr marL="363538"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 társadalmi státuszuk, </a:t>
            </a:r>
          </a:p>
          <a:p>
            <a:pPr marL="363538"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 rendkívüli adottságaik </a:t>
            </a:r>
          </a:p>
          <a:p>
            <a:pPr marL="363538"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 vagy személyes érdemeik, jellemük alapján.</a:t>
            </a:r>
          </a:p>
          <a:p>
            <a:pPr marL="0" indent="0" algn="just">
              <a:lnSpc>
                <a:spcPct val="150000"/>
              </a:lnSpc>
              <a:spcBef>
                <a:spcPts val="0"/>
              </a:spcBef>
              <a:buNone/>
            </a:pPr>
            <a:r>
              <a:rPr lang="hu-HU" sz="2600" dirty="0">
                <a:solidFill>
                  <a:srgbClr val="000000"/>
                </a:solidFill>
                <a:latin typeface="PT Sans" panose="020B0503020203020204" pitchFamily="34" charset="-18"/>
                <a:ea typeface="Aptos" panose="020B0004020202020204" pitchFamily="34" charset="0"/>
              </a:rPr>
              <a:t>Ezt a fajta méltóságot </a:t>
            </a:r>
            <a:r>
              <a:rPr lang="hu-HU" sz="2600" b="1" dirty="0">
                <a:solidFill>
                  <a:srgbClr val="000000"/>
                </a:solidFill>
                <a:latin typeface="PT Sans" panose="020B0503020203020204" pitchFamily="34" charset="-18"/>
                <a:ea typeface="Aptos" panose="020B0004020202020204" pitchFamily="34" charset="0"/>
              </a:rPr>
              <a:t>szociológiai méltóságnak </a:t>
            </a:r>
            <a:r>
              <a:rPr lang="hu-HU" sz="2600" dirty="0">
                <a:solidFill>
                  <a:srgbClr val="000000"/>
                </a:solidFill>
                <a:latin typeface="PT Sans" panose="020B0503020203020204" pitchFamily="34" charset="-18"/>
                <a:ea typeface="Aptos" panose="020B0004020202020204" pitchFamily="34" charset="0"/>
              </a:rPr>
              <a:t>nevezzük. A szociológiai méltóságfogalommal a társadalmon belüli, </a:t>
            </a:r>
            <a:r>
              <a:rPr lang="hu-HU" sz="2600" i="1" dirty="0">
                <a:solidFill>
                  <a:srgbClr val="000000"/>
                </a:solidFill>
                <a:latin typeface="PT Sans" panose="020B0503020203020204" pitchFamily="34" charset="-18"/>
                <a:ea typeface="Aptos" panose="020B0004020202020204" pitchFamily="34" charset="0"/>
              </a:rPr>
              <a:t>horizontális</a:t>
            </a:r>
            <a:r>
              <a:rPr lang="hu-HU" sz="2600" dirty="0">
                <a:solidFill>
                  <a:srgbClr val="000000"/>
                </a:solidFill>
                <a:latin typeface="PT Sans" panose="020B0503020203020204" pitchFamily="34" charset="-18"/>
                <a:ea typeface="Aptos" panose="020B0004020202020204" pitchFamily="34" charset="0"/>
              </a:rPr>
              <a:t> különbségek fejezhetők ki.</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61394613-AB65-E936-B6EC-2A5E58C9A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421" y="1118900"/>
            <a:ext cx="1704870" cy="2131088"/>
          </a:xfrm>
          <a:prstGeom prst="rect">
            <a:avLst/>
          </a:prstGeom>
        </p:spPr>
      </p:pic>
    </p:spTree>
    <p:extLst>
      <p:ext uri="{BB962C8B-B14F-4D97-AF65-F5344CB8AC3E}">
        <p14:creationId xmlns:p14="http://schemas.microsoft.com/office/powerpoint/2010/main" val="100228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244577" cy="6374080"/>
          </a:xfrm>
        </p:spPr>
        <p:txBody>
          <a:bodyPr>
            <a:norm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Összegzés 2.</a:t>
            </a:r>
            <a:r>
              <a:rPr lang="hu-HU" sz="2400" dirty="0">
                <a:solidFill>
                  <a:srgbClr val="000000"/>
                </a:solidFill>
                <a:latin typeface="PT Sans" panose="020B0503020203020204" pitchFamily="34" charset="-18"/>
                <a:ea typeface="Aptos" panose="020B0004020202020204" pitchFamily="34" charset="0"/>
              </a:rPr>
              <a:t> </a:t>
            </a:r>
          </a:p>
          <a:p>
            <a:pPr marL="0" indent="0" algn="just">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Cicerónál a méltóságfogalom új használata jelenik meg: </a:t>
            </a: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a méltóságfogalom </a:t>
            </a:r>
            <a:r>
              <a:rPr lang="hu-HU" sz="2400" b="1" dirty="0">
                <a:solidFill>
                  <a:srgbClr val="000000"/>
                </a:solidFill>
                <a:latin typeface="PT Sans" panose="020B0503020203020204" pitchFamily="34" charset="-18"/>
                <a:ea typeface="Aptos" panose="020B0004020202020204" pitchFamily="34" charset="0"/>
              </a:rPr>
              <a:t>emberek és más létezők között</a:t>
            </a:r>
            <a:r>
              <a:rPr lang="hu-HU" sz="2400" dirty="0">
                <a:solidFill>
                  <a:srgbClr val="000000"/>
                </a:solidFill>
                <a:latin typeface="PT Sans" panose="020B0503020203020204" pitchFamily="34" charset="-18"/>
                <a:ea typeface="Aptos" panose="020B0004020202020204" pitchFamily="34" charset="0"/>
              </a:rPr>
              <a:t> tesz különbséget,</a:t>
            </a: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tehát </a:t>
            </a:r>
            <a:r>
              <a:rPr lang="hu-HU" sz="2400" i="1" dirty="0">
                <a:solidFill>
                  <a:srgbClr val="000000"/>
                </a:solidFill>
                <a:latin typeface="PT Sans" panose="020B0503020203020204" pitchFamily="34" charset="-18"/>
                <a:ea typeface="Aptos" panose="020B0004020202020204" pitchFamily="34" charset="0"/>
              </a:rPr>
              <a:t>vertikális</a:t>
            </a:r>
            <a:r>
              <a:rPr lang="hu-HU" sz="2400" dirty="0">
                <a:solidFill>
                  <a:srgbClr val="000000"/>
                </a:solidFill>
                <a:latin typeface="PT Sans" panose="020B0503020203020204" pitchFamily="34" charset="-18"/>
                <a:ea typeface="Aptos" panose="020B0004020202020204" pitchFamily="34" charset="0"/>
              </a:rPr>
              <a:t> különbségekre utal. </a:t>
            </a: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Ezt a fajta méltóságot </a:t>
            </a:r>
            <a:r>
              <a:rPr lang="hu-HU" sz="2400" b="1" dirty="0">
                <a:solidFill>
                  <a:srgbClr val="000000"/>
                </a:solidFill>
                <a:latin typeface="PT Sans" panose="020B0503020203020204" pitchFamily="34" charset="-18"/>
                <a:ea typeface="Aptos" panose="020B0004020202020204" pitchFamily="34" charset="0"/>
              </a:rPr>
              <a:t>antropológiai méltóság</a:t>
            </a:r>
            <a:r>
              <a:rPr lang="hu-HU" sz="2400" dirty="0">
                <a:solidFill>
                  <a:srgbClr val="000000"/>
                </a:solidFill>
                <a:latin typeface="PT Sans" panose="020B0503020203020204" pitchFamily="34" charset="-18"/>
                <a:ea typeface="Aptos" panose="020B0004020202020204" pitchFamily="34" charset="0"/>
              </a:rPr>
              <a:t>nak nevezzük.</a:t>
            </a:r>
          </a:p>
          <a:p>
            <a:pPr marL="0" indent="0" algn="just">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179388" indent="-179388" algn="just">
              <a:lnSpc>
                <a:spcPct val="150000"/>
              </a:lnSpc>
              <a:spcBef>
                <a:spcPts val="0"/>
              </a:spcBef>
              <a:buNone/>
            </a:pPr>
            <a:endParaRPr lang="hu-HU" sz="2800" dirty="0">
              <a:solidFill>
                <a:srgbClr val="000000"/>
              </a:solidFill>
              <a:latin typeface="PT Sans" panose="020B0503020203020204" pitchFamily="34" charset="-18"/>
              <a:ea typeface="Aptos" panose="020B0004020202020204" pitchFamily="34" charset="0"/>
            </a:endParaRPr>
          </a:p>
          <a:p>
            <a:pPr marL="0" indent="0" algn="just">
              <a:lnSpc>
                <a:spcPct val="150000"/>
              </a:lnSpc>
              <a:buNone/>
            </a:pP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61394613-AB65-E936-B6EC-2A5E58C9A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421" y="1130928"/>
            <a:ext cx="1704870" cy="2131088"/>
          </a:xfrm>
          <a:prstGeom prst="rect">
            <a:avLst/>
          </a:prstGeom>
        </p:spPr>
      </p:pic>
    </p:spTree>
    <p:extLst>
      <p:ext uri="{BB962C8B-B14F-4D97-AF65-F5344CB8AC3E}">
        <p14:creationId xmlns:p14="http://schemas.microsoft.com/office/powerpoint/2010/main" val="4172458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rmAutofit fontScale="85000" lnSpcReduction="10000"/>
          </a:bodyPr>
          <a:lstStyle/>
          <a:p>
            <a:pPr marL="0" indent="0" algn="ctr">
              <a:lnSpc>
                <a:spcPct val="150000"/>
              </a:lnSpc>
              <a:spcBef>
                <a:spcPts val="0"/>
              </a:spcBef>
              <a:buNone/>
            </a:pPr>
            <a:r>
              <a:rPr lang="hu-HU" b="1" dirty="0">
                <a:solidFill>
                  <a:srgbClr val="000000"/>
                </a:solidFill>
                <a:latin typeface="PT Sans" panose="020B0503020203020204" pitchFamily="34" charset="-18"/>
                <a:ea typeface="Aptos" panose="020B0004020202020204" pitchFamily="34" charset="0"/>
              </a:rPr>
              <a:t>Összegzés 3.</a:t>
            </a:r>
            <a:r>
              <a:rPr lang="hu-HU" sz="2400" dirty="0">
                <a:solidFill>
                  <a:srgbClr val="000000"/>
                </a:solidFill>
                <a:latin typeface="PT Sans" panose="020B0503020203020204" pitchFamily="34" charset="-18"/>
                <a:ea typeface="Aptos" panose="020B0004020202020204" pitchFamily="34" charset="0"/>
              </a:rPr>
              <a:t> </a:t>
            </a:r>
          </a:p>
          <a:p>
            <a:pPr marL="0" indent="0" algn="just">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179388" indent="-179388" algn="just">
              <a:lnSpc>
                <a:spcPct val="150000"/>
              </a:lnSpc>
              <a:spcBef>
                <a:spcPts val="0"/>
              </a:spcBef>
              <a:buNone/>
            </a:pPr>
            <a:r>
              <a:rPr lang="hu-HU" sz="2800" b="1" dirty="0">
                <a:solidFill>
                  <a:srgbClr val="000000"/>
                </a:solidFill>
                <a:latin typeface="PT Sans" panose="020B0503020203020204" pitchFamily="34" charset="-18"/>
                <a:ea typeface="Aptos" panose="020B0004020202020204" pitchFamily="34" charset="0"/>
              </a:rPr>
              <a:t>Probléma:</a:t>
            </a:r>
            <a:r>
              <a:rPr lang="hu-HU" sz="2800" dirty="0">
                <a:solidFill>
                  <a:srgbClr val="000000"/>
                </a:solidFill>
                <a:latin typeface="PT Sans" panose="020B0503020203020204" pitchFamily="34" charset="-18"/>
                <a:ea typeface="Aptos" panose="020B0004020202020204" pitchFamily="34" charset="0"/>
              </a:rPr>
              <a:t> vannak </a:t>
            </a:r>
            <a:r>
              <a:rPr lang="hu-HU" dirty="0">
                <a:solidFill>
                  <a:srgbClr val="000000"/>
                </a:solidFill>
                <a:latin typeface="PT Sans" panose="020B0503020203020204" pitchFamily="34" charset="-18"/>
                <a:ea typeface="Aptos" panose="020B0004020202020204" pitchFamily="34" charset="0"/>
              </a:rPr>
              <a:t>emberek, </a:t>
            </a:r>
            <a:endParaRPr lang="hu-HU" sz="2800" dirty="0">
              <a:solidFill>
                <a:srgbClr val="000000"/>
              </a:solidFill>
              <a:latin typeface="PT Sans" panose="020B0503020203020204" pitchFamily="34" charset="-18"/>
              <a:ea typeface="Aptos" panose="020B0004020202020204" pitchFamily="34" charset="0"/>
            </a:endParaRPr>
          </a:p>
          <a:p>
            <a:pPr marL="179388" indent="-179388" algn="just">
              <a:lnSpc>
                <a:spcPct val="150000"/>
              </a:lnSpc>
              <a:spcBef>
                <a:spcPts val="0"/>
              </a:spcBef>
              <a:buNone/>
            </a:pPr>
            <a:r>
              <a:rPr lang="hu-HU" dirty="0">
                <a:solidFill>
                  <a:srgbClr val="000000"/>
                </a:solidFill>
                <a:latin typeface="PT Sans" panose="020B0503020203020204" pitchFamily="34" charset="-18"/>
                <a:ea typeface="Aptos" panose="020B0004020202020204" pitchFamily="34" charset="0"/>
              </a:rPr>
              <a:t>akiknek </a:t>
            </a:r>
            <a:r>
              <a:rPr lang="hu-HU" sz="2800" dirty="0">
                <a:solidFill>
                  <a:srgbClr val="000000"/>
                </a:solidFill>
                <a:latin typeface="PT Sans" panose="020B0503020203020204" pitchFamily="34" charset="-18"/>
                <a:ea typeface="Aptos" panose="020B0004020202020204" pitchFamily="34" charset="0"/>
              </a:rPr>
              <a:t>a méltósága </a:t>
            </a:r>
            <a:r>
              <a:rPr lang="hu-HU" sz="2800" b="1" dirty="0">
                <a:solidFill>
                  <a:srgbClr val="000000"/>
                </a:solidFill>
                <a:latin typeface="PT Sans" panose="020B0503020203020204" pitchFamily="34" charset="-18"/>
                <a:ea typeface="Aptos" panose="020B0004020202020204" pitchFamily="34" charset="0"/>
              </a:rPr>
              <a:t>láthatólag</a:t>
            </a:r>
            <a:r>
              <a:rPr lang="hu-HU" sz="2800" dirty="0">
                <a:solidFill>
                  <a:srgbClr val="000000"/>
                </a:solidFill>
                <a:latin typeface="PT Sans" panose="020B0503020203020204" pitchFamily="34" charset="-18"/>
                <a:ea typeface="Aptos" panose="020B0004020202020204" pitchFamily="34" charset="0"/>
              </a:rPr>
              <a:t> nem múlja felül az állatokét</a:t>
            </a:r>
            <a:r>
              <a:rPr lang="hu-HU" sz="2800" dirty="0">
                <a:solidFill>
                  <a:srgbClr val="000000"/>
                </a:solidFill>
                <a:latin typeface="PT Sans" panose="020B0503020203020204" pitchFamily="34" charset="-18"/>
              </a:rPr>
              <a:t>. </a:t>
            </a:r>
          </a:p>
          <a:p>
            <a:pPr marL="179388" indent="-179388" algn="just">
              <a:lnSpc>
                <a:spcPct val="150000"/>
              </a:lnSpc>
              <a:spcBef>
                <a:spcPts val="0"/>
              </a:spcBef>
              <a:buNone/>
            </a:pPr>
            <a:r>
              <a:rPr lang="hu-HU" dirty="0">
                <a:solidFill>
                  <a:srgbClr val="000000"/>
                </a:solidFill>
                <a:latin typeface="PT Sans" panose="020B0503020203020204" pitchFamily="34" charset="-18"/>
                <a:ea typeface="Aptos" panose="020B0004020202020204" pitchFamily="34" charset="0"/>
              </a:rPr>
              <a:t>Cicero </a:t>
            </a:r>
            <a:r>
              <a:rPr lang="hu-HU" sz="2800" dirty="0">
                <a:solidFill>
                  <a:srgbClr val="000000"/>
                </a:solidFill>
                <a:latin typeface="PT Sans" panose="020B0503020203020204" pitchFamily="34" charset="-18"/>
                <a:ea typeface="Aptos" panose="020B0004020202020204" pitchFamily="34" charset="0"/>
              </a:rPr>
              <a:t>három megoldási javaslata: </a:t>
            </a:r>
          </a:p>
          <a:p>
            <a:pPr algn="just">
              <a:lnSpc>
                <a:spcPct val="150000"/>
              </a:lnSpc>
              <a:spcBef>
                <a:spcPts val="0"/>
              </a:spcBef>
              <a:buFontTx/>
              <a:buChar char="-"/>
            </a:pPr>
            <a:r>
              <a:rPr lang="hu-HU" dirty="0">
                <a:solidFill>
                  <a:srgbClr val="000000"/>
                </a:solidFill>
                <a:latin typeface="PT Sans" panose="020B0503020203020204" pitchFamily="34" charset="-18"/>
                <a:ea typeface="Aptos" panose="020B0004020202020204" pitchFamily="34" charset="0"/>
              </a:rPr>
              <a:t>Akadnak „olyanok, akik csak névleg és </a:t>
            </a:r>
            <a:r>
              <a:rPr lang="hu-HU" b="1" dirty="0">
                <a:solidFill>
                  <a:srgbClr val="000000"/>
                </a:solidFill>
                <a:latin typeface="PT Sans" panose="020B0503020203020204" pitchFamily="34" charset="-18"/>
                <a:ea typeface="Aptos" panose="020B0004020202020204" pitchFamily="34" charset="0"/>
              </a:rPr>
              <a:t>nem ténylegesen emberek</a:t>
            </a:r>
            <a:r>
              <a:rPr lang="hu-HU" dirty="0">
                <a:solidFill>
                  <a:srgbClr val="000000"/>
                </a:solidFill>
                <a:latin typeface="PT Sans" panose="020B0503020203020204" pitchFamily="34" charset="-18"/>
                <a:ea typeface="Aptos" panose="020B0004020202020204" pitchFamily="34" charset="0"/>
              </a:rPr>
              <a:t>”.</a:t>
            </a:r>
          </a:p>
          <a:p>
            <a:pPr algn="just">
              <a:lnSpc>
                <a:spcPct val="150000"/>
              </a:lnSpc>
              <a:spcBef>
                <a:spcPts val="0"/>
              </a:spcBef>
              <a:buFontTx/>
              <a:buChar char="-"/>
            </a:pPr>
            <a:r>
              <a:rPr lang="hu-HU" sz="2800" dirty="0">
                <a:solidFill>
                  <a:srgbClr val="000000"/>
                </a:solidFill>
                <a:latin typeface="PT Sans" panose="020B0503020203020204" pitchFamily="34" charset="-18"/>
                <a:ea typeface="Aptos" panose="020B0004020202020204" pitchFamily="34" charset="0"/>
              </a:rPr>
              <a:t>Az „emberi természet méltósága” nem </a:t>
            </a:r>
            <a:r>
              <a:rPr lang="hu-HU" dirty="0">
                <a:solidFill>
                  <a:srgbClr val="000000"/>
                </a:solidFill>
                <a:latin typeface="PT Sans" panose="020B0503020203020204" pitchFamily="34" charset="-18"/>
                <a:ea typeface="Aptos" panose="020B0004020202020204" pitchFamily="34" charset="0"/>
              </a:rPr>
              <a:t>olyasmi,</a:t>
            </a:r>
            <a:r>
              <a:rPr lang="hu-HU" sz="2800" dirty="0">
                <a:solidFill>
                  <a:srgbClr val="000000"/>
                </a:solidFill>
                <a:latin typeface="PT Sans" panose="020B0503020203020204" pitchFamily="34" charset="-18"/>
                <a:ea typeface="Aptos" panose="020B0004020202020204" pitchFamily="34" charset="0"/>
              </a:rPr>
              <a:t> </a:t>
            </a:r>
          </a:p>
          <a:p>
            <a:pPr marL="179388" indent="0" algn="just">
              <a:lnSpc>
                <a:spcPct val="150000"/>
              </a:lnSpc>
              <a:spcBef>
                <a:spcPts val="0"/>
              </a:spcBef>
              <a:buNone/>
            </a:pPr>
            <a:r>
              <a:rPr lang="hu-HU" sz="2800" dirty="0">
                <a:solidFill>
                  <a:srgbClr val="000000"/>
                </a:solidFill>
                <a:latin typeface="PT Sans" panose="020B0503020203020204" pitchFamily="34" charset="-18"/>
                <a:ea typeface="Aptos" panose="020B0004020202020204" pitchFamily="34" charset="0"/>
              </a:rPr>
              <a:t>amivel mindenki ténylegesen rendelkezik, hanem megvalósítandó </a:t>
            </a:r>
            <a:r>
              <a:rPr lang="hu-HU" sz="2800" b="1" dirty="0">
                <a:solidFill>
                  <a:srgbClr val="000000"/>
                </a:solidFill>
                <a:latin typeface="PT Sans" panose="020B0503020203020204" pitchFamily="34" charset="-18"/>
                <a:ea typeface="Aptos" panose="020B0004020202020204" pitchFamily="34" charset="0"/>
              </a:rPr>
              <a:t>eszmény</a:t>
            </a:r>
            <a:r>
              <a:rPr lang="hu-HU" sz="2800" dirty="0">
                <a:solidFill>
                  <a:srgbClr val="000000"/>
                </a:solidFill>
                <a:latin typeface="PT Sans" panose="020B0503020203020204" pitchFamily="34" charset="-18"/>
                <a:ea typeface="Aptos" panose="020B0004020202020204" pitchFamily="34" charset="0"/>
              </a:rPr>
              <a:t>, amelyből </a:t>
            </a:r>
            <a:r>
              <a:rPr lang="hu-HU" sz="2800" b="1" dirty="0">
                <a:solidFill>
                  <a:srgbClr val="000000"/>
                </a:solidFill>
                <a:latin typeface="PT Sans" panose="020B0503020203020204" pitchFamily="34" charset="-18"/>
                <a:ea typeface="Aptos" panose="020B0004020202020204" pitchFamily="34" charset="0"/>
              </a:rPr>
              <a:t>kötelesség</a:t>
            </a:r>
            <a:r>
              <a:rPr lang="hu-HU" sz="2800" dirty="0">
                <a:solidFill>
                  <a:srgbClr val="000000"/>
                </a:solidFill>
                <a:latin typeface="PT Sans" panose="020B0503020203020204" pitchFamily="34" charset="-18"/>
                <a:ea typeface="Aptos" panose="020B0004020202020204" pitchFamily="34" charset="0"/>
              </a:rPr>
              <a:t> vezethető le: vissza kell utasítanunk </a:t>
            </a:r>
            <a:r>
              <a:rPr lang="hu-HU" dirty="0">
                <a:solidFill>
                  <a:srgbClr val="000000"/>
                </a:solidFill>
                <a:latin typeface="PT Sans" panose="020B0503020203020204" pitchFamily="34" charset="-18"/>
                <a:ea typeface="Aptos" panose="020B0004020202020204" pitchFamily="34" charset="0"/>
              </a:rPr>
              <a:t>a testi élvezeket</a:t>
            </a:r>
            <a:r>
              <a:rPr lang="hu-HU" sz="2800" dirty="0">
                <a:solidFill>
                  <a:srgbClr val="000000"/>
                </a:solidFill>
                <a:latin typeface="PT Sans" panose="020B0503020203020204" pitchFamily="34" charset="-18"/>
                <a:ea typeface="Aptos" panose="020B0004020202020204" pitchFamily="34" charset="0"/>
              </a:rPr>
              <a:t>.</a:t>
            </a:r>
          </a:p>
          <a:p>
            <a:pPr marL="179388" indent="-179388" algn="just">
              <a:lnSpc>
                <a:spcPct val="150000"/>
              </a:lnSpc>
              <a:spcBef>
                <a:spcPts val="0"/>
              </a:spcBef>
              <a:buNone/>
            </a:pPr>
            <a:r>
              <a:rPr lang="hu-HU" sz="2800" dirty="0">
                <a:solidFill>
                  <a:srgbClr val="000000"/>
                </a:solidFill>
                <a:latin typeface="PT Sans" panose="020B0503020203020204" pitchFamily="34" charset="-18"/>
                <a:ea typeface="Aptos" panose="020B0004020202020204" pitchFamily="34" charset="0"/>
              </a:rPr>
              <a:t>- Az </a:t>
            </a:r>
            <a:r>
              <a:rPr lang="hu-HU" sz="2800" i="1" dirty="0">
                <a:solidFill>
                  <a:srgbClr val="000000"/>
                </a:solidFill>
                <a:latin typeface="PT Sans" panose="020B0503020203020204" pitchFamily="34" charset="-18"/>
                <a:ea typeface="Aptos" panose="020B0004020202020204" pitchFamily="34" charset="0"/>
              </a:rPr>
              <a:t>antropológiai</a:t>
            </a:r>
            <a:r>
              <a:rPr lang="hu-HU" sz="2800" dirty="0">
                <a:solidFill>
                  <a:srgbClr val="000000"/>
                </a:solidFill>
                <a:latin typeface="PT Sans" panose="020B0503020203020204" pitchFamily="34" charset="-18"/>
                <a:ea typeface="Aptos" panose="020B0004020202020204" pitchFamily="34" charset="0"/>
              </a:rPr>
              <a:t> méltóság mellett, amely a mindenkiben közös első személyiségen nyugszik, van </a:t>
            </a:r>
            <a:r>
              <a:rPr lang="hu-HU" sz="2800" b="1" dirty="0">
                <a:solidFill>
                  <a:srgbClr val="000000"/>
                </a:solidFill>
                <a:latin typeface="PT Sans" panose="020B0503020203020204" pitchFamily="34" charset="-18"/>
                <a:ea typeface="Aptos" panose="020B0004020202020204" pitchFamily="34" charset="0"/>
              </a:rPr>
              <a:t>három további személyiségünk </a:t>
            </a:r>
            <a:r>
              <a:rPr lang="hu-HU" sz="2800" dirty="0">
                <a:solidFill>
                  <a:srgbClr val="000000"/>
                </a:solidFill>
                <a:latin typeface="PT Sans" panose="020B0503020203020204" pitchFamily="34" charset="-18"/>
                <a:ea typeface="Aptos" panose="020B0004020202020204" pitchFamily="34" charset="0"/>
              </a:rPr>
              <a:t>is, amelyek egyénenként különböznek, és a </a:t>
            </a:r>
            <a:r>
              <a:rPr lang="hu-HU" sz="2800" i="1" dirty="0">
                <a:solidFill>
                  <a:srgbClr val="000000"/>
                </a:solidFill>
                <a:latin typeface="PT Sans" panose="020B0503020203020204" pitchFamily="34" charset="-18"/>
                <a:ea typeface="Aptos" panose="020B0004020202020204" pitchFamily="34" charset="0"/>
              </a:rPr>
              <a:t>szociológiai</a:t>
            </a:r>
            <a:r>
              <a:rPr lang="hu-HU" sz="2800" dirty="0">
                <a:solidFill>
                  <a:srgbClr val="000000"/>
                </a:solidFill>
                <a:latin typeface="PT Sans" panose="020B0503020203020204" pitchFamily="34" charset="-18"/>
                <a:ea typeface="Aptos" panose="020B0004020202020204" pitchFamily="34" charset="0"/>
              </a:rPr>
              <a:t> méltóság különböző fokait engedik meg. </a:t>
            </a:r>
          </a:p>
          <a:p>
            <a:pPr marL="0" indent="0" algn="just">
              <a:lnSpc>
                <a:spcPct val="150000"/>
              </a:lnSpc>
              <a:spcBef>
                <a:spcPts val="0"/>
              </a:spcBef>
              <a:buNone/>
            </a:pPr>
            <a:endParaRPr lang="hu-HU" sz="2800" dirty="0">
              <a:solidFill>
                <a:srgbClr val="000000"/>
              </a:solidFill>
              <a:latin typeface="PT Sans" panose="020B0503020203020204" pitchFamily="34" charset="-18"/>
              <a:ea typeface="Aptos" panose="020B0004020202020204" pitchFamily="34" charset="0"/>
            </a:endParaRPr>
          </a:p>
          <a:p>
            <a:pPr marL="0" indent="0" algn="just">
              <a:lnSpc>
                <a:spcPct val="150000"/>
              </a:lnSpc>
              <a:buNone/>
            </a:pP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61394613-AB65-E936-B6EC-2A5E58C9A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421" y="1118900"/>
            <a:ext cx="1704870" cy="2131088"/>
          </a:xfrm>
          <a:prstGeom prst="rect">
            <a:avLst/>
          </a:prstGeom>
        </p:spPr>
      </p:pic>
    </p:spTree>
    <p:extLst>
      <p:ext uri="{BB962C8B-B14F-4D97-AF65-F5344CB8AC3E}">
        <p14:creationId xmlns:p14="http://schemas.microsoft.com/office/powerpoint/2010/main" val="1545437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838200" y="1453242"/>
            <a:ext cx="10515600" cy="2547257"/>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AZ ISTENKÉPŰSÉG METAFIZIKÁJA</a:t>
            </a:r>
            <a:br>
              <a:rPr lang="hu-HU" sz="1100" b="1" baseline="30000" dirty="0">
                <a:latin typeface="PT Sans" panose="020B0503020203020204" pitchFamily="34" charset="-18"/>
              </a:rPr>
            </a:br>
            <a:br>
              <a:rPr lang="hu-HU" sz="1100" b="1" baseline="30000" dirty="0">
                <a:latin typeface="PT Sans" panose="020B0503020203020204" pitchFamily="34" charset="-18"/>
              </a:rPr>
            </a:br>
            <a:r>
              <a:rPr lang="hu-HU" sz="7200" b="1" baseline="30000" dirty="0">
                <a:latin typeface="PT Sans" panose="020B0503020203020204" pitchFamily="34" charset="-18"/>
              </a:rPr>
              <a:t>A KLASSZIKUS KERESZTÉNYSÉGBEN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403585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a:t>
            </a:r>
            <a:r>
              <a:rPr lang="hu-HU" sz="2400" b="1" dirty="0" err="1">
                <a:solidFill>
                  <a:srgbClr val="000000"/>
                </a:solidFill>
                <a:latin typeface="PT Sans" panose="020B0503020203020204" pitchFamily="34" charset="-18"/>
                <a:ea typeface="Aptos" panose="020B0004020202020204" pitchFamily="34" charset="0"/>
              </a:rPr>
              <a:t>Metzler</a:t>
            </a:r>
            <a:r>
              <a:rPr lang="hu-HU" sz="2400" b="1" dirty="0">
                <a:solidFill>
                  <a:srgbClr val="000000"/>
                </a:solidFill>
                <a:latin typeface="PT Sans" panose="020B0503020203020204" pitchFamily="34" charset="-18"/>
                <a:ea typeface="Aptos" panose="020B0004020202020204" pitchFamily="34" charset="0"/>
              </a:rPr>
              <a:t>-ügy</a:t>
            </a:r>
          </a:p>
          <a:p>
            <a:pPr marL="0" indent="0" algn="just">
              <a:lnSpc>
                <a:spcPct val="150000"/>
              </a:lnSpc>
              <a:spcBef>
                <a:spcPts val="0"/>
              </a:spcBef>
              <a:buNone/>
            </a:pPr>
            <a:endParaRPr lang="hu-HU" sz="10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         Wolfgang </a:t>
            </a:r>
            <a:r>
              <a:rPr lang="hu-HU" sz="2400" dirty="0" err="1">
                <a:solidFill>
                  <a:srgbClr val="000000"/>
                </a:solidFill>
                <a:latin typeface="PT Sans" panose="020B0503020203020204" pitchFamily="34" charset="-18"/>
                <a:ea typeface="Aptos" panose="020B0004020202020204" pitchFamily="34" charset="0"/>
              </a:rPr>
              <a:t>Daschner</a:t>
            </a:r>
            <a:r>
              <a:rPr lang="hu-HU" sz="2400" dirty="0">
                <a:solidFill>
                  <a:srgbClr val="000000"/>
                </a:solidFill>
                <a:latin typeface="PT Sans" panose="020B0503020203020204" pitchFamily="34" charset="-18"/>
                <a:ea typeface="Aptos" panose="020B0004020202020204" pitchFamily="34" charset="0"/>
              </a:rPr>
              <a:t>            Magnus </a:t>
            </a:r>
            <a:r>
              <a:rPr lang="hu-HU" sz="2400" dirty="0" err="1">
                <a:solidFill>
                  <a:srgbClr val="000000"/>
                </a:solidFill>
                <a:latin typeface="PT Sans" panose="020B0503020203020204" pitchFamily="34" charset="-18"/>
                <a:ea typeface="Aptos" panose="020B0004020202020204" pitchFamily="34" charset="0"/>
              </a:rPr>
              <a:t>Gäfgen</a:t>
            </a:r>
            <a:r>
              <a:rPr lang="hu-HU" sz="2400" dirty="0">
                <a:solidFill>
                  <a:srgbClr val="000000"/>
                </a:solidFill>
                <a:latin typeface="PT Sans" panose="020B0503020203020204" pitchFamily="34" charset="-18"/>
                <a:ea typeface="Aptos" panose="020B0004020202020204" pitchFamily="34" charset="0"/>
              </a:rPr>
              <a:t>                   Jakob von </a:t>
            </a:r>
            <a:r>
              <a:rPr lang="hu-HU" sz="2400" dirty="0" err="1">
                <a:solidFill>
                  <a:srgbClr val="000000"/>
                </a:solidFill>
                <a:latin typeface="PT Sans" panose="020B0503020203020204" pitchFamily="34" charset="-18"/>
                <a:ea typeface="Aptos" panose="020B0004020202020204" pitchFamily="34" charset="0"/>
              </a:rPr>
              <a:t>Metzler</a:t>
            </a:r>
            <a:r>
              <a:rPr lang="hu-HU" sz="2400" dirty="0">
                <a:solidFill>
                  <a:srgbClr val="000000"/>
                </a:solidFill>
                <a:latin typeface="PT Sans" panose="020B0503020203020204" pitchFamily="34" charset="-18"/>
                <a:ea typeface="Aptos" panose="020B0004020202020204" pitchFamily="34" charset="0"/>
              </a:rPr>
              <a:t>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kültéri, sír, növény, temető látható&#10;&#10;Előfordulhat, hogy a mesterséges intelligencia által létrehozott tartalom helytelen.">
            <a:extLst>
              <a:ext uri="{FF2B5EF4-FFF2-40B4-BE49-F238E27FC236}">
                <a16:creationId xmlns:a16="http://schemas.microsoft.com/office/drawing/2014/main" id="{00627D96-B6A1-0F0F-B7C1-0C4027EFC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74" y="1141240"/>
            <a:ext cx="3063352" cy="3839009"/>
          </a:xfrm>
          <a:prstGeom prst="rect">
            <a:avLst/>
          </a:prstGeom>
        </p:spPr>
      </p:pic>
      <p:pic>
        <p:nvPicPr>
          <p:cNvPr id="10" name="Kép 9" descr="A képen Emberi arc, Homlok, Áll, portré látható&#10;&#10;Előfordulhat, hogy a mesterséges intelligencia által létrehozott tartalom helytelen.">
            <a:extLst>
              <a:ext uri="{FF2B5EF4-FFF2-40B4-BE49-F238E27FC236}">
                <a16:creationId xmlns:a16="http://schemas.microsoft.com/office/drawing/2014/main" id="{1ACC4089-9F21-304C-2CF9-0EE8D3FEA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82" y="1131362"/>
            <a:ext cx="2534378" cy="3848889"/>
          </a:xfrm>
          <a:prstGeom prst="rect">
            <a:avLst/>
          </a:prstGeom>
        </p:spPr>
      </p:pic>
      <p:pic>
        <p:nvPicPr>
          <p:cNvPr id="9" name="Kép 8" descr="A képen Emberi arc, személy, ruházat, Áll látható&#10;&#10;Előfordulhat, hogy a mesterséges intelligencia által létrehozott tartalom helytelen.">
            <a:extLst>
              <a:ext uri="{FF2B5EF4-FFF2-40B4-BE49-F238E27FC236}">
                <a16:creationId xmlns:a16="http://schemas.microsoft.com/office/drawing/2014/main" id="{7AEA4723-63F1-46B8-45EF-2A56072FE7B2}"/>
              </a:ext>
            </a:extLst>
          </p:cNvPr>
          <p:cNvPicPr>
            <a:picLocks noChangeAspect="1"/>
          </p:cNvPicPr>
          <p:nvPr/>
        </p:nvPicPr>
        <p:blipFill>
          <a:blip r:embed="rId4">
            <a:extLst>
              <a:ext uri="{28A0092B-C50C-407E-A947-70E740481C1C}">
                <a14:useLocalDpi xmlns:a14="http://schemas.microsoft.com/office/drawing/2010/main" val="0"/>
              </a:ext>
            </a:extLst>
          </a:blip>
          <a:srcRect l="22753" r="27481"/>
          <a:stretch/>
        </p:blipFill>
        <p:spPr>
          <a:xfrm>
            <a:off x="4173144" y="1131362"/>
            <a:ext cx="3239048" cy="3642657"/>
          </a:xfrm>
          <a:prstGeom prst="rect">
            <a:avLst/>
          </a:prstGeom>
        </p:spPr>
      </p:pic>
    </p:spTree>
    <p:extLst>
      <p:ext uri="{BB962C8B-B14F-4D97-AF65-F5344CB8AC3E}">
        <p14:creationId xmlns:p14="http://schemas.microsoft.com/office/powerpoint/2010/main" val="3058195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244577" cy="6135575"/>
          </a:xfrm>
        </p:spPr>
        <p:txBody>
          <a:bodyPr>
            <a:norm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Cicero (Kr. e. 106–43)– ismétlés</a:t>
            </a:r>
            <a:r>
              <a:rPr lang="hu-HU" sz="2400" dirty="0">
                <a:solidFill>
                  <a:srgbClr val="000000"/>
                </a:solidFill>
                <a:latin typeface="PT Sans" panose="020B0503020203020204" pitchFamily="34" charset="-18"/>
                <a:ea typeface="Aptos" panose="020B0004020202020204" pitchFamily="34" charset="0"/>
              </a:rPr>
              <a:t>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Az antikvitásban sokáig csak a méltóság </a:t>
            </a:r>
            <a:r>
              <a:rPr lang="hu-HU" sz="2400" b="1" dirty="0">
                <a:solidFill>
                  <a:srgbClr val="000000"/>
                </a:solidFill>
                <a:latin typeface="PT Sans" panose="020B0503020203020204" pitchFamily="34" charset="-18"/>
                <a:ea typeface="Aptos" panose="020B0004020202020204" pitchFamily="34" charset="0"/>
              </a:rPr>
              <a:t>szociológiai </a:t>
            </a:r>
            <a:r>
              <a:rPr lang="hu-HU" sz="2400" dirty="0">
                <a:solidFill>
                  <a:srgbClr val="000000"/>
                </a:solidFill>
                <a:latin typeface="PT Sans" panose="020B0503020203020204" pitchFamily="34" charset="-18"/>
                <a:ea typeface="Aptos" panose="020B0004020202020204" pitchFamily="34" charset="0"/>
              </a:rPr>
              <a:t>fogalmát használták, </a:t>
            </a:r>
          </a:p>
          <a:p>
            <a:pPr marL="265113"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amellyel az  </a:t>
            </a:r>
            <a:r>
              <a:rPr lang="hu-HU" sz="2400" b="1" dirty="0">
                <a:solidFill>
                  <a:srgbClr val="000000"/>
                </a:solidFill>
                <a:latin typeface="PT Sans" panose="020B0503020203020204" pitchFamily="34" charset="-18"/>
                <a:ea typeface="Aptos" panose="020B0004020202020204" pitchFamily="34" charset="0"/>
              </a:rPr>
              <a:t>emberek közötti </a:t>
            </a:r>
            <a:r>
              <a:rPr lang="hu-HU" sz="2400" i="1" dirty="0">
                <a:solidFill>
                  <a:srgbClr val="000000"/>
                </a:solidFill>
                <a:latin typeface="PT Sans" panose="020B0503020203020204" pitchFamily="34" charset="-18"/>
                <a:ea typeface="Aptos" panose="020B0004020202020204" pitchFamily="34" charset="0"/>
              </a:rPr>
              <a:t>horizontális</a:t>
            </a:r>
            <a:r>
              <a:rPr lang="hu-HU" sz="2400" dirty="0">
                <a:solidFill>
                  <a:srgbClr val="000000"/>
                </a:solidFill>
                <a:latin typeface="PT Sans" panose="020B0503020203020204" pitchFamily="34" charset="-18"/>
                <a:ea typeface="Aptos" panose="020B0004020202020204" pitchFamily="34" charset="0"/>
              </a:rPr>
              <a:t> különbségeket fejeztek ki.</a:t>
            </a:r>
            <a:r>
              <a:rPr lang="hu-HU" sz="2400" b="1" dirty="0">
                <a:solidFill>
                  <a:srgbClr val="000000"/>
                </a:solidFill>
                <a:latin typeface="PT Sans" panose="020B0503020203020204" pitchFamily="34" charset="-18"/>
                <a:ea typeface="Aptos" panose="020B0004020202020204" pitchFamily="34" charset="0"/>
              </a:rPr>
              <a:t> </a:t>
            </a:r>
          </a:p>
          <a:p>
            <a:pPr marL="265113"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Azoknak tulajdonítottak méltóságot, akik kitűntek a többiek közül.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Cicero a méltóság fogalmával már </a:t>
            </a:r>
            <a:r>
              <a:rPr lang="hu-HU" sz="2400" b="1" dirty="0">
                <a:solidFill>
                  <a:srgbClr val="000000"/>
                </a:solidFill>
                <a:latin typeface="PT Sans" panose="020B0503020203020204" pitchFamily="34" charset="-18"/>
                <a:ea typeface="Aptos" panose="020B0004020202020204" pitchFamily="34" charset="0"/>
              </a:rPr>
              <a:t>emberek és más létezők között</a:t>
            </a:r>
            <a:r>
              <a:rPr lang="hu-HU" sz="2400" dirty="0">
                <a:solidFill>
                  <a:srgbClr val="000000"/>
                </a:solidFill>
                <a:latin typeface="PT Sans" panose="020B0503020203020204" pitchFamily="34" charset="-18"/>
                <a:ea typeface="Aptos" panose="020B0004020202020204" pitchFamily="34" charset="0"/>
              </a:rPr>
              <a:t> tesz különbséget, tehát </a:t>
            </a:r>
            <a:r>
              <a:rPr lang="hu-HU" sz="2400" i="1" dirty="0">
                <a:solidFill>
                  <a:srgbClr val="000000"/>
                </a:solidFill>
                <a:latin typeface="PT Sans" panose="020B0503020203020204" pitchFamily="34" charset="-18"/>
                <a:ea typeface="Aptos" panose="020B0004020202020204" pitchFamily="34" charset="0"/>
              </a:rPr>
              <a:t>vertikális</a:t>
            </a:r>
            <a:r>
              <a:rPr lang="hu-HU" sz="2400" dirty="0">
                <a:solidFill>
                  <a:srgbClr val="000000"/>
                </a:solidFill>
                <a:latin typeface="PT Sans" panose="020B0503020203020204" pitchFamily="34" charset="-18"/>
                <a:ea typeface="Aptos" panose="020B0004020202020204" pitchFamily="34" charset="0"/>
              </a:rPr>
              <a:t> különbségekre utal. Ezt a fajta méltóságot </a:t>
            </a:r>
            <a:r>
              <a:rPr lang="hu-HU" sz="2400" b="1" dirty="0">
                <a:solidFill>
                  <a:srgbClr val="000000"/>
                </a:solidFill>
                <a:latin typeface="PT Sans" panose="020B0503020203020204" pitchFamily="34" charset="-18"/>
                <a:ea typeface="Aptos" panose="020B0004020202020204" pitchFamily="34" charset="0"/>
              </a:rPr>
              <a:t>antropológiai méltóság</a:t>
            </a:r>
            <a:r>
              <a:rPr lang="hu-HU" sz="2400" dirty="0">
                <a:solidFill>
                  <a:srgbClr val="000000"/>
                </a:solidFill>
                <a:latin typeface="PT Sans" panose="020B0503020203020204" pitchFamily="34" charset="-18"/>
                <a:ea typeface="Aptos" panose="020B0004020202020204" pitchFamily="34" charset="0"/>
              </a:rPr>
              <a:t>nak nevezzük.</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E méltóságfogalom háttere a </a:t>
            </a:r>
            <a:r>
              <a:rPr lang="hu-HU" sz="2400" b="1" dirty="0">
                <a:solidFill>
                  <a:srgbClr val="000000"/>
                </a:solidFill>
                <a:latin typeface="PT Sans" panose="020B0503020203020204" pitchFamily="34" charset="-18"/>
                <a:ea typeface="Aptos" panose="020B0004020202020204" pitchFamily="34" charset="0"/>
              </a:rPr>
              <a:t>sztoicizmus</a:t>
            </a:r>
            <a:r>
              <a:rPr lang="hu-HU" sz="2400" dirty="0">
                <a:solidFill>
                  <a:srgbClr val="000000"/>
                </a:solidFill>
                <a:latin typeface="PT Sans" panose="020B0503020203020204" pitchFamily="34" charset="-18"/>
                <a:ea typeface="Aptos" panose="020B0004020202020204" pitchFamily="34" charset="0"/>
              </a:rPr>
              <a:t>, amely szerint a minden emberben fellelhető értelem nem más, mint a világot átható isteni értelem.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Cicero a közös emberi természet, „személyiség” mellett mindenkiben </a:t>
            </a:r>
          </a:p>
          <a:p>
            <a:pPr marL="265113"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további három személyiséget </a:t>
            </a:r>
            <a:r>
              <a:rPr lang="hu-HU" sz="2400" dirty="0">
                <a:solidFill>
                  <a:srgbClr val="000000"/>
                </a:solidFill>
                <a:latin typeface="PT Sans" panose="020B0503020203020204" pitchFamily="34" charset="-18"/>
                <a:ea typeface="Aptos" panose="020B0004020202020204" pitchFamily="34" charset="0"/>
              </a:rPr>
              <a:t>tételez fel, amelyekkel magyarázható az emberek között tapasztalt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különbség.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61394613-AB65-E936-B6EC-2A5E58C9A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8488" y="1118900"/>
            <a:ext cx="1554155" cy="1942694"/>
          </a:xfrm>
          <a:prstGeom prst="rect">
            <a:avLst/>
          </a:prstGeom>
        </p:spPr>
      </p:pic>
    </p:spTree>
    <p:extLst>
      <p:ext uri="{BB962C8B-B14F-4D97-AF65-F5344CB8AC3E}">
        <p14:creationId xmlns:p14="http://schemas.microsoft.com/office/powerpoint/2010/main" val="1256884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998422" y="260028"/>
            <a:ext cx="6302828" cy="6374080"/>
          </a:xfrm>
        </p:spPr>
        <p:txBody>
          <a:bodyPr>
            <a:normAutofit/>
          </a:bodyPr>
          <a:lstStyle/>
          <a:p>
            <a:pPr marL="0" indent="0" algn="just">
              <a:lnSpc>
                <a:spcPct val="150000"/>
              </a:lnSpc>
              <a:spcBef>
                <a:spcPts val="0"/>
              </a:spcBef>
              <a:buNone/>
            </a:pPr>
            <a:endParaRPr lang="hu-HU" sz="26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öveg, festmény, művészet, rajz látható&#10;&#10;Automatikusan generált leírás">
            <a:extLst>
              <a:ext uri="{FF2B5EF4-FFF2-40B4-BE49-F238E27FC236}">
                <a16:creationId xmlns:a16="http://schemas.microsoft.com/office/drawing/2014/main" id="{623D5E58-C425-A687-6AF5-FAB1CF3C8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647556"/>
            <a:ext cx="4168503" cy="5797426"/>
          </a:xfrm>
          <a:prstGeom prst="rect">
            <a:avLst/>
          </a:prstGeom>
        </p:spPr>
      </p:pic>
    </p:spTree>
    <p:extLst>
      <p:ext uri="{BB962C8B-B14F-4D97-AF65-F5344CB8AC3E}">
        <p14:creationId xmlns:p14="http://schemas.microsoft.com/office/powerpoint/2010/main" val="923606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816930" y="359229"/>
            <a:ext cx="6302828" cy="6374080"/>
          </a:xfrm>
        </p:spPr>
        <p:txBody>
          <a:bodyPr>
            <a:normAutofit fontScale="92500" lnSpcReduction="10000"/>
          </a:bodyPr>
          <a:lstStyle/>
          <a:p>
            <a:pPr marL="0" indent="0" algn="just">
              <a:lnSpc>
                <a:spcPct val="150000"/>
              </a:lnSpc>
              <a:spcBef>
                <a:spcPts val="0"/>
              </a:spcBef>
              <a:buNone/>
            </a:pPr>
            <a:endParaRPr lang="hu-HU" sz="26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„Mi az ember, hogy megemlékezel róla, </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az ember fia, hogy gondot viselsz reá? </a:t>
            </a:r>
          </a:p>
          <a:p>
            <a:pPr marL="0" indent="0" algn="just">
              <a:lnSpc>
                <a:spcPct val="150000"/>
              </a:lnSpc>
              <a:spcBef>
                <a:spcPts val="0"/>
              </a:spcBef>
              <a:buNone/>
            </a:pPr>
            <a:r>
              <a:rPr lang="hu-HU" sz="2600" b="1" dirty="0">
                <a:latin typeface="PT Sans" panose="020B0503020203020204" pitchFamily="34" charset="-18"/>
                <a:cs typeface="Times New Roman" panose="02020603050405020304" pitchFamily="18" charset="0"/>
              </a:rPr>
              <a:t>Kevéssel tetted őt kisebbé az angyaloknál</a:t>
            </a:r>
            <a:r>
              <a:rPr lang="hu-HU" sz="2600" dirty="0">
                <a:latin typeface="PT Sans" panose="020B0503020203020204" pitchFamily="34" charset="-18"/>
                <a:cs typeface="Times New Roman" panose="02020603050405020304" pitchFamily="18" charset="0"/>
              </a:rPr>
              <a:t>, </a:t>
            </a:r>
          </a:p>
          <a:p>
            <a:pPr marL="0" indent="0" algn="just">
              <a:lnSpc>
                <a:spcPct val="150000"/>
              </a:lnSpc>
              <a:spcBef>
                <a:spcPts val="0"/>
              </a:spcBef>
              <a:buNone/>
            </a:pPr>
            <a:r>
              <a:rPr lang="hu-HU" sz="2600" b="1" dirty="0">
                <a:latin typeface="PT Sans" panose="020B0503020203020204" pitchFamily="34" charset="-18"/>
                <a:cs typeface="Times New Roman" panose="02020603050405020304" pitchFamily="18" charset="0"/>
              </a:rPr>
              <a:t>dicsőséggel és tisztelettel koronáztad</a:t>
            </a:r>
            <a:r>
              <a:rPr lang="hu-HU" sz="2600" dirty="0">
                <a:latin typeface="PT Sans" panose="020B0503020203020204" pitchFamily="34" charset="-18"/>
                <a:cs typeface="Times New Roman" panose="02020603050405020304" pitchFamily="18" charset="0"/>
              </a:rPr>
              <a:t>, </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és kezed művei fölé állítottad.</a:t>
            </a:r>
          </a:p>
          <a:p>
            <a:pPr marL="0" indent="0" algn="just">
              <a:lnSpc>
                <a:spcPct val="150000"/>
              </a:lnSpc>
              <a:spcBef>
                <a:spcPts val="0"/>
              </a:spcBef>
              <a:buNone/>
            </a:pPr>
            <a:r>
              <a:rPr lang="hu-HU" sz="2600" b="1" dirty="0">
                <a:latin typeface="PT Sans" panose="020B0503020203020204" pitchFamily="34" charset="-18"/>
                <a:cs typeface="Times New Roman" panose="02020603050405020304" pitchFamily="18" charset="0"/>
              </a:rPr>
              <a:t>Lába alá vetettél mindent</a:t>
            </a:r>
            <a:r>
              <a:rPr lang="hu-HU" sz="2600" dirty="0">
                <a:latin typeface="PT Sans" panose="020B0503020203020204" pitchFamily="34" charset="-18"/>
                <a:cs typeface="Times New Roman" panose="02020603050405020304" pitchFamily="18" charset="0"/>
              </a:rPr>
              <a: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minden juhot és marhát,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és hozzá a mezei vadakat,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az ég madarait s a tengeri halat,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mindazt, ami a tenger ösvényein jár.” </a:t>
            </a:r>
          </a:p>
          <a:p>
            <a:pPr marL="0" indent="0" algn="r">
              <a:lnSpc>
                <a:spcPct val="150000"/>
              </a:lnSpc>
              <a:spcBef>
                <a:spcPts val="0"/>
              </a:spcBef>
              <a:buNone/>
            </a:pPr>
            <a:r>
              <a:rPr lang="hu-HU" sz="2600" dirty="0">
                <a:latin typeface="PT Sans" panose="020B0503020203020204" pitchFamily="34" charset="-18"/>
                <a:cs typeface="Times New Roman" panose="02020603050405020304" pitchFamily="18" charset="0"/>
              </a:rPr>
              <a:t>(Zsolt 8, 6-9)</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öveg, festmény, művészet, rajz látható&#10;&#10;Automatikusan generált leírás">
            <a:extLst>
              <a:ext uri="{FF2B5EF4-FFF2-40B4-BE49-F238E27FC236}">
                <a16:creationId xmlns:a16="http://schemas.microsoft.com/office/drawing/2014/main" id="{623D5E58-C425-A687-6AF5-FAB1CF3C8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647556"/>
            <a:ext cx="4168503" cy="5797426"/>
          </a:xfrm>
          <a:prstGeom prst="rect">
            <a:avLst/>
          </a:prstGeom>
        </p:spPr>
      </p:pic>
    </p:spTree>
    <p:extLst>
      <p:ext uri="{BB962C8B-B14F-4D97-AF65-F5344CB8AC3E}">
        <p14:creationId xmlns:p14="http://schemas.microsoft.com/office/powerpoint/2010/main" val="4157444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816930" y="359229"/>
            <a:ext cx="6302828" cy="6374080"/>
          </a:xfrm>
        </p:spPr>
        <p:txBody>
          <a:bodyPr>
            <a:normAutofit fontScale="92500" lnSpcReduction="10000"/>
          </a:bodyPr>
          <a:lstStyle/>
          <a:p>
            <a:pPr marL="0" indent="0" algn="just">
              <a:lnSpc>
                <a:spcPct val="150000"/>
              </a:lnSpc>
              <a:spcBef>
                <a:spcPts val="0"/>
              </a:spcBef>
              <a:buNone/>
            </a:pPr>
            <a:endParaRPr lang="hu-HU" sz="26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a:t>
            </a:r>
            <a:r>
              <a:rPr lang="hu-HU" sz="2600" b="1" dirty="0">
                <a:latin typeface="PT Sans" panose="020B0503020203020204" pitchFamily="34" charset="-18"/>
                <a:cs typeface="Times New Roman" panose="02020603050405020304" pitchFamily="18" charset="0"/>
              </a:rPr>
              <a:t>Mi az ember, hogy megemlékezel róla, </a:t>
            </a:r>
          </a:p>
          <a:p>
            <a:pPr marL="0" indent="0" algn="just">
              <a:lnSpc>
                <a:spcPct val="150000"/>
              </a:lnSpc>
              <a:spcBef>
                <a:spcPts val="0"/>
              </a:spcBef>
              <a:buNone/>
            </a:pPr>
            <a:r>
              <a:rPr lang="hu-HU" sz="2600" b="1" dirty="0">
                <a:latin typeface="PT Sans" panose="020B0503020203020204" pitchFamily="34" charset="-18"/>
                <a:cs typeface="Times New Roman" panose="02020603050405020304" pitchFamily="18" charset="0"/>
              </a:rPr>
              <a:t>az ember fia, hogy gondot viselsz reá? </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Kevéssel tetted őt kisebbé az angyaloknál, </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dicsőséggel és tisztelettel koronáztad, </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és kezed művei fölé állítottad.</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Lába alá vetettél mindent: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minden juhot és marhát,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és hozzá a mezei vadakat,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az ég madarait s a tengeri halat,</a:t>
            </a:r>
          </a:p>
          <a:p>
            <a:pPr marL="0" indent="0" algn="just">
              <a:lnSpc>
                <a:spcPct val="150000"/>
              </a:lnSpc>
              <a:spcBef>
                <a:spcPts val="0"/>
              </a:spcBef>
              <a:buNone/>
            </a:pPr>
            <a:r>
              <a:rPr lang="hu-HU" sz="2600" dirty="0">
                <a:latin typeface="PT Sans" panose="020B0503020203020204" pitchFamily="34" charset="-18"/>
                <a:cs typeface="Times New Roman" panose="02020603050405020304" pitchFamily="18" charset="0"/>
              </a:rPr>
              <a:t>mindazt, ami a tenger ösvényein jár.” </a:t>
            </a:r>
          </a:p>
          <a:p>
            <a:pPr marL="0" indent="0" algn="r">
              <a:lnSpc>
                <a:spcPct val="150000"/>
              </a:lnSpc>
              <a:spcBef>
                <a:spcPts val="0"/>
              </a:spcBef>
              <a:buNone/>
            </a:pPr>
            <a:r>
              <a:rPr lang="hu-HU" sz="2600" dirty="0">
                <a:latin typeface="PT Sans" panose="020B0503020203020204" pitchFamily="34" charset="-18"/>
                <a:cs typeface="Times New Roman" panose="02020603050405020304" pitchFamily="18" charset="0"/>
              </a:rPr>
              <a:t>(Zsolt 8, 6-9)</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öveg, festmény, művészet, rajz látható&#10;&#10;Automatikusan generált leírás">
            <a:extLst>
              <a:ext uri="{FF2B5EF4-FFF2-40B4-BE49-F238E27FC236}">
                <a16:creationId xmlns:a16="http://schemas.microsoft.com/office/drawing/2014/main" id="{623D5E58-C425-A687-6AF5-FAB1CF3C8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647556"/>
            <a:ext cx="4168503" cy="5797426"/>
          </a:xfrm>
          <a:prstGeom prst="rect">
            <a:avLst/>
          </a:prstGeom>
        </p:spPr>
      </p:pic>
    </p:spTree>
    <p:extLst>
      <p:ext uri="{BB962C8B-B14F-4D97-AF65-F5344CB8AC3E}">
        <p14:creationId xmlns:p14="http://schemas.microsoft.com/office/powerpoint/2010/main" val="138162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5176158" y="359229"/>
            <a:ext cx="5257799" cy="6374080"/>
          </a:xfrm>
        </p:spPr>
        <p:txBody>
          <a:bodyPr>
            <a:normAutofit/>
          </a:bodyPr>
          <a:lstStyle/>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endParaRPr lang="hu-HU" sz="1000" dirty="0">
              <a:latin typeface="PT Sans" panose="020B0503020203020204" pitchFamily="34" charset="-18"/>
              <a:cs typeface="Times New Roman" panose="02020603050405020304" pitchFamily="18"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művészet, ruházat, Képzőművészet látható&#10;&#10;Automatikusan generált leírás">
            <a:extLst>
              <a:ext uri="{FF2B5EF4-FFF2-40B4-BE49-F238E27FC236}">
                <a16:creationId xmlns:a16="http://schemas.microsoft.com/office/drawing/2014/main" id="{985DFED9-DFE3-AEBD-199F-25876A2E2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359229"/>
            <a:ext cx="4720412" cy="6245397"/>
          </a:xfrm>
          <a:prstGeom prst="rect">
            <a:avLst/>
          </a:prstGeom>
        </p:spPr>
      </p:pic>
    </p:spTree>
    <p:extLst>
      <p:ext uri="{BB962C8B-B14F-4D97-AF65-F5344CB8AC3E}">
        <p14:creationId xmlns:p14="http://schemas.microsoft.com/office/powerpoint/2010/main" val="3848759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5176158" y="359229"/>
            <a:ext cx="5257799" cy="6374080"/>
          </a:xfrm>
        </p:spPr>
        <p:txBody>
          <a:bodyPr>
            <a:normAutofit lnSpcReduction="10000"/>
          </a:bodyPr>
          <a:lstStyle/>
          <a:p>
            <a:pPr marL="0" indent="0" algn="ctr">
              <a:lnSpc>
                <a:spcPct val="140000"/>
              </a:lnSpc>
              <a:spcBef>
                <a:spcPts val="0"/>
              </a:spcBef>
              <a:buNone/>
            </a:pPr>
            <a:r>
              <a:rPr lang="hu-HU" sz="2400" dirty="0">
                <a:latin typeface="PT Sans" panose="020B0503020203020204" pitchFamily="34" charset="-18"/>
                <a:cs typeface="Times New Roman" panose="02020603050405020304" pitchFamily="18" charset="0"/>
              </a:rPr>
              <a:t>A </a:t>
            </a:r>
            <a:r>
              <a:rPr lang="hu-HU" sz="2400" b="1" dirty="0">
                <a:latin typeface="PT Sans" panose="020B0503020203020204" pitchFamily="34" charset="-18"/>
                <a:cs typeface="Times New Roman" panose="02020603050405020304" pitchFamily="18" charset="0"/>
              </a:rPr>
              <a:t>korábbi</a:t>
            </a:r>
            <a:r>
              <a:rPr lang="hu-HU" sz="2400" dirty="0">
                <a:latin typeface="PT Sans" panose="020B0503020203020204" pitchFamily="34" charset="-18"/>
                <a:cs typeface="Times New Roman" panose="02020603050405020304" pitchFamily="18" charset="0"/>
              </a:rPr>
              <a:t> középkor istenképe</a:t>
            </a: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4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gn="just">
              <a:lnSpc>
                <a:spcPct val="15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nSpc>
                <a:spcPct val="100000"/>
              </a:lnSpc>
              <a:spcBef>
                <a:spcPts val="0"/>
              </a:spcBef>
              <a:buNone/>
            </a:pPr>
            <a:r>
              <a:rPr lang="hu-HU" sz="2400" dirty="0">
                <a:latin typeface="PT Sans" panose="020B0503020203020204" pitchFamily="34" charset="-18"/>
                <a:cs typeface="Times New Roman" panose="02020603050405020304" pitchFamily="18" charset="0"/>
              </a:rPr>
              <a:t>Isten mint a világmindenség teremtője </a:t>
            </a:r>
          </a:p>
          <a:p>
            <a:pPr marL="0" indent="0">
              <a:lnSpc>
                <a:spcPct val="100000"/>
              </a:lnSpc>
              <a:spcBef>
                <a:spcPts val="0"/>
              </a:spcBef>
              <a:buNone/>
            </a:pPr>
            <a:r>
              <a:rPr lang="hu-HU" sz="2400" dirty="0">
                <a:latin typeface="PT Sans" panose="020B0503020203020204" pitchFamily="34" charset="-18"/>
                <a:cs typeface="Times New Roman" panose="02020603050405020304" pitchFamily="18" charset="0"/>
              </a:rPr>
              <a:t>(Miniatúra egy 1220-1230 körül keletkezett párizsi képes Bibliából)</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művészet, ruházat, Képzőművészet látható&#10;&#10;Automatikusan generált leírás">
            <a:extLst>
              <a:ext uri="{FF2B5EF4-FFF2-40B4-BE49-F238E27FC236}">
                <a16:creationId xmlns:a16="http://schemas.microsoft.com/office/drawing/2014/main" id="{985DFED9-DFE3-AEBD-199F-25876A2E2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359229"/>
            <a:ext cx="4720412" cy="6245397"/>
          </a:xfrm>
          <a:prstGeom prst="rect">
            <a:avLst/>
          </a:prstGeom>
        </p:spPr>
      </p:pic>
    </p:spTree>
    <p:extLst>
      <p:ext uri="{BB962C8B-B14F-4D97-AF65-F5344CB8AC3E}">
        <p14:creationId xmlns:p14="http://schemas.microsoft.com/office/powerpoint/2010/main" val="3055175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5176158" y="359229"/>
            <a:ext cx="5257799" cy="6374080"/>
          </a:xfrm>
        </p:spPr>
        <p:txBody>
          <a:bodyPr>
            <a:norm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„Isten megteremtette az embert, </a:t>
            </a:r>
          </a:p>
          <a:p>
            <a:pPr marL="0" indent="0">
              <a:lnSpc>
                <a:spcPct val="130000"/>
              </a:lnSpc>
              <a:spcBef>
                <a:spcPts val="0"/>
              </a:spcBef>
              <a:buNone/>
            </a:pPr>
            <a:r>
              <a:rPr lang="hu-HU" sz="2400" b="1" dirty="0">
                <a:latin typeface="PT Sans" panose="020B0503020203020204" pitchFamily="34" charset="-18"/>
                <a:cs typeface="Times New Roman" panose="02020603050405020304" pitchFamily="18" charset="0"/>
              </a:rPr>
              <a:t>saját képmására</a:t>
            </a:r>
            <a:r>
              <a:rPr lang="hu-HU" sz="2400" dirty="0">
                <a:latin typeface="PT Sans" panose="020B0503020203020204" pitchFamily="34" charset="-18"/>
                <a:cs typeface="Times New Roman" panose="02020603050405020304" pitchFamily="18" charset="0"/>
              </a:rPr>
              <a:t>, az Isten képmására teremtette őt, férfinak és nőnek teremtette őket. Isten megáldotta őket, és azt mondta nekik Isten: »Szaporodjatok, sokasodjatok, töltsétek be a földet! </a:t>
            </a:r>
            <a:r>
              <a:rPr lang="hu-HU" sz="2400" b="1" dirty="0">
                <a:latin typeface="PT Sans" panose="020B0503020203020204" pitchFamily="34" charset="-18"/>
                <a:cs typeface="Times New Roman" panose="02020603050405020304" pitchFamily="18" charset="0"/>
              </a:rPr>
              <a:t>Hajtsátok azt uralmatok alá</a:t>
            </a:r>
            <a:r>
              <a:rPr lang="hu-HU" sz="2400" dirty="0">
                <a:latin typeface="PT Sans" panose="020B0503020203020204" pitchFamily="34" charset="-18"/>
                <a:cs typeface="Times New Roman" panose="02020603050405020304" pitchFamily="18" charset="0"/>
              </a:rPr>
              <a:t>, és uralkodjatok a tenger halain, az ég madarain, és minden állaton, amely mozog a földön!«”  (</a:t>
            </a:r>
            <a:r>
              <a:rPr lang="hu-HU" sz="2400" dirty="0" err="1">
                <a:latin typeface="PT Sans" panose="020B0503020203020204" pitchFamily="34" charset="-18"/>
                <a:cs typeface="Times New Roman" panose="02020603050405020304" pitchFamily="18" charset="0"/>
              </a:rPr>
              <a:t>Gen</a:t>
            </a:r>
            <a:r>
              <a:rPr lang="hu-HU" sz="2400" dirty="0">
                <a:latin typeface="PT Sans" panose="020B0503020203020204" pitchFamily="34" charset="-18"/>
                <a:cs typeface="Times New Roman" panose="02020603050405020304" pitchFamily="18" charset="0"/>
              </a:rPr>
              <a:t> 1, 27)</a:t>
            </a:r>
          </a:p>
          <a:p>
            <a:pPr marL="0" indent="0">
              <a:lnSpc>
                <a:spcPct val="100000"/>
              </a:lnSpc>
              <a:spcBef>
                <a:spcPts val="0"/>
              </a:spcBef>
              <a:buNone/>
            </a:pPr>
            <a:endParaRPr lang="hu-HU" sz="1800" dirty="0">
              <a:latin typeface="PT Sans" panose="020B0503020203020204" pitchFamily="34" charset="-18"/>
              <a:cs typeface="Times New Roman" panose="02020603050405020304" pitchFamily="18" charset="0"/>
            </a:endParaRPr>
          </a:p>
          <a:p>
            <a:pPr marL="0" indent="0">
              <a:lnSpc>
                <a:spcPct val="100000"/>
              </a:lnSpc>
              <a:spcBef>
                <a:spcPts val="0"/>
              </a:spcBef>
              <a:buNone/>
            </a:pPr>
            <a:endParaRPr lang="hu-HU" sz="1800" dirty="0">
              <a:latin typeface="PT Sans" panose="020B0503020203020204" pitchFamily="34" charset="-18"/>
              <a:cs typeface="Times New Roman" panose="02020603050405020304" pitchFamily="18" charset="0"/>
            </a:endParaRPr>
          </a:p>
          <a:p>
            <a:pPr marL="0" indent="0">
              <a:lnSpc>
                <a:spcPct val="100000"/>
              </a:lnSpc>
              <a:spcBef>
                <a:spcPts val="0"/>
              </a:spcBef>
              <a:buNone/>
            </a:pPr>
            <a:endParaRPr lang="hu-HU" sz="1800" dirty="0">
              <a:latin typeface="PT Sans" panose="020B0503020203020204" pitchFamily="34" charset="-18"/>
              <a:cs typeface="Times New Roman" panose="02020603050405020304" pitchFamily="18"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művészet, ruházat, Képzőművészet látható&#10;&#10;Automatikusan generált leírás">
            <a:extLst>
              <a:ext uri="{FF2B5EF4-FFF2-40B4-BE49-F238E27FC236}">
                <a16:creationId xmlns:a16="http://schemas.microsoft.com/office/drawing/2014/main" id="{985DFED9-DFE3-AEBD-199F-25876A2E2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359229"/>
            <a:ext cx="4720412" cy="6245397"/>
          </a:xfrm>
          <a:prstGeom prst="rect">
            <a:avLst/>
          </a:prstGeom>
        </p:spPr>
      </p:pic>
    </p:spTree>
    <p:extLst>
      <p:ext uri="{BB962C8B-B14F-4D97-AF65-F5344CB8AC3E}">
        <p14:creationId xmlns:p14="http://schemas.microsoft.com/office/powerpoint/2010/main" val="377920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7814930" y="1161457"/>
            <a:ext cx="353887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64290" y="452927"/>
            <a:ext cx="7975426" cy="6101697"/>
          </a:xfrm>
        </p:spPr>
        <p:txBody>
          <a:bodyPr>
            <a:noAutofit/>
          </a:bodyPr>
          <a:lstStyle/>
          <a:p>
            <a:pPr marL="0" indent="0">
              <a:lnSpc>
                <a:spcPct val="130000"/>
              </a:lnSpc>
              <a:spcBef>
                <a:spcPts val="0"/>
              </a:spcBef>
              <a:buNone/>
            </a:pPr>
            <a:r>
              <a:rPr lang="hu-HU" sz="2400" dirty="0">
                <a:latin typeface="PT Sans" panose="020B0503020203020204" pitchFamily="34" charset="-18"/>
                <a:ea typeface="Aptos" panose="020B0004020202020204" pitchFamily="34" charset="0"/>
              </a:rPr>
              <a:t>„Semmi sem jöhet létre értelmes módon valami más által, ha nem előzi meg ezt a </a:t>
            </a:r>
            <a:r>
              <a:rPr lang="hu-HU" sz="2400" b="1" dirty="0">
                <a:latin typeface="PT Sans" panose="020B0503020203020204" pitchFamily="34" charset="-18"/>
                <a:ea typeface="Aptos" panose="020B0004020202020204" pitchFamily="34" charset="0"/>
              </a:rPr>
              <a:t>létrehozó értelmében meglévő, a létrehozandó dologra vonatkozó valamilyen »minta«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vagy – alkalmasabban szólva – forma, képmás vagy szabály. Nyilvánvaló tehát, hogy mielőtt a dolgok összessége keletkezett volna, a legfőbb lény </a:t>
            </a:r>
            <a:r>
              <a:rPr lang="hu-HU" sz="2400" b="1" dirty="0">
                <a:latin typeface="PT Sans" panose="020B0503020203020204" pitchFamily="34" charset="-18"/>
                <a:ea typeface="Aptos" panose="020B0004020202020204" pitchFamily="34" charset="0"/>
              </a:rPr>
              <a:t>értelmében</a:t>
            </a:r>
            <a:r>
              <a:rPr lang="hu-HU" sz="2400" dirty="0">
                <a:latin typeface="PT Sans" panose="020B0503020203020204" pitchFamily="34" charset="-18"/>
                <a:ea typeface="Aptos" panose="020B0004020202020204" pitchFamily="34" charset="0"/>
              </a:rPr>
              <a:t> megvolt az, hogy micsodák, milyenek és milyen módon legyenek majd.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Ezért, noha világos, hogy a teremtett dolgok létrejöttük előtt semmi voltak, abban az értelemben, hogy nem voltak azok, amik most, és nem volt semmi, amiből keletkezhettek volna, mégsem voltak semmi a létrehozó értelmét tekintve, amely által és amelynek nyomán létrejöttek.”</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3" name="Kép 12" descr="A képen rajz, festmény, művészet, vázlat látható&#10;&#10;Előfordulhat, hogy a mesterséges intelligencia által létrehozott tartalom helytelen.">
            <a:extLst>
              <a:ext uri="{FF2B5EF4-FFF2-40B4-BE49-F238E27FC236}">
                <a16:creationId xmlns:a16="http://schemas.microsoft.com/office/drawing/2014/main" id="{05637375-6F3F-7585-2138-D36E08638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774" y="369627"/>
            <a:ext cx="3315517" cy="6184998"/>
          </a:xfrm>
          <a:prstGeom prst="rect">
            <a:avLst/>
          </a:prstGeom>
        </p:spPr>
      </p:pic>
    </p:spTree>
    <p:extLst>
      <p:ext uri="{BB962C8B-B14F-4D97-AF65-F5344CB8AC3E}">
        <p14:creationId xmlns:p14="http://schemas.microsoft.com/office/powerpoint/2010/main" val="390120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7814930" y="1161457"/>
            <a:ext cx="353887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64289" y="452927"/>
            <a:ext cx="11379002" cy="6101697"/>
          </a:xfrm>
        </p:spPr>
        <p:txBody>
          <a:bodyPr>
            <a:noAutofit/>
          </a:bodyPr>
          <a:lstStyle/>
          <a:p>
            <a:pPr marL="0" indent="0">
              <a:lnSpc>
                <a:spcPct val="130000"/>
              </a:lnSpc>
              <a:spcBef>
                <a:spcPts val="0"/>
              </a:spcBef>
              <a:buNone/>
            </a:pPr>
            <a:r>
              <a:rPr lang="hu-HU" sz="2400" dirty="0">
                <a:latin typeface="PT Sans" panose="020B0503020203020204" pitchFamily="34" charset="-18"/>
                <a:ea typeface="Aptos" panose="020B0004020202020204" pitchFamily="34" charset="0"/>
              </a:rPr>
              <a:t>„Ezért megalapozottnak tekinthetjük azt az állítást, hogy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 legfőbb szubsztanciánál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egyrészt megvolt a dolgokról való ilyen [képmás],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mielőtt még a dolgok lettek volna,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azért, </a:t>
            </a:r>
            <a:r>
              <a:rPr lang="hu-HU" sz="2400" b="1" dirty="0">
                <a:latin typeface="PT Sans" panose="020B0503020203020204" pitchFamily="34" charset="-18"/>
                <a:ea typeface="Aptos" panose="020B0004020202020204" pitchFamily="34" charset="0"/>
              </a:rPr>
              <a:t>hogy általa létrejöjjenek</a:t>
            </a:r>
            <a:r>
              <a:rPr lang="hu-HU" sz="2400" dirty="0">
                <a:latin typeface="PT Sans" panose="020B0503020203020204" pitchFamily="34" charset="-18"/>
                <a:ea typeface="Aptos" panose="020B0004020202020204" pitchFamily="34" charset="0"/>
              </a:rPr>
              <a:t>;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és másrészt megvan akkor is,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amikor a dolgok már meg vannak teremtve, </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azért, </a:t>
            </a:r>
            <a:r>
              <a:rPr lang="hu-HU" sz="2400" b="1" dirty="0">
                <a:latin typeface="PT Sans" panose="020B0503020203020204" pitchFamily="34" charset="-18"/>
                <a:ea typeface="Aptos" panose="020B0004020202020204" pitchFamily="34" charset="0"/>
              </a:rPr>
              <a:t>hogy általa megismerhetőek legyenek</a:t>
            </a:r>
            <a:r>
              <a:rPr lang="hu-HU" sz="2400" dirty="0">
                <a:latin typeface="PT Sans" panose="020B0503020203020204" pitchFamily="34" charset="-18"/>
                <a:ea typeface="Aptos" panose="020B0004020202020204" pitchFamily="34" charset="0"/>
              </a:rPr>
              <a:t>.” </a:t>
            </a:r>
          </a:p>
          <a:p>
            <a:pPr marL="0" indent="0">
              <a:lnSpc>
                <a:spcPct val="130000"/>
              </a:lnSpc>
              <a:spcBef>
                <a:spcPts val="0"/>
              </a:spcBef>
              <a:buNone/>
            </a:pPr>
            <a:endParaRPr lang="hu-HU" sz="24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(Canterburyi Szent Anzelm: </a:t>
            </a:r>
          </a:p>
          <a:p>
            <a:pPr marL="0" indent="0">
              <a:lnSpc>
                <a:spcPct val="130000"/>
              </a:lnSpc>
              <a:spcBef>
                <a:spcPts val="0"/>
              </a:spcBef>
              <a:buNone/>
            </a:pPr>
            <a:r>
              <a:rPr lang="hu-HU" sz="2400" i="1" dirty="0" err="1">
                <a:latin typeface="PT Sans" panose="020B0503020203020204" pitchFamily="34" charset="-18"/>
                <a:ea typeface="Aptos" panose="020B0004020202020204" pitchFamily="34" charset="0"/>
              </a:rPr>
              <a:t>Monologion</a:t>
            </a:r>
            <a:r>
              <a:rPr lang="hu-HU" sz="2400" dirty="0">
                <a:latin typeface="PT Sans" panose="020B0503020203020204" pitchFamily="34" charset="-18"/>
                <a:ea typeface="Aptos" panose="020B0004020202020204" pitchFamily="34" charset="0"/>
              </a:rPr>
              <a:t>, 1075)</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descr="A képen szöveg, levél látható&#10;&#10;Előfordulhat, hogy a mesterséges intelligencia által létrehozott tartalom helytelen.">
            <a:extLst>
              <a:ext uri="{FF2B5EF4-FFF2-40B4-BE49-F238E27FC236}">
                <a16:creationId xmlns:a16="http://schemas.microsoft.com/office/drawing/2014/main" id="{200FE84D-8645-3300-910C-14CB4D82D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716" y="2277610"/>
            <a:ext cx="5271575" cy="4067573"/>
          </a:xfrm>
          <a:prstGeom prst="rect">
            <a:avLst/>
          </a:prstGeom>
        </p:spPr>
      </p:pic>
    </p:spTree>
    <p:extLst>
      <p:ext uri="{BB962C8B-B14F-4D97-AF65-F5344CB8AC3E}">
        <p14:creationId xmlns:p14="http://schemas.microsoft.com/office/powerpoint/2010/main" val="25017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7258479" cy="6374080"/>
          </a:xfrm>
        </p:spPr>
        <p:txBody>
          <a:bodyPr>
            <a:noAutofit/>
          </a:bodyPr>
          <a:lstStyle/>
          <a:p>
            <a:pPr marL="0" indent="0">
              <a:lnSpc>
                <a:spcPct val="130000"/>
              </a:lnSpc>
              <a:spcBef>
                <a:spcPts val="0"/>
              </a:spcBef>
              <a:buNone/>
            </a:pPr>
            <a:r>
              <a:rPr lang="hu-HU" sz="2400" i="1" dirty="0">
                <a:latin typeface="PT Sans" panose="020B0503020203020204" pitchFamily="34" charset="-18"/>
                <a:cs typeface="Times New Roman" panose="02020603050405020304" pitchFamily="18" charset="0"/>
              </a:rPr>
              <a:t>102. Miből áll tehát az ember?  </a:t>
            </a:r>
          </a:p>
          <a:p>
            <a:pPr marL="261938" indent="0">
              <a:lnSpc>
                <a:spcPct val="130000"/>
              </a:lnSpc>
              <a:spcBef>
                <a:spcPts val="0"/>
              </a:spcBef>
              <a:buNone/>
            </a:pPr>
            <a:r>
              <a:rPr lang="hu-HU" sz="2400" i="1" dirty="0">
                <a:latin typeface="PT Sans" panose="020B0503020203020204" pitchFamily="34" charset="-18"/>
                <a:cs typeface="Times New Roman" panose="02020603050405020304" pitchFamily="18" charset="0"/>
              </a:rPr>
              <a:t>  </a:t>
            </a:r>
            <a:r>
              <a:rPr lang="hu-HU" sz="2400" dirty="0">
                <a:latin typeface="PT Sans" panose="020B0503020203020204" pitchFamily="34" charset="-18"/>
                <a:cs typeface="Times New Roman" panose="02020603050405020304" pitchFamily="18" charset="0"/>
              </a:rPr>
              <a:t>Az ember testből és lélekből áll. </a:t>
            </a:r>
          </a:p>
          <a:p>
            <a:pPr marL="261938" indent="0">
              <a:lnSpc>
                <a:spcPct val="130000"/>
              </a:lnSpc>
              <a:spcBef>
                <a:spcPts val="0"/>
              </a:spcBef>
              <a:buNone/>
            </a:pPr>
            <a:endParaRPr lang="hu-HU" sz="24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i="1" dirty="0">
                <a:latin typeface="PT Sans" panose="020B0503020203020204" pitchFamily="34" charset="-18"/>
                <a:cs typeface="Times New Roman" panose="02020603050405020304" pitchFamily="18" charset="0"/>
              </a:rPr>
              <a:t>104. Miképp tüntette ki Isten az embert teremtésekor?</a:t>
            </a:r>
          </a:p>
          <a:p>
            <a:pPr marL="441325" indent="0">
              <a:lnSpc>
                <a:spcPct val="130000"/>
              </a:lnSpc>
              <a:spcBef>
                <a:spcPts val="0"/>
              </a:spcBef>
              <a:buNone/>
            </a:pPr>
            <a:r>
              <a:rPr lang="hu-HU" sz="2400" dirty="0">
                <a:latin typeface="PT Sans" panose="020B0503020203020204" pitchFamily="34" charset="-18"/>
                <a:cs typeface="Times New Roman" panose="02020603050405020304" pitchFamily="18" charset="0"/>
              </a:rPr>
              <a:t> Isten </a:t>
            </a:r>
            <a:r>
              <a:rPr lang="hu-HU" sz="2400" b="1" dirty="0">
                <a:latin typeface="PT Sans" panose="020B0503020203020204" pitchFamily="34" charset="-18"/>
                <a:cs typeface="Times New Roman" panose="02020603050405020304" pitchFamily="18" charset="0"/>
              </a:rPr>
              <a:t>önmaga képére és hasonlatosságára</a:t>
            </a:r>
            <a:r>
              <a:rPr lang="hu-HU" sz="2400" dirty="0">
                <a:latin typeface="PT Sans" panose="020B0503020203020204" pitchFamily="34" charset="-18"/>
                <a:cs typeface="Times New Roman" panose="02020603050405020304" pitchFamily="18" charset="0"/>
              </a:rPr>
              <a:t> teremtette az embert.</a:t>
            </a:r>
          </a:p>
          <a:p>
            <a:pPr marL="441325" indent="0">
              <a:lnSpc>
                <a:spcPct val="130000"/>
              </a:lnSpc>
              <a:spcBef>
                <a:spcPts val="0"/>
              </a:spcBef>
              <a:buNone/>
            </a:pPr>
            <a:endParaRPr lang="hu-HU" sz="24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i="1" dirty="0">
                <a:latin typeface="PT Sans" panose="020B0503020203020204" pitchFamily="34" charset="-18"/>
                <a:cs typeface="Times New Roman" panose="02020603050405020304" pitchFamily="18" charset="0"/>
              </a:rPr>
              <a:t>105. Miben áll ez a hasonlatosság? </a:t>
            </a:r>
          </a:p>
          <a:p>
            <a:pPr marL="441325" indent="0">
              <a:lnSpc>
                <a:spcPct val="130000"/>
              </a:lnSpc>
              <a:spcBef>
                <a:spcPts val="0"/>
              </a:spcBef>
              <a:buNone/>
            </a:pPr>
            <a:r>
              <a:rPr lang="hu-HU" sz="2400" dirty="0">
                <a:latin typeface="PT Sans" panose="020B0503020203020204" pitchFamily="34" charset="-18"/>
                <a:cs typeface="Times New Roman" panose="02020603050405020304" pitchFamily="18" charset="0"/>
              </a:rPr>
              <a:t>Ez a hasonlatosság abban áll, hogy az </a:t>
            </a:r>
            <a:r>
              <a:rPr lang="hu-HU" sz="2400" b="1" dirty="0">
                <a:latin typeface="PT Sans" panose="020B0503020203020204" pitchFamily="34" charset="-18"/>
                <a:cs typeface="Times New Roman" panose="02020603050405020304" pitchFamily="18" charset="0"/>
              </a:rPr>
              <a:t>ember</a:t>
            </a:r>
            <a:r>
              <a:rPr lang="hu-HU" sz="2400" dirty="0">
                <a:latin typeface="PT Sans" panose="020B0503020203020204" pitchFamily="34" charset="-18"/>
                <a:cs typeface="Times New Roman" panose="02020603050405020304" pitchFamily="18" charset="0"/>
              </a:rPr>
              <a:t> lelke: 1. </a:t>
            </a:r>
            <a:r>
              <a:rPr lang="hu-HU" sz="2400" b="1" dirty="0">
                <a:latin typeface="PT Sans" panose="020B0503020203020204" pitchFamily="34" charset="-18"/>
                <a:cs typeface="Times New Roman" panose="02020603050405020304" pitchFamily="18" charset="0"/>
              </a:rPr>
              <a:t>értelemmel és szabad akarattal bír</a:t>
            </a:r>
            <a:r>
              <a:rPr lang="hu-HU" sz="2400" dirty="0">
                <a:latin typeface="PT Sans" panose="020B0503020203020204" pitchFamily="34" charset="-18"/>
                <a:cs typeface="Times New Roman" panose="02020603050405020304" pitchFamily="18" charset="0"/>
              </a:rPr>
              <a:t>; </a:t>
            </a:r>
          </a:p>
          <a:p>
            <a:pPr marL="441325" indent="0">
              <a:lnSpc>
                <a:spcPct val="130000"/>
              </a:lnSpc>
              <a:spcBef>
                <a:spcPts val="0"/>
              </a:spcBef>
              <a:buNone/>
            </a:pPr>
            <a:r>
              <a:rPr lang="hu-HU" sz="2400" dirty="0">
                <a:latin typeface="PT Sans" panose="020B0503020203020204" pitchFamily="34" charset="-18"/>
                <a:cs typeface="Times New Roman" panose="02020603050405020304" pitchFamily="18" charset="0"/>
              </a:rPr>
              <a:t>2. halhatatlan.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a:extLst>
              <a:ext uri="{FF2B5EF4-FFF2-40B4-BE49-F238E27FC236}">
                <a16:creationId xmlns:a16="http://schemas.microsoft.com/office/drawing/2014/main" id="{9C1EFA89-214C-666F-57B3-61ACF9E6F1B4}"/>
              </a:ext>
            </a:extLst>
          </p:cNvPr>
          <p:cNvPicPr>
            <a:picLocks noChangeAspect="1"/>
          </p:cNvPicPr>
          <p:nvPr/>
        </p:nvPicPr>
        <p:blipFill>
          <a:blip r:embed="rId2"/>
          <a:stretch>
            <a:fillRect/>
          </a:stretch>
        </p:blipFill>
        <p:spPr>
          <a:xfrm>
            <a:off x="7607189" y="443011"/>
            <a:ext cx="4236102" cy="6217506"/>
          </a:xfrm>
          <a:prstGeom prst="rect">
            <a:avLst/>
          </a:prstGeom>
        </p:spPr>
      </p:pic>
    </p:spTree>
    <p:extLst>
      <p:ext uri="{BB962C8B-B14F-4D97-AF65-F5344CB8AC3E}">
        <p14:creationId xmlns:p14="http://schemas.microsoft.com/office/powerpoint/2010/main" val="117559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a:t>
            </a:r>
            <a:r>
              <a:rPr lang="hu-HU" sz="2400" b="1" dirty="0" err="1">
                <a:solidFill>
                  <a:srgbClr val="000000"/>
                </a:solidFill>
                <a:latin typeface="PT Sans" panose="020B0503020203020204" pitchFamily="34" charset="-18"/>
                <a:ea typeface="Aptos" panose="020B0004020202020204" pitchFamily="34" charset="0"/>
              </a:rPr>
              <a:t>Metzler</a:t>
            </a:r>
            <a:r>
              <a:rPr lang="hu-HU" sz="2400" b="1" dirty="0">
                <a:solidFill>
                  <a:srgbClr val="000000"/>
                </a:solidFill>
                <a:latin typeface="PT Sans" panose="020B0503020203020204" pitchFamily="34" charset="-18"/>
                <a:ea typeface="Aptos" panose="020B0004020202020204" pitchFamily="34" charset="0"/>
              </a:rPr>
              <a:t>-ügy</a:t>
            </a:r>
          </a:p>
          <a:p>
            <a:pPr marL="0" indent="0" algn="just">
              <a:lnSpc>
                <a:spcPct val="150000"/>
              </a:lnSpc>
              <a:spcBef>
                <a:spcPts val="0"/>
              </a:spcBef>
              <a:buNone/>
            </a:pPr>
            <a:endParaRPr lang="hu-HU" sz="10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         Wolfgang </a:t>
            </a:r>
            <a:r>
              <a:rPr lang="hu-HU" sz="2400" dirty="0" err="1">
                <a:solidFill>
                  <a:srgbClr val="000000"/>
                </a:solidFill>
                <a:latin typeface="PT Sans" panose="020B0503020203020204" pitchFamily="34" charset="-18"/>
                <a:ea typeface="Aptos" panose="020B0004020202020204" pitchFamily="34" charset="0"/>
              </a:rPr>
              <a:t>Daschner</a:t>
            </a:r>
            <a:r>
              <a:rPr lang="hu-HU" sz="2400" dirty="0">
                <a:solidFill>
                  <a:srgbClr val="000000"/>
                </a:solidFill>
                <a:latin typeface="PT Sans" panose="020B0503020203020204" pitchFamily="34" charset="-18"/>
                <a:ea typeface="Aptos" panose="020B0004020202020204" pitchFamily="34" charset="0"/>
              </a:rPr>
              <a:t>            Magnus </a:t>
            </a:r>
            <a:r>
              <a:rPr lang="hu-HU" sz="2400" dirty="0" err="1">
                <a:solidFill>
                  <a:srgbClr val="000000"/>
                </a:solidFill>
                <a:latin typeface="PT Sans" panose="020B0503020203020204" pitchFamily="34" charset="-18"/>
                <a:ea typeface="Aptos" panose="020B0004020202020204" pitchFamily="34" charset="0"/>
              </a:rPr>
              <a:t>Gäfgen</a:t>
            </a:r>
            <a:r>
              <a:rPr lang="hu-HU" sz="2400" dirty="0">
                <a:solidFill>
                  <a:srgbClr val="000000"/>
                </a:solidFill>
                <a:latin typeface="PT Sans" panose="020B0503020203020204" pitchFamily="34" charset="-18"/>
                <a:ea typeface="Aptos" panose="020B0004020202020204" pitchFamily="34" charset="0"/>
              </a:rPr>
              <a:t>                   Jakob von </a:t>
            </a:r>
            <a:r>
              <a:rPr lang="hu-HU" sz="2400" dirty="0" err="1">
                <a:solidFill>
                  <a:srgbClr val="000000"/>
                </a:solidFill>
                <a:latin typeface="PT Sans" panose="020B0503020203020204" pitchFamily="34" charset="-18"/>
                <a:ea typeface="Aptos" panose="020B0004020202020204" pitchFamily="34" charset="0"/>
              </a:rPr>
              <a:t>Metzler</a:t>
            </a:r>
            <a:r>
              <a:rPr lang="hu-HU" sz="2400" dirty="0">
                <a:solidFill>
                  <a:srgbClr val="000000"/>
                </a:solidFill>
                <a:latin typeface="PT Sans" panose="020B0503020203020204" pitchFamily="34" charset="-18"/>
                <a:ea typeface="Aptos" panose="020B0004020202020204" pitchFamily="34" charset="0"/>
              </a:rPr>
              <a:t>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kültéri, sír, növény, temető látható&#10;&#10;Előfordulhat, hogy a mesterséges intelligencia által létrehozott tartalom helytelen.">
            <a:extLst>
              <a:ext uri="{FF2B5EF4-FFF2-40B4-BE49-F238E27FC236}">
                <a16:creationId xmlns:a16="http://schemas.microsoft.com/office/drawing/2014/main" id="{00627D96-B6A1-0F0F-B7C1-0C4027EFC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74" y="1141240"/>
            <a:ext cx="3063352" cy="3839009"/>
          </a:xfrm>
          <a:prstGeom prst="rect">
            <a:avLst/>
          </a:prstGeom>
        </p:spPr>
      </p:pic>
      <p:pic>
        <p:nvPicPr>
          <p:cNvPr id="10" name="Kép 9" descr="A képen Emberi arc, Homlok, Áll, portré látható&#10;&#10;Előfordulhat, hogy a mesterséges intelligencia által létrehozott tartalom helytelen.">
            <a:extLst>
              <a:ext uri="{FF2B5EF4-FFF2-40B4-BE49-F238E27FC236}">
                <a16:creationId xmlns:a16="http://schemas.microsoft.com/office/drawing/2014/main" id="{1ACC4089-9F21-304C-2CF9-0EE8D3FEA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82" y="1131362"/>
            <a:ext cx="2534377" cy="3848887"/>
          </a:xfrm>
          <a:prstGeom prst="rect">
            <a:avLst/>
          </a:prstGeom>
        </p:spPr>
      </p:pic>
      <p:pic>
        <p:nvPicPr>
          <p:cNvPr id="15" name="Kép 14">
            <a:extLst>
              <a:ext uri="{FF2B5EF4-FFF2-40B4-BE49-F238E27FC236}">
                <a16:creationId xmlns:a16="http://schemas.microsoft.com/office/drawing/2014/main" id="{D2B241CE-FEA0-FFB1-2E26-5B9C34A56FF1}"/>
              </a:ext>
            </a:extLst>
          </p:cNvPr>
          <p:cNvPicPr>
            <a:picLocks noChangeAspect="1"/>
          </p:cNvPicPr>
          <p:nvPr/>
        </p:nvPicPr>
        <p:blipFill>
          <a:blip r:embed="rId4"/>
          <a:stretch>
            <a:fillRect/>
          </a:stretch>
        </p:blipFill>
        <p:spPr>
          <a:xfrm>
            <a:off x="4333827" y="1139551"/>
            <a:ext cx="2839497" cy="3842385"/>
          </a:xfrm>
          <a:prstGeom prst="rect">
            <a:avLst/>
          </a:prstGeom>
        </p:spPr>
      </p:pic>
    </p:spTree>
    <p:extLst>
      <p:ext uri="{BB962C8B-B14F-4D97-AF65-F5344CB8AC3E}">
        <p14:creationId xmlns:p14="http://schemas.microsoft.com/office/powerpoint/2010/main" val="1915316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7015476" cy="6374080"/>
          </a:xfrm>
        </p:spPr>
        <p:txBody>
          <a:bodyPr>
            <a:noAutofit/>
          </a:bodyPr>
          <a:lstStyle/>
          <a:p>
            <a:pPr marL="0" indent="0">
              <a:lnSpc>
                <a:spcPct val="130000"/>
              </a:lnSpc>
              <a:spcBef>
                <a:spcPts val="0"/>
              </a:spcBef>
              <a:buNone/>
            </a:pPr>
            <a:r>
              <a:rPr lang="hu-HU" sz="2400" i="1" dirty="0">
                <a:latin typeface="PT Sans" panose="020B0503020203020204" pitchFamily="34" charset="-18"/>
                <a:cs typeface="Times New Roman" panose="02020603050405020304" pitchFamily="18" charset="0"/>
              </a:rPr>
              <a:t>113. Melyek az eredeti bűn káros következményei, melyek vele együtt minden emberre </a:t>
            </a:r>
            <a:r>
              <a:rPr lang="hu-HU" sz="2400" i="1" dirty="0" err="1">
                <a:latin typeface="PT Sans" panose="020B0503020203020204" pitchFamily="34" charset="-18"/>
                <a:cs typeface="Times New Roman" panose="02020603050405020304" pitchFamily="18" charset="0"/>
              </a:rPr>
              <a:t>átszállottak</a:t>
            </a:r>
            <a:r>
              <a:rPr lang="hu-HU" sz="2400" i="1" dirty="0">
                <a:latin typeface="PT Sans" panose="020B0503020203020204" pitchFamily="34" charset="-18"/>
                <a:cs typeface="Times New Roman" panose="02020603050405020304" pitchFamily="18" charset="0"/>
              </a:rPr>
              <a:t>?</a:t>
            </a:r>
          </a:p>
          <a:p>
            <a:pPr marL="441325" indent="0">
              <a:lnSpc>
                <a:spcPct val="130000"/>
              </a:lnSpc>
              <a:spcBef>
                <a:spcPts val="0"/>
              </a:spcBef>
              <a:spcAft>
                <a:spcPts val="600"/>
              </a:spcAft>
              <a:buNone/>
            </a:pPr>
            <a:r>
              <a:rPr lang="hu-HU" sz="2400" dirty="0">
                <a:latin typeface="PT Sans" panose="020B0503020203020204" pitchFamily="34" charset="-18"/>
                <a:cs typeface="Times New Roman" panose="02020603050405020304" pitchFamily="18" charset="0"/>
              </a:rPr>
              <a:t>1. az eredeti bűn által kiesett az ember Isten kegyelméből, mi által megszűnt Isten fia és a mennyország örököse lenni; 2. </a:t>
            </a:r>
            <a:r>
              <a:rPr lang="hu-HU" sz="2400" b="1" dirty="0">
                <a:latin typeface="PT Sans" panose="020B0503020203020204" pitchFamily="34" charset="-18"/>
                <a:cs typeface="Times New Roman" panose="02020603050405020304" pitchFamily="18" charset="0"/>
              </a:rPr>
              <a:t>értelme meghomályosodott és akarata a rosszra hajlandó lett</a:t>
            </a:r>
            <a:r>
              <a:rPr lang="hu-HU" sz="2400" dirty="0">
                <a:latin typeface="PT Sans" panose="020B0503020203020204" pitchFamily="34" charset="-18"/>
                <a:cs typeface="Times New Roman" panose="02020603050405020304" pitchFamily="18" charset="0"/>
              </a:rPr>
              <a:t>; 3. az eredeti bűnből származik minden nyomor, fájdalom, csapás és a halál is.</a:t>
            </a:r>
          </a:p>
          <a:p>
            <a:pPr marL="441325" indent="0">
              <a:lnSpc>
                <a:spcPct val="130000"/>
              </a:lnSpc>
              <a:spcBef>
                <a:spcPts val="0"/>
              </a:spcBef>
              <a:spcAft>
                <a:spcPts val="600"/>
              </a:spcAft>
              <a:buNone/>
            </a:pPr>
            <a:endParaRPr lang="hu-HU" sz="24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i="1" dirty="0">
                <a:latin typeface="PT Sans" panose="020B0503020203020204" pitchFamily="34" charset="-18"/>
                <a:cs typeface="Times New Roman" panose="02020603050405020304" pitchFamily="18" charset="0"/>
              </a:rPr>
              <a:t>87. Kik tehát az angyalok? </a:t>
            </a:r>
          </a:p>
          <a:p>
            <a:pPr marL="441325" indent="0">
              <a:lnSpc>
                <a:spcPct val="130000"/>
              </a:lnSpc>
              <a:spcBef>
                <a:spcPts val="0"/>
              </a:spcBef>
              <a:buNone/>
            </a:pPr>
            <a:r>
              <a:rPr lang="hu-HU" sz="2400" dirty="0">
                <a:latin typeface="PT Sans" panose="020B0503020203020204" pitchFamily="34" charset="-18"/>
                <a:cs typeface="Times New Roman" panose="02020603050405020304" pitchFamily="18" charset="0"/>
              </a:rPr>
              <a:t>Az angyalok tiszta </a:t>
            </a:r>
            <a:r>
              <a:rPr lang="hu-HU" sz="2400" b="1" dirty="0">
                <a:latin typeface="PT Sans" panose="020B0503020203020204" pitchFamily="34" charset="-18"/>
                <a:cs typeface="Times New Roman" panose="02020603050405020304" pitchFamily="18" charset="0"/>
              </a:rPr>
              <a:t>lelkek</a:t>
            </a:r>
            <a:r>
              <a:rPr lang="hu-HU" sz="2400" dirty="0">
                <a:latin typeface="PT Sans" panose="020B0503020203020204" pitchFamily="34" charset="-18"/>
                <a:cs typeface="Times New Roman" panose="02020603050405020304" pitchFamily="18" charset="0"/>
              </a:rPr>
              <a:t>, kiknek </a:t>
            </a:r>
            <a:r>
              <a:rPr lang="hu-HU" sz="2400" b="1" dirty="0" err="1">
                <a:latin typeface="PT Sans" panose="020B0503020203020204" pitchFamily="34" charset="-18"/>
                <a:cs typeface="Times New Roman" panose="02020603050405020304" pitchFamily="18" charset="0"/>
              </a:rPr>
              <a:t>értelmök</a:t>
            </a:r>
            <a:r>
              <a:rPr lang="hu-HU" sz="2400" dirty="0">
                <a:latin typeface="PT Sans" panose="020B0503020203020204" pitchFamily="34" charset="-18"/>
                <a:cs typeface="Times New Roman" panose="02020603050405020304" pitchFamily="18" charset="0"/>
              </a:rPr>
              <a:t> és </a:t>
            </a:r>
            <a:r>
              <a:rPr lang="hu-HU" sz="2400" b="1" dirty="0">
                <a:latin typeface="PT Sans" panose="020B0503020203020204" pitchFamily="34" charset="-18"/>
                <a:cs typeface="Times New Roman" panose="02020603050405020304" pitchFamily="18" charset="0"/>
              </a:rPr>
              <a:t>akaratuk</a:t>
            </a:r>
            <a:r>
              <a:rPr lang="hu-HU" sz="2400" dirty="0">
                <a:latin typeface="PT Sans" panose="020B0503020203020204" pitchFamily="34" charset="-18"/>
                <a:cs typeface="Times New Roman" panose="02020603050405020304" pitchFamily="18" charset="0"/>
              </a:rPr>
              <a:t> van, de </a:t>
            </a:r>
            <a:r>
              <a:rPr lang="hu-HU" sz="2400" dirty="0" err="1">
                <a:latin typeface="PT Sans" panose="020B0503020203020204" pitchFamily="34" charset="-18"/>
                <a:cs typeface="Times New Roman" panose="02020603050405020304" pitchFamily="18" charset="0"/>
              </a:rPr>
              <a:t>testök</a:t>
            </a:r>
            <a:r>
              <a:rPr lang="hu-HU" sz="2400" dirty="0">
                <a:latin typeface="PT Sans" panose="020B0503020203020204" pitchFamily="34" charset="-18"/>
                <a:cs typeface="Times New Roman" panose="02020603050405020304" pitchFamily="18" charset="0"/>
              </a:rPr>
              <a:t> nincs.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a:extLst>
              <a:ext uri="{FF2B5EF4-FFF2-40B4-BE49-F238E27FC236}">
                <a16:creationId xmlns:a16="http://schemas.microsoft.com/office/drawing/2014/main" id="{9C1EFA89-214C-666F-57B3-61ACF9E6F1B4}"/>
              </a:ext>
            </a:extLst>
          </p:cNvPr>
          <p:cNvPicPr>
            <a:picLocks noChangeAspect="1"/>
          </p:cNvPicPr>
          <p:nvPr/>
        </p:nvPicPr>
        <p:blipFill>
          <a:blip r:embed="rId2"/>
          <a:stretch>
            <a:fillRect/>
          </a:stretch>
        </p:blipFill>
        <p:spPr>
          <a:xfrm>
            <a:off x="7613374" y="452090"/>
            <a:ext cx="4229917" cy="6208427"/>
          </a:xfrm>
          <a:prstGeom prst="rect">
            <a:avLst/>
          </a:prstGeom>
        </p:spPr>
      </p:pic>
    </p:spTree>
    <p:extLst>
      <p:ext uri="{BB962C8B-B14F-4D97-AF65-F5344CB8AC3E}">
        <p14:creationId xmlns:p14="http://schemas.microsoft.com/office/powerpoint/2010/main" val="3362038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0673077" cy="6374080"/>
          </a:xfrm>
        </p:spPr>
        <p:txBody>
          <a:bodyPr>
            <a:noAutofit/>
          </a:bodyPr>
          <a:lstStyle/>
          <a:p>
            <a:pPr marL="441325" indent="-441325" algn="just">
              <a:lnSpc>
                <a:spcPct val="130000"/>
              </a:lnSpc>
              <a:spcBef>
                <a:spcPts val="0"/>
              </a:spcBef>
              <a:buNone/>
            </a:pPr>
            <a:r>
              <a:rPr lang="hu-HU" sz="2400" kern="0" dirty="0">
                <a:solidFill>
                  <a:srgbClr val="000000"/>
                </a:solidFill>
                <a:effectLst/>
                <a:latin typeface="PT Sans" panose="020B0503020203020204" pitchFamily="34" charset="-18"/>
                <a:ea typeface="Aptos" panose="020B0004020202020204" pitchFamily="34" charset="0"/>
              </a:rPr>
              <a:t>          A </a:t>
            </a:r>
            <a:r>
              <a:rPr lang="hu-HU" sz="2400" b="1" kern="0" dirty="0">
                <a:solidFill>
                  <a:srgbClr val="000000"/>
                </a:solidFill>
                <a:effectLst/>
                <a:latin typeface="PT Sans" panose="020B0503020203020204" pitchFamily="34" charset="-18"/>
                <a:ea typeface="Aptos" panose="020B0004020202020204" pitchFamily="34" charset="0"/>
              </a:rPr>
              <a:t>kései</a:t>
            </a:r>
            <a:r>
              <a:rPr lang="hu-HU" sz="2400" kern="0" dirty="0">
                <a:solidFill>
                  <a:srgbClr val="000000"/>
                </a:solidFill>
                <a:effectLst/>
                <a:latin typeface="PT Sans" panose="020B0503020203020204" pitchFamily="34" charset="-18"/>
                <a:ea typeface="Aptos" panose="020B0004020202020204" pitchFamily="34" charset="0"/>
              </a:rPr>
              <a:t> középkor új istenképe                      </a:t>
            </a:r>
            <a:r>
              <a:rPr lang="hu-HU" sz="2400" kern="0" dirty="0">
                <a:effectLst/>
                <a:latin typeface="Times New Roman" panose="02020603050405020304" pitchFamily="18" charset="0"/>
                <a:ea typeface="Aptos" panose="020B0004020202020204" pitchFamily="34" charset="0"/>
              </a:rPr>
              <a:t>William </a:t>
            </a:r>
            <a:r>
              <a:rPr lang="hu-HU" sz="2400" kern="0" dirty="0" err="1">
                <a:effectLst/>
                <a:latin typeface="Times New Roman" panose="02020603050405020304" pitchFamily="18" charset="0"/>
                <a:ea typeface="Aptos" panose="020B0004020202020204" pitchFamily="34" charset="0"/>
              </a:rPr>
              <a:t>Ockham</a:t>
            </a:r>
            <a:r>
              <a:rPr lang="hu-HU" sz="2400" kern="0" dirty="0">
                <a:effectLst/>
                <a:latin typeface="Times New Roman" panose="02020603050405020304" pitchFamily="18" charset="0"/>
                <a:ea typeface="Aptos" panose="020B0004020202020204" pitchFamily="34" charset="0"/>
              </a:rPr>
              <a:t> (1287–1347)</a:t>
            </a:r>
            <a:endParaRPr lang="hu-HU" sz="3200" dirty="0">
              <a:latin typeface="Times New Roman" panose="02020603050405020304" pitchFamily="18" charset="0"/>
              <a:cs typeface="Times New Roman" panose="02020603050405020304" pitchFamily="18" charset="0"/>
            </a:endParaRPr>
          </a:p>
          <a:p>
            <a:pPr marL="441325" indent="-441325" algn="just">
              <a:lnSpc>
                <a:spcPct val="130000"/>
              </a:lnSpc>
              <a:spcBef>
                <a:spcPts val="0"/>
              </a:spcBef>
              <a:buNone/>
            </a:pPr>
            <a:endParaRPr lang="hu-HU" sz="2400" b="1" kern="0" dirty="0">
              <a:solidFill>
                <a:srgbClr val="000000"/>
              </a:solidFill>
              <a:effectLst/>
              <a:latin typeface="PT Sans" panose="020B0503020203020204" pitchFamily="34" charset="-18"/>
              <a:ea typeface="Aptos" panose="020B0004020202020204" pitchFamily="34" charset="0"/>
            </a:endParaRPr>
          </a:p>
          <a:p>
            <a:pPr marL="3175" indent="-3175" algn="just">
              <a:lnSpc>
                <a:spcPct val="130000"/>
              </a:lnSpc>
              <a:spcBef>
                <a:spcPts val="0"/>
              </a:spcBef>
              <a:buNone/>
            </a:pPr>
            <a:r>
              <a:rPr lang="hu-HU" sz="2400" dirty="0">
                <a:effectLst/>
                <a:latin typeface="PT Sans" panose="020B0503020203020204" pitchFamily="34" charset="-18"/>
                <a:ea typeface="Aptos" panose="020B0004020202020204" pitchFamily="34" charset="0"/>
              </a:rPr>
              <a:t>Isten csodákat tesz és bűnöket bocsát meg,</a:t>
            </a:r>
          </a:p>
          <a:p>
            <a:pPr marL="3175" indent="-3175" algn="just">
              <a:lnSpc>
                <a:spcPct val="130000"/>
              </a:lnSpc>
              <a:spcBef>
                <a:spcPts val="0"/>
              </a:spcBef>
              <a:buNone/>
            </a:pPr>
            <a:r>
              <a:rPr lang="hu-HU" sz="2400" dirty="0">
                <a:effectLst/>
                <a:latin typeface="PT Sans" panose="020B0503020203020204" pitchFamily="34" charset="-18"/>
                <a:ea typeface="Aptos" panose="020B0004020202020204" pitchFamily="34" charset="0"/>
              </a:rPr>
              <a:t>tehát </a:t>
            </a:r>
            <a:r>
              <a:rPr lang="hu-HU" sz="2400" b="1" dirty="0">
                <a:latin typeface="PT Sans" panose="020B0503020203020204" pitchFamily="34" charset="-18"/>
                <a:ea typeface="Aptos" panose="020B0004020202020204" pitchFamily="34" charset="0"/>
              </a:rPr>
              <a:t>közvetlen kapcsolata </a:t>
            </a:r>
            <a:r>
              <a:rPr lang="hu-HU" sz="2400" dirty="0">
                <a:effectLst/>
                <a:latin typeface="PT Sans" panose="020B0503020203020204" pitchFamily="34" charset="-18"/>
                <a:ea typeface="Aptos" panose="020B0004020202020204" pitchFamily="34" charset="0"/>
              </a:rPr>
              <a:t>van </a:t>
            </a:r>
            <a:r>
              <a:rPr lang="hu-HU" sz="2400" dirty="0">
                <a:latin typeface="PT Sans" panose="020B0503020203020204" pitchFamily="34" charset="-18"/>
                <a:ea typeface="Aptos" panose="020B0004020202020204" pitchFamily="34" charset="0"/>
              </a:rPr>
              <a:t>az egyes</a:t>
            </a:r>
            <a:endParaRPr lang="hu-HU" sz="2400" dirty="0">
              <a:effectLst/>
              <a:latin typeface="PT Sans" panose="020B0503020203020204" pitchFamily="34" charset="-18"/>
              <a:ea typeface="Aptos" panose="020B0004020202020204" pitchFamily="34" charset="0"/>
            </a:endParaRPr>
          </a:p>
          <a:p>
            <a:pPr marL="3175" indent="-3175" algn="just">
              <a:lnSpc>
                <a:spcPct val="130000"/>
              </a:lnSpc>
              <a:spcBef>
                <a:spcPts val="0"/>
              </a:spcBef>
              <a:buNone/>
            </a:pPr>
            <a:r>
              <a:rPr lang="hu-HU" sz="2400" dirty="0">
                <a:effectLst/>
                <a:latin typeface="PT Sans" panose="020B0503020203020204" pitchFamily="34" charset="-18"/>
                <a:ea typeface="Aptos" panose="020B0004020202020204" pitchFamily="34" charset="0"/>
              </a:rPr>
              <a:t>dolgokkal. Nem az általános és szükségszerű </a:t>
            </a:r>
          </a:p>
          <a:p>
            <a:pPr marL="3175" indent="-3175" algn="just">
              <a:lnSpc>
                <a:spcPct val="130000"/>
              </a:lnSpc>
              <a:spcBef>
                <a:spcPts val="0"/>
              </a:spcBef>
              <a:buNone/>
            </a:pPr>
            <a:r>
              <a:rPr lang="hu-HU" sz="2400" dirty="0">
                <a:effectLst/>
                <a:latin typeface="PT Sans" panose="020B0503020203020204" pitchFamily="34" charset="-18"/>
                <a:ea typeface="Aptos" panose="020B0004020202020204" pitchFamily="34" charset="0"/>
              </a:rPr>
              <a:t>törvényeken keresztül kormányozza őket, </a:t>
            </a:r>
          </a:p>
          <a:p>
            <a:pPr marL="3175" indent="-3175" algn="just">
              <a:lnSpc>
                <a:spcPct val="130000"/>
              </a:lnSpc>
              <a:spcBef>
                <a:spcPts val="0"/>
              </a:spcBef>
              <a:buNone/>
            </a:pPr>
            <a:r>
              <a:rPr lang="hu-HU" sz="2400" dirty="0">
                <a:effectLst/>
                <a:latin typeface="PT Sans" panose="020B0503020203020204" pitchFamily="34" charset="-18"/>
                <a:ea typeface="Aptos" panose="020B0004020202020204" pitchFamily="34" charset="0"/>
              </a:rPr>
              <a:t>és nem is általános fogalmak eseteiként </a:t>
            </a:r>
          </a:p>
          <a:p>
            <a:pPr marL="3175" indent="-3175" algn="just">
              <a:lnSpc>
                <a:spcPct val="130000"/>
              </a:lnSpc>
              <a:spcBef>
                <a:spcPts val="0"/>
              </a:spcBef>
              <a:buNone/>
            </a:pPr>
            <a:r>
              <a:rPr lang="hu-HU" sz="2400" dirty="0" err="1">
                <a:effectLst/>
                <a:latin typeface="PT Sans" panose="020B0503020203020204" pitchFamily="34" charset="-18"/>
                <a:ea typeface="Aptos" panose="020B0004020202020204" pitchFamily="34" charset="0"/>
              </a:rPr>
              <a:t>teremette</a:t>
            </a:r>
            <a:r>
              <a:rPr lang="hu-HU" sz="2400" dirty="0">
                <a:effectLst/>
                <a:latin typeface="PT Sans" panose="020B0503020203020204" pitchFamily="34" charset="-18"/>
                <a:ea typeface="Aptos" panose="020B0004020202020204" pitchFamily="34" charset="0"/>
              </a:rPr>
              <a:t> őket.</a:t>
            </a:r>
          </a:p>
          <a:p>
            <a:pPr marL="441325" indent="0" algn="just">
              <a:lnSpc>
                <a:spcPct val="130000"/>
              </a:lnSpc>
              <a:spcBef>
                <a:spcPts val="0"/>
              </a:spcBef>
              <a:buNone/>
            </a:pPr>
            <a:endParaRPr lang="hu-HU" sz="2400" dirty="0">
              <a:effectLst/>
              <a:latin typeface="PT Sans" panose="020B0503020203020204" pitchFamily="34" charset="-18"/>
              <a:ea typeface="Aptos" panose="020B0004020202020204" pitchFamily="34" charset="0"/>
            </a:endParaRPr>
          </a:p>
          <a:p>
            <a:pPr marL="441325" indent="-441325" algn="just">
              <a:lnSpc>
                <a:spcPct val="130000"/>
              </a:lnSpc>
              <a:spcBef>
                <a:spcPts val="0"/>
              </a:spcBef>
              <a:buNone/>
            </a:pPr>
            <a:r>
              <a:rPr lang="hu-HU" sz="2400" dirty="0">
                <a:effectLst/>
                <a:latin typeface="PT Sans" panose="020B0503020203020204" pitchFamily="34" charset="-18"/>
                <a:ea typeface="Aptos" panose="020B0004020202020204" pitchFamily="34" charset="0"/>
              </a:rPr>
              <a:t>Istent nem köti </a:t>
            </a:r>
            <a:r>
              <a:rPr lang="hu-HU" sz="2400" b="1" dirty="0">
                <a:effectLst/>
                <a:latin typeface="PT Sans" panose="020B0503020203020204" pitchFamily="34" charset="-18"/>
                <a:ea typeface="Aptos" panose="020B0004020202020204" pitchFamily="34" charset="0"/>
              </a:rPr>
              <a:t>semmiféle általános törvény</a:t>
            </a:r>
            <a:r>
              <a:rPr lang="hu-HU" sz="2400" dirty="0">
                <a:effectLst/>
                <a:latin typeface="PT Sans" panose="020B0503020203020204" pitchFamily="34" charset="-18"/>
                <a:ea typeface="Aptos" panose="020B0004020202020204" pitchFamily="34" charset="0"/>
              </a:rPr>
              <a:t>. </a:t>
            </a:r>
          </a:p>
          <a:p>
            <a:pPr marL="0" indent="0" algn="just">
              <a:lnSpc>
                <a:spcPct val="130000"/>
              </a:lnSpc>
              <a:spcBef>
                <a:spcPts val="0"/>
              </a:spcBef>
              <a:buNone/>
            </a:pPr>
            <a:r>
              <a:rPr lang="hu-HU" sz="2400" dirty="0">
                <a:latin typeface="PT Sans" panose="020B0503020203020204" pitchFamily="34" charset="-18"/>
                <a:ea typeface="Aptos" panose="020B0004020202020204" pitchFamily="34" charset="0"/>
              </a:rPr>
              <a:t>Egy s</a:t>
            </a:r>
            <a:r>
              <a:rPr lang="hu-HU" sz="2400" dirty="0">
                <a:effectLst/>
                <a:latin typeface="PT Sans" panose="020B0503020203020204" pitchFamily="34" charset="-18"/>
                <a:ea typeface="Aptos" panose="020B0004020202020204" pitchFamily="34" charset="0"/>
              </a:rPr>
              <a:t>zamár képében is megtestesülhetett </a:t>
            </a:r>
          </a:p>
          <a:p>
            <a:pPr marL="0" indent="0" algn="just">
              <a:lnSpc>
                <a:spcPct val="130000"/>
              </a:lnSpc>
              <a:spcBef>
                <a:spcPts val="0"/>
              </a:spcBef>
              <a:buNone/>
            </a:pPr>
            <a:r>
              <a:rPr lang="hu-HU" sz="2400" dirty="0">
                <a:effectLst/>
                <a:latin typeface="PT Sans" panose="020B0503020203020204" pitchFamily="34" charset="-18"/>
                <a:ea typeface="Aptos" panose="020B0004020202020204" pitchFamily="34" charset="0"/>
              </a:rPr>
              <a:t>volna, és a lopást is megparancsolhatta volna.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vázlat, Vonalas grafika, illusztráció, Gyermekrajz látható&#10;&#10;Automatikusan generált leírás">
            <a:extLst>
              <a:ext uri="{FF2B5EF4-FFF2-40B4-BE49-F238E27FC236}">
                <a16:creationId xmlns:a16="http://schemas.microsoft.com/office/drawing/2014/main" id="{D1E5284B-14CD-401D-9AA0-59F270597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343" y="1071621"/>
            <a:ext cx="5017948" cy="5478847"/>
          </a:xfrm>
          <a:prstGeom prst="rect">
            <a:avLst/>
          </a:prstGeom>
        </p:spPr>
      </p:pic>
    </p:spTree>
    <p:extLst>
      <p:ext uri="{BB962C8B-B14F-4D97-AF65-F5344CB8AC3E}">
        <p14:creationId xmlns:p14="http://schemas.microsoft.com/office/powerpoint/2010/main" val="1746639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6215377" cy="6374080"/>
          </a:xfrm>
        </p:spPr>
        <p:txBody>
          <a:bodyPr>
            <a:noAutofit/>
          </a:bodyPr>
          <a:lstStyle/>
          <a:p>
            <a:pPr marL="0" indent="0">
              <a:lnSpc>
                <a:spcPct val="130000"/>
              </a:lnSpc>
              <a:spcBef>
                <a:spcPts val="0"/>
              </a:spcBef>
              <a:buNone/>
            </a:pPr>
            <a:r>
              <a:rPr lang="hu-HU" sz="2400" dirty="0">
                <a:latin typeface="PT Sans" panose="020B0503020203020204" pitchFamily="34" charset="-18"/>
                <a:ea typeface="Aptos" panose="020B0004020202020204" pitchFamily="34" charset="0"/>
              </a:rPr>
              <a:t>I</a:t>
            </a:r>
            <a:r>
              <a:rPr lang="hu-HU" sz="2400" dirty="0">
                <a:effectLst/>
                <a:latin typeface="PT Sans" panose="020B0503020203020204" pitchFamily="34" charset="-18"/>
                <a:ea typeface="Aptos" panose="020B0004020202020204" pitchFamily="34" charset="0"/>
              </a:rPr>
              <a:t>sten </a:t>
            </a:r>
            <a:r>
              <a:rPr lang="hu-HU" sz="2400" dirty="0">
                <a:latin typeface="PT Sans" panose="020B0503020203020204" pitchFamily="34" charset="-18"/>
                <a:ea typeface="Aptos" panose="020B0004020202020204" pitchFamily="34" charset="0"/>
              </a:rPr>
              <a:t>nem fajokat, hanem </a:t>
            </a:r>
            <a:r>
              <a:rPr lang="hu-HU" sz="2400" dirty="0" err="1">
                <a:effectLst/>
                <a:latin typeface="PT Sans" panose="020B0503020203020204" pitchFamily="34" charset="-18"/>
                <a:ea typeface="Aptos" panose="020B0004020202020204" pitchFamily="34" charset="0"/>
              </a:rPr>
              <a:t>indivduumokat</a:t>
            </a:r>
            <a:r>
              <a:rPr lang="hu-HU" sz="2400" dirty="0">
                <a:effectLst/>
                <a:latin typeface="PT Sans" panose="020B0503020203020204" pitchFamily="34" charset="-18"/>
                <a:ea typeface="Aptos" panose="020B0004020202020204" pitchFamily="34" charset="0"/>
              </a:rPr>
              <a:t> teremtett.  </a:t>
            </a:r>
            <a:r>
              <a:rPr lang="hu-HU" sz="2400" dirty="0">
                <a:latin typeface="PT Sans" panose="020B0503020203020204" pitchFamily="34" charset="-18"/>
                <a:ea typeface="Aptos" panose="020B0004020202020204" pitchFamily="34" charset="0"/>
              </a:rPr>
              <a:t>Az általános fogalmak puszta konvenciók, nem mondanak ki semmi lényegeset a dolgokról (</a:t>
            </a:r>
            <a:r>
              <a:rPr lang="hu-HU" sz="2400" b="1" dirty="0">
                <a:latin typeface="PT Sans" panose="020B0503020203020204" pitchFamily="34" charset="-18"/>
                <a:ea typeface="Aptos" panose="020B0004020202020204" pitchFamily="34" charset="0"/>
              </a:rPr>
              <a:t>nominalizmus</a:t>
            </a:r>
            <a:r>
              <a:rPr lang="hu-HU" sz="2400" dirty="0">
                <a:latin typeface="PT Sans" panose="020B0503020203020204" pitchFamily="34" charset="-18"/>
                <a:ea typeface="Aptos" panose="020B0004020202020204" pitchFamily="34" charset="0"/>
              </a:rPr>
              <a:t>). </a:t>
            </a:r>
          </a:p>
          <a:p>
            <a:pPr marL="0" indent="0">
              <a:lnSpc>
                <a:spcPct val="130000"/>
              </a:lnSpc>
              <a:spcBef>
                <a:spcPts val="0"/>
              </a:spcBef>
              <a:buNone/>
            </a:pPr>
            <a:endParaRPr lang="hu-HU" sz="1000" dirty="0">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a:t>
            </a:r>
            <a:r>
              <a:rPr lang="hu-HU" sz="2400" dirty="0">
                <a:effectLst/>
                <a:latin typeface="PT Sans" panose="020B0503020203020204" pitchFamily="34" charset="-18"/>
                <a:ea typeface="Aptos" panose="020B0004020202020204" pitchFamily="34" charset="0"/>
              </a:rPr>
              <a:t> dolgok sokasága rendező elvek nélkül marad.  Az embernek </a:t>
            </a:r>
            <a:r>
              <a:rPr lang="hu-HU" sz="2400" dirty="0">
                <a:latin typeface="PT Sans" panose="020B0503020203020204" pitchFamily="34" charset="-18"/>
                <a:ea typeface="Aptos" panose="020B0004020202020204" pitchFamily="34" charset="0"/>
              </a:rPr>
              <a:t>kell rendet teremtenie </a:t>
            </a:r>
          </a:p>
          <a:p>
            <a:pPr marL="0" indent="0">
              <a:lnSpc>
                <a:spcPct val="130000"/>
              </a:lnSpc>
              <a:spcBef>
                <a:spcPts val="0"/>
              </a:spcBef>
              <a:buNone/>
            </a:pPr>
            <a:r>
              <a:rPr lang="hu-HU" sz="2400" b="1" dirty="0">
                <a:effectLst/>
                <a:latin typeface="PT Sans" panose="020B0503020203020204" pitchFamily="34" charset="-18"/>
                <a:ea typeface="Aptos" panose="020B0004020202020204" pitchFamily="34" charset="0"/>
              </a:rPr>
              <a:t>a tények kuszaságában</a:t>
            </a:r>
            <a:r>
              <a:rPr lang="hu-HU" sz="2400" dirty="0">
                <a:effectLst/>
                <a:latin typeface="PT Sans" panose="020B0503020203020204" pitchFamily="34" charset="-18"/>
                <a:ea typeface="Aptos" panose="020B0004020202020204" pitchFamily="34" charset="0"/>
              </a:rPr>
              <a:t>.</a:t>
            </a:r>
          </a:p>
          <a:p>
            <a:pPr marL="0" indent="0">
              <a:lnSpc>
                <a:spcPct val="130000"/>
              </a:lnSpc>
              <a:spcBef>
                <a:spcPts val="0"/>
              </a:spcBef>
              <a:buNone/>
            </a:pPr>
            <a:endParaRPr lang="hu-HU" sz="100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 </a:t>
            </a:r>
            <a:r>
              <a:rPr lang="hu-HU" sz="2400" b="1" dirty="0" err="1">
                <a:latin typeface="PT Sans" panose="020B0503020203020204" pitchFamily="34" charset="-18"/>
                <a:ea typeface="Aptos" panose="020B0004020202020204" pitchFamily="34" charset="0"/>
              </a:rPr>
              <a:t>voluntarisztikus</a:t>
            </a:r>
            <a:r>
              <a:rPr lang="hu-HU" sz="2400" b="1" dirty="0">
                <a:latin typeface="PT Sans" panose="020B0503020203020204" pitchFamily="34" charset="-18"/>
                <a:ea typeface="Aptos" panose="020B0004020202020204" pitchFamily="34" charset="0"/>
              </a:rPr>
              <a:t> Isten </a:t>
            </a:r>
            <a:r>
              <a:rPr lang="hu-HU" sz="2400" dirty="0">
                <a:latin typeface="PT Sans" panose="020B0503020203020204" pitchFamily="34" charset="-18"/>
                <a:ea typeface="Aptos" panose="020B0004020202020204" pitchFamily="34" charset="0"/>
              </a:rPr>
              <a:t>képének</a:t>
            </a:r>
            <a:r>
              <a:rPr lang="hu-HU" sz="2400" b="1" dirty="0">
                <a:latin typeface="PT Sans" panose="020B0503020203020204" pitchFamily="34" charset="-18"/>
                <a:ea typeface="Aptos" panose="020B0004020202020204" pitchFamily="34" charset="0"/>
              </a:rPr>
              <a:t> </a:t>
            </a:r>
            <a:r>
              <a:rPr lang="hu-HU" sz="2400" dirty="0">
                <a:latin typeface="PT Sans" panose="020B0503020203020204" pitchFamily="34" charset="-18"/>
                <a:ea typeface="Aptos" panose="020B0004020202020204" pitchFamily="34" charset="0"/>
              </a:rPr>
              <a:t>egy akarat által dominált ember felel meg. Az emberi méltóság az akarattal függ össze.</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ruházat, Emberi arc, templom, Próféta látható&#10;&#10;Előfordulhat, hogy a mesterséges intelligencia által létrehozott tartalom helytelen.">
            <a:extLst>
              <a:ext uri="{FF2B5EF4-FFF2-40B4-BE49-F238E27FC236}">
                <a16:creationId xmlns:a16="http://schemas.microsoft.com/office/drawing/2014/main" id="{504B3201-3F6A-A711-4622-8DD649F8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988" y="596348"/>
            <a:ext cx="4367303" cy="5817699"/>
          </a:xfrm>
          <a:prstGeom prst="rect">
            <a:avLst/>
          </a:prstGeom>
        </p:spPr>
      </p:pic>
    </p:spTree>
    <p:extLst>
      <p:ext uri="{BB962C8B-B14F-4D97-AF65-F5344CB8AC3E}">
        <p14:creationId xmlns:p14="http://schemas.microsoft.com/office/powerpoint/2010/main" val="3970901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6059740"/>
            <a:ext cx="11379002" cy="494884"/>
          </a:xfrm>
        </p:spPr>
        <p:txBody>
          <a:bodyPr>
            <a:noAutofit/>
          </a:bodyPr>
          <a:lstStyle/>
          <a:p>
            <a:pPr marL="0" indent="0">
              <a:lnSpc>
                <a:spcPct val="130000"/>
              </a:lnSpc>
              <a:spcBef>
                <a:spcPts val="0"/>
              </a:spcBef>
              <a:buNone/>
            </a:pPr>
            <a:r>
              <a:rPr lang="hu-HU" sz="2400" dirty="0">
                <a:latin typeface="PT Sans" panose="020B0503020203020204" pitchFamily="34" charset="-18"/>
                <a:ea typeface="Aptos" panose="020B0004020202020204" pitchFamily="34" charset="0"/>
              </a:rPr>
              <a:t>Michelangelo: Ádám teremtése (1511)</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stmény, mitológia, művészet, Képzőművészet látható&#10;&#10;Előfordulhat, hogy a mesterséges intelligencia által létrehozott tartalom helytelen.">
            <a:extLst>
              <a:ext uri="{FF2B5EF4-FFF2-40B4-BE49-F238E27FC236}">
                <a16:creationId xmlns:a16="http://schemas.microsoft.com/office/drawing/2014/main" id="{8DA83208-6F45-4151-D5F2-CB643B1C0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09" y="1048367"/>
            <a:ext cx="11044453" cy="5011373"/>
          </a:xfrm>
          <a:prstGeom prst="rect">
            <a:avLst/>
          </a:prstGeom>
        </p:spPr>
      </p:pic>
    </p:spTree>
    <p:extLst>
      <p:ext uri="{BB962C8B-B14F-4D97-AF65-F5344CB8AC3E}">
        <p14:creationId xmlns:p14="http://schemas.microsoft.com/office/powerpoint/2010/main" val="260740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9101271" y="2661608"/>
            <a:ext cx="2626440" cy="3346086"/>
          </a:xfrm>
        </p:spPr>
        <p:txBody>
          <a:bodyPr>
            <a:noAutofit/>
          </a:bodyPr>
          <a:lstStyle/>
          <a:p>
            <a:pPr marL="0" indent="0">
              <a:lnSpc>
                <a:spcPct val="130000"/>
              </a:lnSpc>
              <a:spcBef>
                <a:spcPts val="0"/>
              </a:spcBef>
              <a:buNone/>
            </a:pPr>
            <a:r>
              <a:rPr lang="hu-HU" sz="2400" dirty="0">
                <a:latin typeface="PT Sans" panose="020B0503020203020204" pitchFamily="34" charset="-18"/>
                <a:ea typeface="Aptos" panose="020B0004020202020204" pitchFamily="34" charset="0"/>
              </a:rPr>
              <a:t>Michelangelo:</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 Nap és a Hold teremtése (1511)</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descr="A képen festmény, művészet, rajz, mitológia látható&#10;&#10;Előfordulhat, hogy a mesterséges intelligencia által létrehozott tartalom helytelen.">
            <a:extLst>
              <a:ext uri="{FF2B5EF4-FFF2-40B4-BE49-F238E27FC236}">
                <a16:creationId xmlns:a16="http://schemas.microsoft.com/office/drawing/2014/main" id="{549AD3E5-D7CC-EE5B-F020-E8B56F9DD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09" y="442946"/>
            <a:ext cx="8582640" cy="6055825"/>
          </a:xfrm>
          <a:prstGeom prst="rect">
            <a:avLst/>
          </a:prstGeom>
        </p:spPr>
      </p:pic>
    </p:spTree>
    <p:extLst>
      <p:ext uri="{BB962C8B-B14F-4D97-AF65-F5344CB8AC3E}">
        <p14:creationId xmlns:p14="http://schemas.microsoft.com/office/powerpoint/2010/main" val="1465477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4537816" y="435835"/>
            <a:ext cx="6503349" cy="6297473"/>
          </a:xfrm>
        </p:spPr>
        <p:txBody>
          <a:bodyPr>
            <a:noAutofit/>
          </a:bodyPr>
          <a:lstStyle/>
          <a:p>
            <a:pPr marL="0" indent="0">
              <a:lnSpc>
                <a:spcPct val="130000"/>
              </a:lnSpc>
              <a:spcBef>
                <a:spcPts val="0"/>
              </a:spcBef>
              <a:buNone/>
            </a:pPr>
            <a:r>
              <a:rPr lang="hu-HU" sz="2400" dirty="0">
                <a:latin typeface="PT Sans" panose="020B0503020203020204" pitchFamily="34" charset="-18"/>
                <a:ea typeface="Aptos" panose="020B0004020202020204" pitchFamily="34" charset="0"/>
              </a:rPr>
              <a:t>Az Úr szava alkotta az </a:t>
            </a:r>
            <a:r>
              <a:rPr lang="hu-HU" sz="2400" dirty="0" err="1">
                <a:latin typeface="PT Sans" panose="020B0503020203020204" pitchFamily="34" charset="-18"/>
                <a:ea typeface="Aptos" panose="020B0004020202020204" pitchFamily="34" charset="0"/>
              </a:rPr>
              <a:t>egeket</a:t>
            </a:r>
            <a:r>
              <a:rPr lang="hu-HU" sz="2400" dirty="0">
                <a:latin typeface="PT Sans" panose="020B0503020203020204" pitchFamily="34" charset="-18"/>
                <a:ea typeface="Aptos" panose="020B0004020202020204" pitchFamily="34" charset="0"/>
              </a:rPr>
              <a:t>,</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szájának lehelete minden seregüket.</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 tenger vizeit mintegy tömlőbe gyűjtötte,</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az örvényeket tárházakba helyezte.</a:t>
            </a:r>
          </a:p>
          <a:p>
            <a:pPr marL="0" indent="0">
              <a:lnSpc>
                <a:spcPct val="130000"/>
              </a:lnSpc>
              <a:spcBef>
                <a:spcPts val="0"/>
              </a:spcBef>
              <a:buNone/>
            </a:pPr>
            <a:r>
              <a:rPr lang="hu-HU" sz="2400" b="1" dirty="0">
                <a:latin typeface="PT Sans" panose="020B0503020203020204" pitchFamily="34" charset="-18"/>
                <a:ea typeface="Aptos" panose="020B0004020202020204" pitchFamily="34" charset="0"/>
              </a:rPr>
              <a:t>Félje</a:t>
            </a:r>
            <a:r>
              <a:rPr lang="hu-HU" sz="2400" dirty="0">
                <a:latin typeface="PT Sans" panose="020B0503020203020204" pitchFamily="34" charset="-18"/>
                <a:ea typeface="Aptos" panose="020B0004020202020204" pitchFamily="34" charset="0"/>
              </a:rPr>
              <a:t> az Urat az egész föld,</a:t>
            </a:r>
          </a:p>
          <a:p>
            <a:pPr marL="0" indent="0">
              <a:lnSpc>
                <a:spcPct val="130000"/>
              </a:lnSpc>
              <a:spcBef>
                <a:spcPts val="0"/>
              </a:spcBef>
              <a:buNone/>
            </a:pPr>
            <a:r>
              <a:rPr lang="hu-HU" sz="2400" b="1" dirty="0">
                <a:latin typeface="PT Sans" panose="020B0503020203020204" pitchFamily="34" charset="-18"/>
                <a:ea typeface="Aptos" panose="020B0004020202020204" pitchFamily="34" charset="0"/>
              </a:rPr>
              <a:t>remegjen</a:t>
            </a:r>
            <a:r>
              <a:rPr lang="hu-HU" sz="2400" dirty="0">
                <a:latin typeface="PT Sans" panose="020B0503020203020204" pitchFamily="34" charset="-18"/>
                <a:ea typeface="Aptos" panose="020B0004020202020204" pitchFamily="34" charset="0"/>
              </a:rPr>
              <a:t> előtte a földkerekség minden lakója!</a:t>
            </a:r>
          </a:p>
          <a:p>
            <a:pPr marL="0" indent="0">
              <a:lnSpc>
                <a:spcPct val="130000"/>
              </a:lnSpc>
              <a:spcBef>
                <a:spcPts val="0"/>
              </a:spcBef>
              <a:buNone/>
            </a:pPr>
            <a:r>
              <a:rPr lang="hu-HU" sz="2400" dirty="0">
                <a:latin typeface="PT Sans" panose="020B0503020203020204" pitchFamily="34" charset="-18"/>
                <a:ea typeface="Aptos" panose="020B0004020202020204" pitchFamily="34" charset="0"/>
              </a:rPr>
              <a:t>Mert ő szólt, és meglettek,</a:t>
            </a:r>
          </a:p>
          <a:p>
            <a:pPr marL="0" indent="0">
              <a:lnSpc>
                <a:spcPct val="130000"/>
              </a:lnSpc>
              <a:spcBef>
                <a:spcPts val="0"/>
              </a:spcBef>
              <a:buNone/>
            </a:pPr>
            <a:r>
              <a:rPr lang="hu-HU" sz="2400" b="1" dirty="0">
                <a:latin typeface="PT Sans" panose="020B0503020203020204" pitchFamily="34" charset="-18"/>
                <a:ea typeface="Aptos" panose="020B0004020202020204" pitchFamily="34" charset="0"/>
              </a:rPr>
              <a:t>parancsolt</a:t>
            </a:r>
            <a:r>
              <a:rPr lang="hu-HU" sz="2400" dirty="0">
                <a:latin typeface="PT Sans" panose="020B0503020203020204" pitchFamily="34" charset="-18"/>
                <a:ea typeface="Aptos" panose="020B0004020202020204" pitchFamily="34" charset="0"/>
              </a:rPr>
              <a:t>, és létrejöttek.</a:t>
            </a:r>
          </a:p>
          <a:p>
            <a:pPr marL="4213225" indent="0">
              <a:lnSpc>
                <a:spcPct val="130000"/>
              </a:lnSpc>
              <a:spcBef>
                <a:spcPts val="0"/>
              </a:spcBef>
              <a:buNone/>
            </a:pPr>
            <a:r>
              <a:rPr lang="hu-HU" sz="2400" dirty="0">
                <a:latin typeface="PT Sans" panose="020B0503020203020204" pitchFamily="34" charset="-18"/>
                <a:cs typeface="Times New Roman" panose="02020603050405020304" pitchFamily="18" charset="0"/>
              </a:rPr>
              <a:t>(Zsolt 33, 6-9)   </a:t>
            </a:r>
          </a:p>
          <a:p>
            <a:pPr marL="0" indent="0">
              <a:lnSpc>
                <a:spcPct val="130000"/>
              </a:lnSpc>
              <a:spcBef>
                <a:spcPts val="0"/>
              </a:spcBef>
              <a:buNone/>
            </a:pPr>
            <a:endParaRPr lang="hu-HU" sz="2400" dirty="0">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szöveg, festmény, művészet, rajz látható&#10;&#10;Automatikusan generált leírás">
            <a:extLst>
              <a:ext uri="{FF2B5EF4-FFF2-40B4-BE49-F238E27FC236}">
                <a16:creationId xmlns:a16="http://schemas.microsoft.com/office/drawing/2014/main" id="{C0242BED-BD82-B4AF-6EB0-058C18E45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94" y="577319"/>
            <a:ext cx="4168503" cy="5797426"/>
          </a:xfrm>
          <a:prstGeom prst="rect">
            <a:avLst/>
          </a:prstGeom>
        </p:spPr>
      </p:pic>
    </p:spTree>
    <p:extLst>
      <p:ext uri="{BB962C8B-B14F-4D97-AF65-F5344CB8AC3E}">
        <p14:creationId xmlns:p14="http://schemas.microsoft.com/office/powerpoint/2010/main" val="2767838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041071"/>
            <a:ext cx="11601553" cy="1959428"/>
          </a:xfrm>
        </p:spPr>
        <p:txBody>
          <a:bodyPr>
            <a:normAutofit fontScale="90000"/>
          </a:bodyPr>
          <a:lstStyle/>
          <a:p>
            <a:pPr algn="ctr">
              <a:lnSpc>
                <a:spcPct val="100000"/>
              </a:lnSpc>
              <a:spcBef>
                <a:spcPts val="1800"/>
              </a:spcBef>
            </a:pPr>
            <a:br>
              <a:rPr lang="hu-HU" sz="7200" b="1" baseline="30000" dirty="0">
                <a:latin typeface="PT Sans" panose="020B0503020203020204" pitchFamily="34" charset="-18"/>
              </a:rPr>
            </a:br>
            <a:r>
              <a:rPr lang="hu-HU" sz="7200" b="1" baseline="30000" dirty="0">
                <a:latin typeface="PT Sans" panose="020B0503020203020204" pitchFamily="34" charset="-18"/>
              </a:rPr>
              <a:t>AZ ÖNMAGUNKRÓL VALÓ ERKÖLCSI DÖNTÉS SZABADSÁGA</a:t>
            </a:r>
            <a:br>
              <a:rPr lang="hu-HU" sz="7200" b="1" baseline="30000" dirty="0">
                <a:latin typeface="PT Sans" panose="020B0503020203020204" pitchFamily="34" charset="-18"/>
              </a:rPr>
            </a:br>
            <a:r>
              <a:rPr lang="hu-HU" sz="1100" b="1" baseline="30000" dirty="0">
                <a:latin typeface="PT Sans" panose="020B0503020203020204" pitchFamily="34" charset="-18"/>
              </a:rPr>
              <a:t>-</a:t>
            </a:r>
            <a:br>
              <a:rPr lang="hu-HU" sz="1100" b="1" baseline="30000" dirty="0">
                <a:latin typeface="PT Sans" panose="020B0503020203020204" pitchFamily="34" charset="-18"/>
              </a:rPr>
            </a:br>
            <a:r>
              <a:rPr lang="hu-HU" sz="7200" b="1" baseline="30000" dirty="0">
                <a:latin typeface="PT Sans" panose="020B0503020203020204" pitchFamily="34" charset="-18"/>
              </a:rPr>
              <a:t>G. </a:t>
            </a:r>
            <a:r>
              <a:rPr lang="hu-HU" sz="7200" b="1" baseline="30000" dirty="0" err="1">
                <a:latin typeface="PT Sans" panose="020B0503020203020204" pitchFamily="34" charset="-18"/>
              </a:rPr>
              <a:t>Pico</a:t>
            </a:r>
            <a:r>
              <a:rPr lang="hu-HU" sz="7200" b="1" baseline="30000" dirty="0">
                <a:latin typeface="PT Sans" panose="020B0503020203020204" pitchFamily="34" charset="-18"/>
              </a:rPr>
              <a:t> della Mirandola  (1463–1494)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1974494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0722062" cy="6301287"/>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istenképűség metafizikája a klasszikus kereszténységben – ismétlés </a:t>
            </a:r>
            <a:r>
              <a:rPr lang="hu-HU" sz="2400" dirty="0">
                <a:solidFill>
                  <a:srgbClr val="000000"/>
                </a:solidFill>
                <a:latin typeface="PT Sans" panose="020B0503020203020204" pitchFamily="34" charset="-18"/>
                <a:ea typeface="Aptos" panose="020B0004020202020204" pitchFamily="34" charset="0"/>
              </a:rPr>
              <a:t>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1. Az emberi méltóság az Ószövetségre alapozott metafizikai fogalom </a:t>
            </a:r>
          </a:p>
          <a:p>
            <a:pPr marL="26511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volt. Az ember </a:t>
            </a:r>
            <a:r>
              <a:rPr lang="hu-HU" sz="2400" b="1" dirty="0">
                <a:solidFill>
                  <a:srgbClr val="000000"/>
                </a:solidFill>
                <a:latin typeface="PT Sans" panose="020B0503020203020204" pitchFamily="34" charset="-18"/>
                <a:ea typeface="Aptos" panose="020B0004020202020204" pitchFamily="34" charset="0"/>
              </a:rPr>
              <a:t>lelkével </a:t>
            </a:r>
            <a:r>
              <a:rPr lang="hu-HU" sz="2400" dirty="0">
                <a:solidFill>
                  <a:srgbClr val="000000"/>
                </a:solidFill>
                <a:latin typeface="PT Sans" panose="020B0503020203020204" pitchFamily="34" charset="-18"/>
                <a:ea typeface="Aptos" panose="020B0004020202020204" pitchFamily="34" charset="0"/>
              </a:rPr>
              <a:t>függött össze.</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2. Az ember méltósága az </a:t>
            </a:r>
            <a:r>
              <a:rPr lang="hu-HU" sz="2400" b="1" dirty="0" err="1">
                <a:solidFill>
                  <a:srgbClr val="000000"/>
                </a:solidFill>
                <a:latin typeface="PT Sans" panose="020B0503020203020204" pitchFamily="34" charset="-18"/>
                <a:ea typeface="Aptos" panose="020B0004020202020204" pitchFamily="34" charset="0"/>
              </a:rPr>
              <a:t>istenképűségéből</a:t>
            </a:r>
            <a:r>
              <a:rPr lang="hu-HU" sz="2400" dirty="0">
                <a:solidFill>
                  <a:srgbClr val="000000"/>
                </a:solidFill>
                <a:latin typeface="PT Sans" panose="020B0503020203020204" pitchFamily="34" charset="-18"/>
                <a:ea typeface="Aptos" panose="020B0004020202020204" pitchFamily="34" charset="0"/>
              </a:rPr>
              <a:t> fakadt.</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3. </a:t>
            </a:r>
            <a:r>
              <a:rPr lang="hu-HU" sz="2400" b="1" dirty="0">
                <a:solidFill>
                  <a:srgbClr val="000000"/>
                </a:solidFill>
                <a:latin typeface="PT Sans" panose="020B0503020203020204" pitchFamily="34" charset="-18"/>
                <a:ea typeface="Aptos" panose="020B0004020202020204" pitchFamily="34" charset="0"/>
              </a:rPr>
              <a:t>Isten </a:t>
            </a:r>
            <a:r>
              <a:rPr lang="hu-HU" sz="2400" dirty="0">
                <a:solidFill>
                  <a:srgbClr val="000000"/>
                </a:solidFill>
                <a:latin typeface="PT Sans" panose="020B0503020203020204" pitchFamily="34" charset="-18"/>
                <a:ea typeface="Aptos" panose="020B0004020202020204" pitchFamily="34" charset="0"/>
              </a:rPr>
              <a:t>legfontosabb tulajdonságának előbb </a:t>
            </a:r>
            <a:r>
              <a:rPr lang="hu-HU" sz="2400" b="1" dirty="0">
                <a:solidFill>
                  <a:srgbClr val="000000"/>
                </a:solidFill>
                <a:latin typeface="PT Sans" panose="020B0503020203020204" pitchFamily="34" charset="-18"/>
                <a:ea typeface="Aptos" panose="020B0004020202020204" pitchFamily="34" charset="0"/>
              </a:rPr>
              <a:t>a bölcsességét</a:t>
            </a:r>
            <a:r>
              <a:rPr lang="hu-HU" sz="2400" dirty="0">
                <a:solidFill>
                  <a:srgbClr val="000000"/>
                </a:solidFill>
                <a:latin typeface="PT Sans" panose="020B0503020203020204" pitchFamily="34" charset="-18"/>
                <a:ea typeface="Aptos" panose="020B0004020202020204" pitchFamily="34" charset="0"/>
              </a:rPr>
              <a:t>, tekintették, </a:t>
            </a:r>
          </a:p>
          <a:p>
            <a:pPr marL="265113" indent="0"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ezért</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az ember </a:t>
            </a:r>
            <a:r>
              <a:rPr lang="hu-HU" sz="2400" dirty="0">
                <a:solidFill>
                  <a:srgbClr val="000000"/>
                </a:solidFill>
                <a:latin typeface="PT Sans" panose="020B0503020203020204" pitchFamily="34" charset="-18"/>
                <a:ea typeface="Aptos" panose="020B0004020202020204" pitchFamily="34" charset="0"/>
              </a:rPr>
              <a:t>méltósága is abban állt, hogy ő egy </a:t>
            </a:r>
            <a:r>
              <a:rPr lang="hu-HU" sz="2400" b="1" dirty="0">
                <a:solidFill>
                  <a:srgbClr val="000000"/>
                </a:solidFill>
                <a:latin typeface="PT Sans" panose="020B0503020203020204" pitchFamily="34" charset="-18"/>
                <a:ea typeface="Aptos" panose="020B0004020202020204" pitchFamily="34" charset="0"/>
              </a:rPr>
              <a:t>eszes </a:t>
            </a:r>
            <a:r>
              <a:rPr lang="hu-HU" sz="2400" dirty="0">
                <a:solidFill>
                  <a:srgbClr val="000000"/>
                </a:solidFill>
                <a:latin typeface="PT Sans" panose="020B0503020203020204" pitchFamily="34" charset="-18"/>
                <a:ea typeface="Aptos" panose="020B0004020202020204" pitchFamily="34" charset="0"/>
              </a:rPr>
              <a:t>lény.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4. Később egyre inkább </a:t>
            </a:r>
            <a:r>
              <a:rPr lang="hu-HU" sz="2400" b="1" dirty="0">
                <a:solidFill>
                  <a:srgbClr val="000000"/>
                </a:solidFill>
                <a:latin typeface="PT Sans" panose="020B0503020203020204" pitchFamily="34" charset="-18"/>
                <a:ea typeface="Aptos" panose="020B0004020202020204" pitchFamily="34" charset="0"/>
              </a:rPr>
              <a:t>Isten</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akaratát, hatalmát</a:t>
            </a:r>
            <a:r>
              <a:rPr lang="hu-HU" sz="2400" dirty="0">
                <a:solidFill>
                  <a:srgbClr val="000000"/>
                </a:solidFill>
                <a:latin typeface="PT Sans" panose="020B0503020203020204" pitchFamily="34" charset="-18"/>
                <a:ea typeface="Aptos" panose="020B0004020202020204" pitchFamily="34" charset="0"/>
              </a:rPr>
              <a:t> tekintették elsődlegesnek, </a:t>
            </a:r>
          </a:p>
          <a:p>
            <a:pPr marL="265113" indent="0"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ezért</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az ember </a:t>
            </a:r>
            <a:r>
              <a:rPr lang="hu-HU" sz="2400" dirty="0">
                <a:solidFill>
                  <a:srgbClr val="000000"/>
                </a:solidFill>
                <a:latin typeface="PT Sans" panose="020B0503020203020204" pitchFamily="34" charset="-18"/>
                <a:ea typeface="Aptos" panose="020B0004020202020204" pitchFamily="34" charset="0"/>
              </a:rPr>
              <a:t>méltóságát is az </a:t>
            </a:r>
            <a:r>
              <a:rPr lang="hu-HU" sz="2400" b="1" dirty="0">
                <a:solidFill>
                  <a:srgbClr val="000000"/>
                </a:solidFill>
                <a:latin typeface="PT Sans" panose="020B0503020203020204" pitchFamily="34" charset="-18"/>
                <a:ea typeface="Aptos" panose="020B0004020202020204" pitchFamily="34" charset="0"/>
              </a:rPr>
              <a:t>akaratban</a:t>
            </a:r>
            <a:r>
              <a:rPr lang="hu-HU" sz="2400" dirty="0">
                <a:solidFill>
                  <a:srgbClr val="000000"/>
                </a:solidFill>
                <a:latin typeface="PT Sans" panose="020B0503020203020204" pitchFamily="34" charset="-18"/>
                <a:ea typeface="Aptos" panose="020B0004020202020204" pitchFamily="34" charset="0"/>
              </a:rPr>
              <a:t> és a </a:t>
            </a:r>
            <a:r>
              <a:rPr lang="hu-HU" sz="2400" b="1" dirty="0">
                <a:solidFill>
                  <a:srgbClr val="000000"/>
                </a:solidFill>
                <a:latin typeface="PT Sans" panose="020B0503020203020204" pitchFamily="34" charset="-18"/>
                <a:ea typeface="Aptos" panose="020B0004020202020204" pitchFamily="34" charset="0"/>
              </a:rPr>
              <a:t>cselekvésben</a:t>
            </a:r>
            <a:r>
              <a:rPr lang="hu-HU" sz="2400" dirty="0">
                <a:solidFill>
                  <a:srgbClr val="000000"/>
                </a:solidFill>
                <a:latin typeface="PT Sans" panose="020B0503020203020204" pitchFamily="34" charset="-18"/>
                <a:ea typeface="Aptos" panose="020B0004020202020204" pitchFamily="34" charset="0"/>
              </a:rPr>
              <a:t> látták.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5. Az emberek méltóságban kisebbek, mint a testetlen angyalok.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6. A bűnbeesés </a:t>
            </a:r>
            <a:r>
              <a:rPr lang="hu-HU" sz="2400" b="1" dirty="0">
                <a:solidFill>
                  <a:srgbClr val="000000"/>
                </a:solidFill>
                <a:latin typeface="PT Sans" panose="020B0503020203020204" pitchFamily="34" charset="-18"/>
                <a:ea typeface="Aptos" panose="020B0004020202020204" pitchFamily="34" charset="0"/>
              </a:rPr>
              <a:t>megcsorbította</a:t>
            </a:r>
            <a:r>
              <a:rPr lang="hu-HU" sz="2400" dirty="0">
                <a:solidFill>
                  <a:srgbClr val="000000"/>
                </a:solidFill>
                <a:latin typeface="PT Sans" panose="020B0503020203020204" pitchFamily="34" charset="-18"/>
                <a:ea typeface="Aptos" panose="020B0004020202020204" pitchFamily="34" charset="0"/>
              </a:rPr>
              <a:t> az ember eredeti méltóságát. Az egyes emberek</a:t>
            </a:r>
          </a:p>
          <a:p>
            <a:pPr marL="26511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méltatlan élete személyes bűnökkel magyarázható.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művészet, ruházat, Képzőművészet látható&#10;&#10;Automatikusan generált leírás">
            <a:extLst>
              <a:ext uri="{FF2B5EF4-FFF2-40B4-BE49-F238E27FC236}">
                <a16:creationId xmlns:a16="http://schemas.microsoft.com/office/drawing/2014/main" id="{D4A4F7D1-7038-F056-34E4-F4EE4B036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8421" y="1118900"/>
            <a:ext cx="1704870" cy="2255648"/>
          </a:xfrm>
          <a:prstGeom prst="rect">
            <a:avLst/>
          </a:prstGeom>
        </p:spPr>
      </p:pic>
    </p:spTree>
    <p:extLst>
      <p:ext uri="{BB962C8B-B14F-4D97-AF65-F5344CB8AC3E}">
        <p14:creationId xmlns:p14="http://schemas.microsoft.com/office/powerpoint/2010/main" val="3265079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8"/>
            <a:ext cx="11494582" cy="6498771"/>
          </a:xfrm>
        </p:spPr>
        <p:txBody>
          <a:bodyPr>
            <a:noAutofit/>
          </a:bodyPr>
          <a:lstStyle/>
          <a:p>
            <a:pPr marL="715963" indent="0" algn="ctr">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               Az ember egy leírása a Bibliában (Kr. e. 2. sz)</a:t>
            </a:r>
          </a:p>
          <a:p>
            <a:pPr marL="0" indent="0" algn="just">
              <a:lnSpc>
                <a:spcPct val="130000"/>
              </a:lnSpc>
              <a:spcBef>
                <a:spcPts val="0"/>
              </a:spcBef>
              <a:buNone/>
            </a:pPr>
            <a:endParaRPr lang="hu-HU" sz="800" dirty="0">
              <a:solidFill>
                <a:srgbClr val="000000"/>
              </a:solidFill>
              <a:latin typeface="PT Sans" panose="020B0503020203020204" pitchFamily="34" charset="-18"/>
              <a:cs typeface="Times New Roman" panose="02020603050405020304" pitchFamily="18" charset="0"/>
            </a:endParaRPr>
          </a:p>
          <a:p>
            <a:pPr marL="2871788" indent="0">
              <a:lnSpc>
                <a:spcPct val="130000"/>
              </a:lnSpc>
              <a:spcBef>
                <a:spcPts val="0"/>
              </a:spcBef>
              <a:buNone/>
              <a:tabLst>
                <a:tab pos="2871788" algn="l"/>
              </a:tabLst>
            </a:pPr>
            <a:r>
              <a:rPr lang="hu-HU" sz="2400" dirty="0">
                <a:solidFill>
                  <a:srgbClr val="000000"/>
                </a:solidFill>
                <a:latin typeface="PT Sans" panose="020B0503020203020204" pitchFamily="34" charset="-18"/>
                <a:cs typeface="Times New Roman" panose="02020603050405020304" pitchFamily="18" charset="0"/>
              </a:rPr>
              <a:t>„</a:t>
            </a:r>
            <a:r>
              <a:rPr lang="hu-HU" sz="2400" b="0" i="0" dirty="0">
                <a:solidFill>
                  <a:srgbClr val="000000"/>
                </a:solidFill>
                <a:effectLst/>
                <a:latin typeface="PT Sans" panose="020B0503020203020204" pitchFamily="34" charset="-18"/>
              </a:rPr>
              <a:t>Isten az embert földből teremtette, a </a:t>
            </a:r>
            <a:r>
              <a:rPr lang="hu-HU" sz="2400" b="1" i="0" dirty="0">
                <a:solidFill>
                  <a:srgbClr val="000000"/>
                </a:solidFill>
                <a:effectLst/>
                <a:latin typeface="PT Sans" panose="020B0503020203020204" pitchFamily="34" charset="-18"/>
              </a:rPr>
              <a:t>maga képére alkotta</a:t>
            </a:r>
            <a:r>
              <a:rPr lang="hu-HU" sz="2400" b="0" i="0" dirty="0">
                <a:solidFill>
                  <a:srgbClr val="000000"/>
                </a:solidFill>
                <a:effectLst/>
                <a:latin typeface="PT Sans" panose="020B0503020203020204" pitchFamily="34" charset="-18"/>
              </a:rPr>
              <a:t>, s úgy rendelte, hogy ismét azzá változzék. Felruházta őt </a:t>
            </a:r>
            <a:r>
              <a:rPr lang="hu-HU" sz="2400" b="1" i="0" dirty="0">
                <a:solidFill>
                  <a:srgbClr val="000000"/>
                </a:solidFill>
                <a:effectLst/>
                <a:latin typeface="PT Sans" panose="020B0503020203020204" pitchFamily="34" charset="-18"/>
              </a:rPr>
              <a:t>a magáéhoz hasonló erővel</a:t>
            </a:r>
            <a:r>
              <a:rPr lang="hu-HU" sz="2400" b="0" i="0" dirty="0">
                <a:solidFill>
                  <a:srgbClr val="000000"/>
                </a:solidFill>
                <a:effectLst/>
                <a:latin typeface="PT Sans" panose="020B0503020203020204" pitchFamily="34" charset="-18"/>
              </a:rPr>
              <a:t>, meghatározta napjai számát és idejét, s </a:t>
            </a:r>
            <a:r>
              <a:rPr lang="hu-HU" sz="2400" b="1" i="0" dirty="0">
                <a:solidFill>
                  <a:srgbClr val="000000"/>
                </a:solidFill>
                <a:effectLst/>
                <a:latin typeface="PT Sans" panose="020B0503020203020204" pitchFamily="34" charset="-18"/>
              </a:rPr>
              <a:t>uralmat adott neki </a:t>
            </a:r>
            <a:r>
              <a:rPr lang="hu-HU" sz="2400" b="0" i="0" dirty="0">
                <a:solidFill>
                  <a:srgbClr val="000000"/>
                </a:solidFill>
                <a:effectLst/>
                <a:latin typeface="PT Sans" panose="020B0503020203020204" pitchFamily="34" charset="-18"/>
              </a:rPr>
              <a:t>minden fölött a földön. Félelmetessé tette őt minden élő előtt, hogy </a:t>
            </a:r>
            <a:r>
              <a:rPr lang="hu-HU" sz="2400" b="1" i="0" dirty="0">
                <a:solidFill>
                  <a:srgbClr val="000000"/>
                </a:solidFill>
                <a:effectLst/>
                <a:latin typeface="PT Sans" panose="020B0503020203020204" pitchFamily="34" charset="-18"/>
              </a:rPr>
              <a:t>uralkodjék</a:t>
            </a:r>
            <a:r>
              <a:rPr lang="hu-HU" sz="2400" b="0" i="0" dirty="0">
                <a:solidFill>
                  <a:srgbClr val="000000"/>
                </a:solidFill>
                <a:effectLst/>
                <a:latin typeface="PT Sans" panose="020B0503020203020204" pitchFamily="34" charset="-18"/>
              </a:rPr>
              <a:t> az állatokon és a madarakon. Hozzá hasonló segítőt teremtett belőle, és </a:t>
            </a:r>
            <a:r>
              <a:rPr lang="hu-HU" sz="2400" dirty="0">
                <a:solidFill>
                  <a:srgbClr val="000000"/>
                </a:solidFill>
                <a:latin typeface="PT Sans" panose="020B0503020203020204" pitchFamily="34" charset="-18"/>
              </a:rPr>
              <a:t>[…] </a:t>
            </a:r>
            <a:r>
              <a:rPr lang="hu-HU" sz="2400" b="0" i="0" dirty="0">
                <a:solidFill>
                  <a:srgbClr val="000000"/>
                </a:solidFill>
                <a:effectLst/>
                <a:latin typeface="PT Sans" panose="020B0503020203020204" pitchFamily="34" charset="-18"/>
              </a:rPr>
              <a:t>betöltötte őket </a:t>
            </a:r>
            <a:r>
              <a:rPr lang="hu-HU" sz="2400" b="1" dirty="0">
                <a:solidFill>
                  <a:srgbClr val="000000"/>
                </a:solidFill>
                <a:latin typeface="PT Sans" panose="020B0503020203020204" pitchFamily="34" charset="-18"/>
              </a:rPr>
              <a:t>bölcs</a:t>
            </a:r>
            <a:endParaRPr lang="hu-HU" sz="2400" b="0" i="0" dirty="0">
              <a:solidFill>
                <a:srgbClr val="000000"/>
              </a:solidFill>
              <a:effectLst/>
              <a:latin typeface="PT Sans" panose="020B0503020203020204" pitchFamily="34" charset="-18"/>
            </a:endParaRPr>
          </a:p>
          <a:p>
            <a:pPr marL="0" indent="0">
              <a:lnSpc>
                <a:spcPct val="130000"/>
              </a:lnSpc>
              <a:spcBef>
                <a:spcPts val="0"/>
              </a:spcBef>
              <a:buNone/>
            </a:pPr>
            <a:r>
              <a:rPr lang="hu-HU" sz="2400" b="1" i="0" dirty="0">
                <a:solidFill>
                  <a:srgbClr val="000000"/>
                </a:solidFill>
                <a:effectLst/>
                <a:latin typeface="PT Sans" panose="020B0503020203020204" pitchFamily="34" charset="-18"/>
              </a:rPr>
              <a:t>okossággal</a:t>
            </a:r>
            <a:r>
              <a:rPr lang="hu-HU" sz="2400" b="0" i="0" dirty="0">
                <a:solidFill>
                  <a:srgbClr val="000000"/>
                </a:solidFill>
                <a:effectLst/>
                <a:latin typeface="PT Sans" panose="020B0503020203020204" pitchFamily="34" charset="-18"/>
              </a:rPr>
              <a:t>. A szellem </a:t>
            </a:r>
            <a:r>
              <a:rPr lang="hu-HU" sz="2400" b="1" i="0" dirty="0">
                <a:solidFill>
                  <a:srgbClr val="000000"/>
                </a:solidFill>
                <a:effectLst/>
                <a:latin typeface="PT Sans" panose="020B0503020203020204" pitchFamily="34" charset="-18"/>
              </a:rPr>
              <a:t>tudásával</a:t>
            </a:r>
            <a:r>
              <a:rPr lang="hu-HU" sz="2400" b="0" i="0" dirty="0">
                <a:solidFill>
                  <a:srgbClr val="000000"/>
                </a:solidFill>
                <a:effectLst/>
                <a:latin typeface="PT Sans" panose="020B0503020203020204" pitchFamily="34" charset="-18"/>
              </a:rPr>
              <a:t> látta el őket, értelemmel töltötte be szívüket, és megmutatta nekik, mi a rossz és mi a jó. Szemét a szívükbe helyezte, hogy megmutassa nekik művei nagyságát, ők pedig magasztalják a szent nevet, dicsekedjenek csodáival, és beszéljék el művei nagyságát. Ezenfelül </a:t>
            </a:r>
            <a:r>
              <a:rPr lang="hu-HU" sz="2400" b="1" i="0" dirty="0">
                <a:solidFill>
                  <a:srgbClr val="000000"/>
                </a:solidFill>
                <a:effectLst/>
                <a:latin typeface="PT Sans" panose="020B0503020203020204" pitchFamily="34" charset="-18"/>
              </a:rPr>
              <a:t>tudást</a:t>
            </a:r>
            <a:r>
              <a:rPr lang="hu-HU" sz="2400" b="0" i="0" dirty="0">
                <a:solidFill>
                  <a:srgbClr val="000000"/>
                </a:solidFill>
                <a:effectLst/>
                <a:latin typeface="PT Sans" panose="020B0503020203020204" pitchFamily="34" charset="-18"/>
              </a:rPr>
              <a:t> adott nekik, s az élet törvényét adta nekik örökrészül. Örök szövetségre lépett velük, kijelentette nekik a jogot és az ő törvényeit.</a:t>
            </a:r>
            <a:r>
              <a:rPr lang="hu-HU" sz="2400" dirty="0">
                <a:solidFill>
                  <a:srgbClr val="000000"/>
                </a:solidFill>
                <a:latin typeface="PT Sans" panose="020B0503020203020204" pitchFamily="34" charset="-18"/>
                <a:cs typeface="Times New Roman" panose="02020603050405020304" pitchFamily="18" charset="0"/>
              </a:rPr>
              <a:t>”  (Sir 17, 1–14)</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szöveg, Gyűjthető, Postai bélyeg, fametszet látható&#10;&#10;Előfordulhat, hogy a mesterséges intelligencia által létrehozott tartalom helytelen.">
            <a:extLst>
              <a:ext uri="{FF2B5EF4-FFF2-40B4-BE49-F238E27FC236}">
                <a16:creationId xmlns:a16="http://schemas.microsoft.com/office/drawing/2014/main" id="{A7443987-7272-9903-8E66-0B294CF468E8}"/>
              </a:ext>
            </a:extLst>
          </p:cNvPr>
          <p:cNvPicPr>
            <a:picLocks noChangeAspect="1"/>
          </p:cNvPicPr>
          <p:nvPr/>
        </p:nvPicPr>
        <p:blipFill>
          <a:blip r:embed="rId3">
            <a:extLst>
              <a:ext uri="{28A0092B-C50C-407E-A947-70E740481C1C}">
                <a14:useLocalDpi xmlns:a14="http://schemas.microsoft.com/office/drawing/2010/main" val="0"/>
              </a:ext>
            </a:extLst>
          </a:blip>
          <a:srcRect t="1064" b="2157"/>
          <a:stretch/>
        </p:blipFill>
        <p:spPr>
          <a:xfrm>
            <a:off x="348708" y="359227"/>
            <a:ext cx="2792891" cy="3479800"/>
          </a:xfrm>
          <a:prstGeom prst="rect">
            <a:avLst/>
          </a:prstGeom>
        </p:spPr>
      </p:pic>
    </p:spTree>
    <p:extLst>
      <p:ext uri="{BB962C8B-B14F-4D97-AF65-F5344CB8AC3E}">
        <p14:creationId xmlns:p14="http://schemas.microsoft.com/office/powerpoint/2010/main" val="3085466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1" y="359229"/>
            <a:ext cx="11494580" cy="6374080"/>
          </a:xfrm>
        </p:spPr>
        <p:txBody>
          <a:bodyPr>
            <a:no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rPr>
              <a:t>  Mirandola: Beszéd az ember méltóságáról (1485)</a:t>
            </a:r>
          </a:p>
          <a:p>
            <a:pPr marL="0" indent="0" algn="just">
              <a:lnSpc>
                <a:spcPct val="130000"/>
              </a:lnSpc>
              <a:spcBef>
                <a:spcPts val="0"/>
              </a:spcBef>
              <a:buNone/>
            </a:pPr>
            <a:endParaRPr lang="hu-HU" sz="1200" b="1" dirty="0">
              <a:solidFill>
                <a:srgbClr val="000000"/>
              </a:solidFill>
              <a:latin typeface="PT Sans" panose="020B0503020203020204" pitchFamily="34" charset="-18"/>
            </a:endParaRPr>
          </a:p>
          <a:p>
            <a:pPr marL="0" indent="0" algn="just">
              <a:lnSpc>
                <a:spcPct val="130000"/>
              </a:lnSpc>
              <a:spcBef>
                <a:spcPts val="0"/>
              </a:spcBef>
              <a:buNone/>
            </a:pPr>
            <a:r>
              <a:rPr lang="hu-HU" sz="2400" dirty="0">
                <a:solidFill>
                  <a:srgbClr val="000000"/>
                </a:solidFill>
                <a:latin typeface="PT Sans" panose="020B0503020203020204" pitchFamily="34" charset="-18"/>
              </a:rPr>
              <a:t>„</a:t>
            </a:r>
            <a:r>
              <a:rPr lang="hu-HU" sz="2400" b="1" dirty="0">
                <a:solidFill>
                  <a:srgbClr val="000000"/>
                </a:solidFill>
                <a:latin typeface="PT Sans" panose="020B0503020203020204" pitchFamily="34" charset="-18"/>
              </a:rPr>
              <a:t>Semmi sincs, ami csodálatosabb lenne, </a:t>
            </a:r>
            <a:r>
              <a:rPr lang="hu-HU" sz="2400" dirty="0">
                <a:solidFill>
                  <a:srgbClr val="000000"/>
                </a:solidFill>
                <a:latin typeface="PT Sans" panose="020B0503020203020204" pitchFamily="34" charset="-18"/>
              </a:rPr>
              <a:t>mint az </a:t>
            </a:r>
          </a:p>
          <a:p>
            <a:pPr marL="0" indent="0" algn="just">
              <a:lnSpc>
                <a:spcPct val="130000"/>
              </a:lnSpc>
              <a:spcBef>
                <a:spcPts val="0"/>
              </a:spcBef>
              <a:buNone/>
            </a:pPr>
            <a:r>
              <a:rPr lang="hu-HU" sz="2400" dirty="0">
                <a:solidFill>
                  <a:srgbClr val="000000"/>
                </a:solidFill>
                <a:latin typeface="PT Sans" panose="020B0503020203020204" pitchFamily="34" charset="-18"/>
              </a:rPr>
              <a:t>ember. […] Mikor elgondolkoztam e szavak </a:t>
            </a:r>
          </a:p>
          <a:p>
            <a:pPr marL="0" indent="0" algn="just">
              <a:lnSpc>
                <a:spcPct val="130000"/>
              </a:lnSpc>
              <a:spcBef>
                <a:spcPts val="0"/>
              </a:spcBef>
              <a:buNone/>
            </a:pPr>
            <a:r>
              <a:rPr lang="hu-HU" sz="2400" dirty="0">
                <a:solidFill>
                  <a:srgbClr val="000000"/>
                </a:solidFill>
                <a:latin typeface="PT Sans" panose="020B0503020203020204" pitchFamily="34" charset="-18"/>
              </a:rPr>
              <a:t>értelmén, nem elégített ki az a sok dicső dolog, </a:t>
            </a:r>
          </a:p>
          <a:p>
            <a:pPr marL="0" indent="0" algn="just">
              <a:lnSpc>
                <a:spcPct val="130000"/>
              </a:lnSpc>
              <a:spcBef>
                <a:spcPts val="0"/>
              </a:spcBef>
              <a:buNone/>
            </a:pPr>
            <a:r>
              <a:rPr lang="hu-HU" sz="2400" dirty="0">
                <a:solidFill>
                  <a:srgbClr val="000000"/>
                </a:solidFill>
                <a:latin typeface="PT Sans" panose="020B0503020203020204" pitchFamily="34" charset="-18"/>
              </a:rPr>
              <a:t>amit sokan az emberi természetről állítottak: </a:t>
            </a:r>
          </a:p>
          <a:p>
            <a:pPr marL="0" indent="0" algn="just">
              <a:lnSpc>
                <a:spcPct val="130000"/>
              </a:lnSpc>
              <a:spcBef>
                <a:spcPts val="0"/>
              </a:spcBef>
              <a:buNone/>
            </a:pPr>
            <a:r>
              <a:rPr lang="hu-HU" sz="2400" dirty="0">
                <a:solidFill>
                  <a:srgbClr val="000000"/>
                </a:solidFill>
                <a:latin typeface="PT Sans" panose="020B0503020203020204" pitchFamily="34" charset="-18"/>
              </a:rPr>
              <a:t>hogy az ember a teremtmények közbenjárója, </a:t>
            </a:r>
          </a:p>
          <a:p>
            <a:pPr marL="0" indent="0" algn="just">
              <a:lnSpc>
                <a:spcPct val="130000"/>
              </a:lnSpc>
              <a:spcBef>
                <a:spcPts val="0"/>
              </a:spcBef>
              <a:buNone/>
            </a:pPr>
            <a:r>
              <a:rPr lang="hu-HU" sz="2400" dirty="0">
                <a:solidFill>
                  <a:srgbClr val="000000"/>
                </a:solidFill>
                <a:latin typeface="PT Sans" panose="020B0503020203020204" pitchFamily="34" charset="-18"/>
              </a:rPr>
              <a:t>az égiekkel otthonos s az alantiak uralkodója; </a:t>
            </a:r>
          </a:p>
          <a:p>
            <a:pPr marL="0" indent="0" algn="just">
              <a:lnSpc>
                <a:spcPct val="130000"/>
              </a:lnSpc>
              <a:spcBef>
                <a:spcPts val="0"/>
              </a:spcBef>
              <a:buNone/>
            </a:pPr>
            <a:r>
              <a:rPr lang="hu-HU" sz="2400" dirty="0">
                <a:solidFill>
                  <a:srgbClr val="000000"/>
                </a:solidFill>
                <a:latin typeface="PT Sans" panose="020B0503020203020204" pitchFamily="34" charset="-18"/>
              </a:rPr>
              <a:t>hogy éles érzékeivel, kutató elméjével, világos </a:t>
            </a:r>
          </a:p>
          <a:p>
            <a:pPr marL="0" indent="0" algn="just">
              <a:lnSpc>
                <a:spcPct val="130000"/>
              </a:lnSpc>
              <a:spcBef>
                <a:spcPts val="0"/>
              </a:spcBef>
              <a:buNone/>
            </a:pPr>
            <a:r>
              <a:rPr lang="hu-HU" sz="2400" dirty="0">
                <a:solidFill>
                  <a:srgbClr val="000000"/>
                </a:solidFill>
                <a:latin typeface="PT Sans" panose="020B0503020203020204" pitchFamily="34" charset="-18"/>
              </a:rPr>
              <a:t>értelmével a természet tolmácsa. Vagy ahogy</a:t>
            </a:r>
          </a:p>
          <a:p>
            <a:pPr marL="0" indent="0" algn="just">
              <a:lnSpc>
                <a:spcPct val="130000"/>
              </a:lnSpc>
              <a:spcBef>
                <a:spcPts val="0"/>
              </a:spcBef>
              <a:buNone/>
            </a:pPr>
            <a:r>
              <a:rPr lang="hu-HU" sz="2400" dirty="0">
                <a:solidFill>
                  <a:srgbClr val="000000"/>
                </a:solidFill>
                <a:latin typeface="PT Sans" panose="020B0503020203020204" pitchFamily="34" charset="-18"/>
              </a:rPr>
              <a:t>Dávid mondja, alig kisebb az angyaloknál.</a:t>
            </a:r>
          </a:p>
          <a:p>
            <a:pPr marL="0" indent="0" algn="just">
              <a:lnSpc>
                <a:spcPct val="130000"/>
              </a:lnSpc>
              <a:spcBef>
                <a:spcPts val="0"/>
              </a:spcBef>
              <a:buNone/>
            </a:pPr>
            <a:r>
              <a:rPr lang="hu-HU" sz="2400" dirty="0">
                <a:solidFill>
                  <a:srgbClr val="000000"/>
                </a:solidFill>
                <a:latin typeface="PT Sans" panose="020B0503020203020204" pitchFamily="34" charset="-18"/>
              </a:rPr>
              <a:t>Mindez sokat mondó, de nem alapvető. Akkor már </a:t>
            </a:r>
          </a:p>
          <a:p>
            <a:pPr marL="0" indent="0" algn="just">
              <a:lnSpc>
                <a:spcPct val="130000"/>
              </a:lnSpc>
              <a:spcBef>
                <a:spcPts val="0"/>
              </a:spcBef>
              <a:buNone/>
            </a:pPr>
            <a:r>
              <a:rPr lang="hu-HU" sz="2400" b="1" dirty="0">
                <a:solidFill>
                  <a:srgbClr val="000000"/>
                </a:solidFill>
                <a:latin typeface="PT Sans" panose="020B0503020203020204" pitchFamily="34" charset="-18"/>
              </a:rPr>
              <a:t>miért nem csodáljuk jobban az angyalokat?</a:t>
            </a:r>
            <a:r>
              <a:rPr lang="hu-HU" sz="2400" dirty="0">
                <a:solidFill>
                  <a:srgbClr val="000000"/>
                </a:solidFill>
                <a:latin typeface="PT Sans" panose="020B0503020203020204" pitchFamily="34" charset="-18"/>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stmény, portré, Emberi arc, ruházat látható&#10;&#10;Automatikusan generált leírás">
            <a:extLst>
              <a:ext uri="{FF2B5EF4-FFF2-40B4-BE49-F238E27FC236}">
                <a16:creationId xmlns:a16="http://schemas.microsoft.com/office/drawing/2014/main" id="{50004632-9634-39F9-EB07-A39A3FEFD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064" y="1161457"/>
            <a:ext cx="4351227" cy="5499060"/>
          </a:xfrm>
          <a:prstGeom prst="rect">
            <a:avLst/>
          </a:prstGeom>
        </p:spPr>
      </p:pic>
    </p:spTree>
    <p:extLst>
      <p:ext uri="{BB962C8B-B14F-4D97-AF65-F5344CB8AC3E}">
        <p14:creationId xmlns:p14="http://schemas.microsoft.com/office/powerpoint/2010/main" val="127938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a:t>
            </a:r>
            <a:r>
              <a:rPr lang="hu-HU" sz="2400" b="1" dirty="0" err="1">
                <a:solidFill>
                  <a:srgbClr val="000000"/>
                </a:solidFill>
                <a:latin typeface="PT Sans" panose="020B0503020203020204" pitchFamily="34" charset="-18"/>
                <a:ea typeface="Aptos" panose="020B0004020202020204" pitchFamily="34" charset="0"/>
              </a:rPr>
              <a:t>Metzler</a:t>
            </a:r>
            <a:r>
              <a:rPr lang="hu-HU" sz="2400" b="1" dirty="0">
                <a:solidFill>
                  <a:srgbClr val="000000"/>
                </a:solidFill>
                <a:latin typeface="PT Sans" panose="020B0503020203020204" pitchFamily="34" charset="-18"/>
                <a:ea typeface="Aptos" panose="020B0004020202020204" pitchFamily="34" charset="0"/>
              </a:rPr>
              <a:t>-ügy</a:t>
            </a:r>
          </a:p>
          <a:p>
            <a:pPr marL="0" indent="0" algn="just">
              <a:lnSpc>
                <a:spcPct val="150000"/>
              </a:lnSpc>
              <a:spcBef>
                <a:spcPts val="0"/>
              </a:spcBef>
              <a:buNone/>
            </a:pPr>
            <a:endParaRPr lang="hu-HU" sz="10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endParaRPr lang="hu-HU" sz="2400" b="1" dirty="0">
              <a:solidFill>
                <a:srgbClr val="000000"/>
              </a:solidFill>
              <a:latin typeface="PT Sans" panose="020B0503020203020204" pitchFamily="34" charset="-18"/>
              <a:ea typeface="Aptos" panose="020B0004020202020204" pitchFamily="34" charset="0"/>
            </a:endParaRPr>
          </a:p>
          <a:p>
            <a:pPr marL="0" indent="0" algn="just">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         Wolfgang </a:t>
            </a:r>
            <a:r>
              <a:rPr lang="hu-HU" sz="2400" dirty="0" err="1">
                <a:solidFill>
                  <a:srgbClr val="000000"/>
                </a:solidFill>
                <a:latin typeface="PT Sans" panose="020B0503020203020204" pitchFamily="34" charset="-18"/>
                <a:ea typeface="Aptos" panose="020B0004020202020204" pitchFamily="34" charset="0"/>
              </a:rPr>
              <a:t>Daschner</a:t>
            </a:r>
            <a:r>
              <a:rPr lang="hu-HU" sz="2400" dirty="0">
                <a:solidFill>
                  <a:srgbClr val="000000"/>
                </a:solidFill>
                <a:latin typeface="PT Sans" panose="020B0503020203020204" pitchFamily="34" charset="-18"/>
                <a:ea typeface="Aptos" panose="020B0004020202020204" pitchFamily="34" charset="0"/>
              </a:rPr>
              <a:t>            Magnus </a:t>
            </a:r>
            <a:r>
              <a:rPr lang="hu-HU" sz="2400" dirty="0" err="1">
                <a:solidFill>
                  <a:srgbClr val="000000"/>
                </a:solidFill>
                <a:latin typeface="PT Sans" panose="020B0503020203020204" pitchFamily="34" charset="-18"/>
                <a:ea typeface="Aptos" panose="020B0004020202020204" pitchFamily="34" charset="0"/>
              </a:rPr>
              <a:t>Gäfgen</a:t>
            </a:r>
            <a:r>
              <a:rPr lang="hu-HU" sz="2400" dirty="0">
                <a:solidFill>
                  <a:srgbClr val="000000"/>
                </a:solidFill>
                <a:latin typeface="PT Sans" panose="020B0503020203020204" pitchFamily="34" charset="-18"/>
                <a:ea typeface="Aptos" panose="020B0004020202020204" pitchFamily="34" charset="0"/>
              </a:rPr>
              <a:t>                   Jakob von </a:t>
            </a:r>
            <a:r>
              <a:rPr lang="hu-HU" sz="2400" dirty="0" err="1">
                <a:solidFill>
                  <a:srgbClr val="000000"/>
                </a:solidFill>
                <a:latin typeface="PT Sans" panose="020B0503020203020204" pitchFamily="34" charset="-18"/>
                <a:ea typeface="Aptos" panose="020B0004020202020204" pitchFamily="34" charset="0"/>
              </a:rPr>
              <a:t>Metzler</a:t>
            </a:r>
            <a:r>
              <a:rPr lang="hu-HU" sz="2400" dirty="0">
                <a:solidFill>
                  <a:srgbClr val="000000"/>
                </a:solidFill>
                <a:latin typeface="PT Sans" panose="020B0503020203020204" pitchFamily="34" charset="-18"/>
                <a:ea typeface="Aptos" panose="020B0004020202020204" pitchFamily="34" charset="0"/>
              </a:rPr>
              <a:t>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kültéri, sír, növény, temető látható&#10;&#10;Előfordulhat, hogy a mesterséges intelligencia által létrehozott tartalom helytelen.">
            <a:extLst>
              <a:ext uri="{FF2B5EF4-FFF2-40B4-BE49-F238E27FC236}">
                <a16:creationId xmlns:a16="http://schemas.microsoft.com/office/drawing/2014/main" id="{00627D96-B6A1-0F0F-B7C1-0C4027EFC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74" y="1141240"/>
            <a:ext cx="3063352" cy="3839009"/>
          </a:xfrm>
          <a:prstGeom prst="rect">
            <a:avLst/>
          </a:prstGeom>
        </p:spPr>
      </p:pic>
      <p:pic>
        <p:nvPicPr>
          <p:cNvPr id="15" name="Kép 14">
            <a:extLst>
              <a:ext uri="{FF2B5EF4-FFF2-40B4-BE49-F238E27FC236}">
                <a16:creationId xmlns:a16="http://schemas.microsoft.com/office/drawing/2014/main" id="{D2B241CE-FEA0-FFB1-2E26-5B9C34A56FF1}"/>
              </a:ext>
            </a:extLst>
          </p:cNvPr>
          <p:cNvPicPr>
            <a:picLocks noChangeAspect="1"/>
          </p:cNvPicPr>
          <p:nvPr/>
        </p:nvPicPr>
        <p:blipFill>
          <a:blip r:embed="rId3"/>
          <a:stretch>
            <a:fillRect/>
          </a:stretch>
        </p:blipFill>
        <p:spPr>
          <a:xfrm>
            <a:off x="4333827" y="1139551"/>
            <a:ext cx="2839497" cy="3842385"/>
          </a:xfrm>
          <a:prstGeom prst="rect">
            <a:avLst/>
          </a:prstGeom>
        </p:spPr>
      </p:pic>
      <p:pic>
        <p:nvPicPr>
          <p:cNvPr id="7" name="Kép 6">
            <a:extLst>
              <a:ext uri="{FF2B5EF4-FFF2-40B4-BE49-F238E27FC236}">
                <a16:creationId xmlns:a16="http://schemas.microsoft.com/office/drawing/2014/main" id="{C09B54DE-1AB4-D0E0-C5F0-0E5DB93462E1}"/>
              </a:ext>
            </a:extLst>
          </p:cNvPr>
          <p:cNvPicPr>
            <a:picLocks noChangeAspect="1"/>
          </p:cNvPicPr>
          <p:nvPr/>
        </p:nvPicPr>
        <p:blipFill>
          <a:blip r:embed="rId3"/>
          <a:stretch>
            <a:fillRect/>
          </a:stretch>
        </p:blipFill>
        <p:spPr>
          <a:xfrm>
            <a:off x="1004838" y="1131743"/>
            <a:ext cx="2839497" cy="3842385"/>
          </a:xfrm>
          <a:prstGeom prst="rect">
            <a:avLst/>
          </a:prstGeom>
        </p:spPr>
      </p:pic>
    </p:spTree>
    <p:extLst>
      <p:ext uri="{BB962C8B-B14F-4D97-AF65-F5344CB8AC3E}">
        <p14:creationId xmlns:p14="http://schemas.microsoft.com/office/powerpoint/2010/main" val="4098310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0" cy="6374080"/>
          </a:xfrm>
        </p:spPr>
        <p:txBody>
          <a:bodyPr>
            <a:noAutofit/>
          </a:bodyPr>
          <a:lstStyle/>
          <a:p>
            <a:pPr marL="0" indent="0" algn="just">
              <a:lnSpc>
                <a:spcPct val="120000"/>
              </a:lnSpc>
              <a:spcBef>
                <a:spcPts val="0"/>
              </a:spcBef>
              <a:buNone/>
            </a:pPr>
            <a:r>
              <a:rPr lang="hu-HU" sz="2400" dirty="0">
                <a:solidFill>
                  <a:srgbClr val="000000"/>
                </a:solidFill>
                <a:latin typeface="PT Sans" panose="020B0503020203020204" pitchFamily="34" charset="-18"/>
              </a:rPr>
              <a:t>„</a:t>
            </a:r>
            <a:r>
              <a:rPr lang="hu-HU" sz="2400" b="1" dirty="0">
                <a:solidFill>
                  <a:srgbClr val="000000"/>
                </a:solidFill>
                <a:latin typeface="PT Sans" panose="020B0503020203020204" pitchFamily="34" charset="-18"/>
              </a:rPr>
              <a:t>Sem biztos helyet, sem sajátos arcot, sem pedig semmiféle csak téged illető</a:t>
            </a:r>
          </a:p>
          <a:p>
            <a:pPr marL="0" indent="0">
              <a:lnSpc>
                <a:spcPct val="120000"/>
              </a:lnSpc>
              <a:spcBef>
                <a:spcPts val="0"/>
              </a:spcBef>
              <a:buNone/>
            </a:pPr>
            <a:r>
              <a:rPr lang="hu-HU" sz="2400" b="1" dirty="0">
                <a:solidFill>
                  <a:srgbClr val="000000"/>
                </a:solidFill>
                <a:latin typeface="PT Sans" panose="020B0503020203020204" pitchFamily="34" charset="-18"/>
              </a:rPr>
              <a:t>szerepkört </a:t>
            </a:r>
            <a:r>
              <a:rPr lang="hu-HU" sz="2400" dirty="0">
                <a:solidFill>
                  <a:srgbClr val="000000"/>
                </a:solidFill>
                <a:latin typeface="PT Sans" panose="020B0503020203020204" pitchFamily="34" charset="-18"/>
              </a:rPr>
              <a:t>nem adtunk neked, Ádám, hogy amely helyet, amely szerepkört óhajtasz, </a:t>
            </a:r>
          </a:p>
          <a:p>
            <a:pPr marL="0" indent="0">
              <a:lnSpc>
                <a:spcPct val="120000"/>
              </a:lnSpc>
              <a:spcBef>
                <a:spcPts val="0"/>
              </a:spcBef>
              <a:buNone/>
            </a:pPr>
            <a:r>
              <a:rPr lang="hu-HU" sz="2400" dirty="0">
                <a:solidFill>
                  <a:srgbClr val="000000"/>
                </a:solidFill>
                <a:latin typeface="PT Sans" panose="020B0503020203020204" pitchFamily="34" charset="-18"/>
              </a:rPr>
              <a:t>azt birtokold kívánságodnak megfelelően. </a:t>
            </a:r>
            <a:r>
              <a:rPr lang="hu-HU" sz="2400" b="1" dirty="0">
                <a:solidFill>
                  <a:srgbClr val="000000"/>
                </a:solidFill>
                <a:latin typeface="PT Sans" panose="020B0503020203020204" pitchFamily="34" charset="-18"/>
              </a:rPr>
              <a:t>A többi teremtmény </a:t>
            </a:r>
            <a:r>
              <a:rPr lang="hu-HU" sz="2400" dirty="0">
                <a:solidFill>
                  <a:srgbClr val="000000"/>
                </a:solidFill>
                <a:latin typeface="PT Sans" panose="020B0503020203020204" pitchFamily="34" charset="-18"/>
              </a:rPr>
              <a:t>a maga meghatározott természete folytán az általunk előírt törvények közé kényszerül, örökre meghatározva. </a:t>
            </a:r>
          </a:p>
          <a:p>
            <a:pPr marL="4572000" indent="0">
              <a:lnSpc>
                <a:spcPct val="120000"/>
              </a:lnSpc>
              <a:spcBef>
                <a:spcPts val="0"/>
              </a:spcBef>
              <a:buNone/>
            </a:pPr>
            <a:r>
              <a:rPr lang="hu-HU" sz="2400" dirty="0">
                <a:solidFill>
                  <a:srgbClr val="000000"/>
                </a:solidFill>
                <a:latin typeface="PT Sans" panose="020B0503020203020204" pitchFamily="34" charset="-18"/>
              </a:rPr>
              <a:t>Téged nem fékez semmi kényszer, téged</a:t>
            </a:r>
            <a:r>
              <a:rPr lang="hu-HU" sz="2400" b="1" dirty="0">
                <a:solidFill>
                  <a:srgbClr val="000000"/>
                </a:solidFill>
                <a:latin typeface="PT Sans" panose="020B0503020203020204" pitchFamily="34" charset="-18"/>
              </a:rPr>
              <a:t> szabad akaratodra </a:t>
            </a:r>
            <a:r>
              <a:rPr lang="hu-HU" sz="2400" dirty="0">
                <a:solidFill>
                  <a:srgbClr val="000000"/>
                </a:solidFill>
                <a:latin typeface="PT Sans" panose="020B0503020203020204" pitchFamily="34" charset="-18"/>
              </a:rPr>
              <a:t>bízlak, az fogja </a:t>
            </a:r>
            <a:r>
              <a:rPr lang="hu-HU" sz="2400" b="1" dirty="0">
                <a:solidFill>
                  <a:srgbClr val="000000"/>
                </a:solidFill>
                <a:latin typeface="PT Sans" panose="020B0503020203020204" pitchFamily="34" charset="-18"/>
              </a:rPr>
              <a:t>természetedet </a:t>
            </a:r>
            <a:r>
              <a:rPr lang="hu-HU" sz="2400" dirty="0">
                <a:solidFill>
                  <a:srgbClr val="000000"/>
                </a:solidFill>
                <a:latin typeface="PT Sans" panose="020B0503020203020204" pitchFamily="34" charset="-18"/>
              </a:rPr>
              <a:t>megformálni. […] Nem alkottunk sem éginek, sem földinek, sem halandónak, sem halhatatlannak, hogy </a:t>
            </a:r>
            <a:r>
              <a:rPr lang="hu-HU" sz="2400" b="1" dirty="0">
                <a:solidFill>
                  <a:srgbClr val="000000"/>
                </a:solidFill>
                <a:latin typeface="PT Sans" panose="020B0503020203020204" pitchFamily="34" charset="-18"/>
              </a:rPr>
              <a:t>önmagadat</a:t>
            </a:r>
            <a:r>
              <a:rPr lang="hu-HU" sz="2400" dirty="0">
                <a:solidFill>
                  <a:srgbClr val="000000"/>
                </a:solidFill>
                <a:latin typeface="PT Sans" panose="020B0503020203020204" pitchFamily="34" charset="-18"/>
              </a:rPr>
              <a:t>, amilyennek csak akarod, döntésed és rangod értelmében magad alakítsd ki, s mint a fazekas, abba a formába gyúrd át, amelyik inkább tetszik. Lelked végzéséből lesüllyedhetsz az </a:t>
            </a:r>
            <a:r>
              <a:rPr lang="hu-HU" sz="2400" b="1" dirty="0">
                <a:solidFill>
                  <a:srgbClr val="000000"/>
                </a:solidFill>
                <a:latin typeface="PT Sans" panose="020B0503020203020204" pitchFamily="34" charset="-18"/>
              </a:rPr>
              <a:t>alacsony, állati világba</a:t>
            </a:r>
            <a:r>
              <a:rPr lang="hu-HU" sz="2400" dirty="0">
                <a:solidFill>
                  <a:srgbClr val="000000"/>
                </a:solidFill>
                <a:latin typeface="PT Sans" panose="020B0503020203020204" pitchFamily="34" charset="-18"/>
              </a:rPr>
              <a:t>, és újjászülethetsz, a </a:t>
            </a:r>
            <a:r>
              <a:rPr lang="hu-HU" sz="2400" b="1" dirty="0">
                <a:solidFill>
                  <a:srgbClr val="000000"/>
                </a:solidFill>
                <a:latin typeface="PT Sans" panose="020B0503020203020204" pitchFamily="34" charset="-18"/>
              </a:rPr>
              <a:t>felsőbb, az Isten világába.</a:t>
            </a:r>
            <a:r>
              <a:rPr lang="hu-HU" sz="2400" dirty="0">
                <a:solidFill>
                  <a:srgbClr val="000000"/>
                </a:solidFill>
                <a:latin typeface="PT Sans" panose="020B0503020203020204" pitchFamily="34" charset="-18"/>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festmény, portré, Képzőművészet látható&#10;&#10;Automatikusan generált leírás">
            <a:extLst>
              <a:ext uri="{FF2B5EF4-FFF2-40B4-BE49-F238E27FC236}">
                <a16:creationId xmlns:a16="http://schemas.microsoft.com/office/drawing/2014/main" id="{F61E69AA-7146-4E3A-9901-305BED3A089E}"/>
              </a:ext>
            </a:extLst>
          </p:cNvPr>
          <p:cNvPicPr>
            <a:picLocks noChangeAspect="1"/>
          </p:cNvPicPr>
          <p:nvPr/>
        </p:nvPicPr>
        <p:blipFill>
          <a:blip r:embed="rId3">
            <a:extLst>
              <a:ext uri="{28A0092B-C50C-407E-A947-70E740481C1C}">
                <a14:useLocalDpi xmlns:a14="http://schemas.microsoft.com/office/drawing/2010/main" val="0"/>
              </a:ext>
            </a:extLst>
          </a:blip>
          <a:srcRect l="3075" t="15283" r="1309" b="12008"/>
          <a:stretch/>
        </p:blipFill>
        <p:spPr>
          <a:xfrm>
            <a:off x="489490" y="2318708"/>
            <a:ext cx="4376424" cy="4180063"/>
          </a:xfrm>
          <a:prstGeom prst="rect">
            <a:avLst/>
          </a:prstGeom>
        </p:spPr>
      </p:pic>
    </p:spTree>
    <p:extLst>
      <p:ext uri="{BB962C8B-B14F-4D97-AF65-F5344CB8AC3E}">
        <p14:creationId xmlns:p14="http://schemas.microsoft.com/office/powerpoint/2010/main" val="589234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7115346" cy="6374080"/>
          </a:xfrm>
        </p:spPr>
        <p:txBody>
          <a:bodyPr>
            <a:noAutofit/>
          </a:bodyPr>
          <a:lstStyle/>
          <a:p>
            <a:pPr marL="0" indent="0" algn="just">
              <a:lnSpc>
                <a:spcPct val="130000"/>
              </a:lnSpc>
              <a:spcBef>
                <a:spcPts val="0"/>
              </a:spcBef>
              <a:buNone/>
            </a:pPr>
            <a:r>
              <a:rPr lang="hu-HU" sz="2400" dirty="0">
                <a:solidFill>
                  <a:srgbClr val="000000"/>
                </a:solidFill>
                <a:latin typeface="PT Sans" panose="020B0503020203020204" pitchFamily="34" charset="-18"/>
              </a:rPr>
              <a:t>„Legnagyobb bőkezűsége az Atyaistennek, csodálatra méltó boldogsága az embernek! </a:t>
            </a:r>
            <a:r>
              <a:rPr lang="hu-HU" sz="2400" kern="0" dirty="0">
                <a:solidFill>
                  <a:srgbClr val="000000"/>
                </a:solidFill>
                <a:effectLst/>
                <a:latin typeface="PT Sans" panose="020B0503020203020204" pitchFamily="34" charset="-18"/>
                <a:ea typeface="Aptos" panose="020B0004020202020204" pitchFamily="34" charset="0"/>
              </a:rPr>
              <a:t>Megadatott néki, hogy </a:t>
            </a:r>
            <a:r>
              <a:rPr lang="hu-HU" sz="2400" b="1" kern="0" dirty="0">
                <a:solidFill>
                  <a:srgbClr val="000000"/>
                </a:solidFill>
                <a:effectLst/>
                <a:latin typeface="PT Sans" panose="020B0503020203020204" pitchFamily="34" charset="-18"/>
                <a:ea typeface="Aptos" panose="020B0004020202020204" pitchFamily="34" charset="0"/>
              </a:rPr>
              <a:t>azzá legyen, amivé akar</a:t>
            </a:r>
            <a:r>
              <a:rPr lang="hu-HU" sz="2400" kern="0" dirty="0">
                <a:solidFill>
                  <a:srgbClr val="000000"/>
                </a:solidFill>
                <a:effectLst/>
                <a:latin typeface="PT Sans" panose="020B0503020203020204" pitchFamily="34" charset="-18"/>
                <a:ea typeface="Aptos" panose="020B0004020202020204" pitchFamily="34" charset="0"/>
              </a:rPr>
              <a:t>. Az állatok amint megszülettek, már az anyaméhből magukkal hozzák leendő tulajdonságaikat. A lemagasabb szellemek kezdettől fogva vagy nem sokkal utána már olyanok voltak, amilyenek lesznek az örökkévalóságon keresztül. A születő emberbe azonban az Atya belerejtett mindenféle magot, az élet minden csíráját. Ki mit ápol, az növekszik fel, az hozza meg gyümölcsét benne.</a:t>
            </a:r>
            <a:r>
              <a:rPr lang="hu-HU" sz="2400" dirty="0">
                <a:solidFill>
                  <a:srgbClr val="000000"/>
                </a:solidFill>
                <a:latin typeface="PT Sans" panose="020B0503020203020204" pitchFamily="34" charset="-18"/>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szöveg, könyv, papír, kézírás látható&#10;&#10;Előfordulhat, hogy a mesterséges intelligencia által létrehozott tartalom helytelen.">
            <a:extLst>
              <a:ext uri="{FF2B5EF4-FFF2-40B4-BE49-F238E27FC236}">
                <a16:creationId xmlns:a16="http://schemas.microsoft.com/office/drawing/2014/main" id="{357F4A73-A74B-5FBD-1533-959588907EB1}"/>
              </a:ext>
            </a:extLst>
          </p:cNvPr>
          <p:cNvPicPr>
            <a:picLocks noChangeAspect="1"/>
          </p:cNvPicPr>
          <p:nvPr/>
        </p:nvPicPr>
        <p:blipFill>
          <a:blip r:embed="rId3">
            <a:extLst>
              <a:ext uri="{28A0092B-C50C-407E-A947-70E740481C1C}">
                <a14:useLocalDpi xmlns:a14="http://schemas.microsoft.com/office/drawing/2010/main" val="0"/>
              </a:ext>
            </a:extLst>
          </a:blip>
          <a:srcRect t="2543" r="3890" b="2204"/>
          <a:stretch/>
        </p:blipFill>
        <p:spPr>
          <a:xfrm>
            <a:off x="7953546" y="351199"/>
            <a:ext cx="3889744" cy="6196932"/>
          </a:xfrm>
          <a:prstGeom prst="rect">
            <a:avLst/>
          </a:prstGeom>
        </p:spPr>
      </p:pic>
    </p:spTree>
    <p:extLst>
      <p:ext uri="{BB962C8B-B14F-4D97-AF65-F5344CB8AC3E}">
        <p14:creationId xmlns:p14="http://schemas.microsoft.com/office/powerpoint/2010/main" val="3458348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7872344" cy="6374080"/>
          </a:xfrm>
        </p:spPr>
        <p:txBody>
          <a:bodyPr>
            <a:noAutofit/>
          </a:bodyPr>
          <a:lstStyle/>
          <a:p>
            <a:pPr marL="0" indent="0" algn="just">
              <a:lnSpc>
                <a:spcPct val="130000"/>
              </a:lnSpc>
              <a:spcBef>
                <a:spcPts val="0"/>
              </a:spcBef>
              <a:buNone/>
            </a:pPr>
            <a:r>
              <a:rPr lang="hu-HU" sz="2400" dirty="0">
                <a:solidFill>
                  <a:srgbClr val="000000"/>
                </a:solidFill>
                <a:latin typeface="PT Sans" panose="020B0503020203020204" pitchFamily="34" charset="-18"/>
              </a:rPr>
              <a:t>„</a:t>
            </a:r>
            <a:r>
              <a:rPr lang="hu-HU" sz="2400" kern="0" dirty="0">
                <a:solidFill>
                  <a:srgbClr val="000000"/>
                </a:solidFill>
                <a:effectLst/>
                <a:latin typeface="PT Sans" panose="020B0503020203020204" pitchFamily="34" charset="-18"/>
                <a:ea typeface="Aptos" panose="020B0004020202020204" pitchFamily="34" charset="0"/>
              </a:rPr>
              <a:t>Ha vegetatív dolgokat, </a:t>
            </a:r>
            <a:r>
              <a:rPr lang="hu-HU" sz="2400" b="1" kern="0" dirty="0">
                <a:solidFill>
                  <a:srgbClr val="000000"/>
                </a:solidFill>
                <a:effectLst/>
                <a:latin typeface="PT Sans" panose="020B0503020203020204" pitchFamily="34" charset="-18"/>
                <a:ea typeface="Aptos" panose="020B0004020202020204" pitchFamily="34" charset="0"/>
              </a:rPr>
              <a:t>növénnyé</a:t>
            </a:r>
            <a:r>
              <a:rPr lang="hu-HU" sz="2400" kern="0" dirty="0">
                <a:solidFill>
                  <a:srgbClr val="000000"/>
                </a:solidFill>
                <a:effectLst/>
                <a:latin typeface="PT Sans" panose="020B0503020203020204" pitchFamily="34" charset="-18"/>
                <a:ea typeface="Aptos" panose="020B0004020202020204" pitchFamily="34" charset="0"/>
              </a:rPr>
              <a:t> lesz, </a:t>
            </a:r>
          </a:p>
          <a:p>
            <a:pPr marL="0" indent="0" algn="just">
              <a:lnSpc>
                <a:spcPct val="130000"/>
              </a:lnSpc>
              <a:spcBef>
                <a:spcPts val="0"/>
              </a:spcBef>
              <a:buNone/>
            </a:pPr>
            <a:r>
              <a:rPr lang="hu-HU" sz="2400" kern="0" dirty="0">
                <a:solidFill>
                  <a:srgbClr val="000000"/>
                </a:solidFill>
                <a:effectLst/>
                <a:latin typeface="PT Sans" panose="020B0503020203020204" pitchFamily="34" charset="-18"/>
                <a:ea typeface="Aptos" panose="020B0004020202020204" pitchFamily="34" charset="0"/>
              </a:rPr>
              <a:t>ha az érzékieket, </a:t>
            </a:r>
            <a:r>
              <a:rPr lang="hu-HU" sz="2400" b="1" kern="0" dirty="0">
                <a:solidFill>
                  <a:srgbClr val="000000"/>
                </a:solidFill>
                <a:effectLst/>
                <a:latin typeface="PT Sans" panose="020B0503020203020204" pitchFamily="34" charset="-18"/>
                <a:ea typeface="Aptos" panose="020B0004020202020204" pitchFamily="34" charset="0"/>
              </a:rPr>
              <a:t>állattá</a:t>
            </a:r>
            <a:r>
              <a:rPr lang="hu-HU" sz="2400" kern="0" dirty="0">
                <a:solidFill>
                  <a:srgbClr val="000000"/>
                </a:solidFill>
                <a:effectLst/>
                <a:latin typeface="PT Sans" panose="020B0503020203020204" pitchFamily="34" charset="-18"/>
                <a:ea typeface="Aptos" panose="020B0004020202020204" pitchFamily="34" charset="0"/>
              </a:rPr>
              <a:t>, </a:t>
            </a:r>
          </a:p>
          <a:p>
            <a:pPr marL="0" indent="0" algn="just">
              <a:lnSpc>
                <a:spcPct val="130000"/>
              </a:lnSpc>
              <a:spcBef>
                <a:spcPts val="0"/>
              </a:spcBef>
              <a:buNone/>
            </a:pPr>
            <a:r>
              <a:rPr lang="hu-HU" sz="2400" kern="0" dirty="0">
                <a:solidFill>
                  <a:srgbClr val="000000"/>
                </a:solidFill>
                <a:effectLst/>
                <a:latin typeface="PT Sans" panose="020B0503020203020204" pitchFamily="34" charset="-18"/>
                <a:ea typeface="Aptos" panose="020B0004020202020204" pitchFamily="34" charset="0"/>
              </a:rPr>
              <a:t>ha az ész dolgait, </a:t>
            </a:r>
            <a:r>
              <a:rPr lang="hu-HU" sz="2400" b="1" kern="0" dirty="0">
                <a:solidFill>
                  <a:srgbClr val="000000"/>
                </a:solidFill>
                <a:effectLst/>
                <a:latin typeface="PT Sans" panose="020B0503020203020204" pitchFamily="34" charset="-18"/>
                <a:ea typeface="Aptos" panose="020B0004020202020204" pitchFamily="34" charset="0"/>
              </a:rPr>
              <a:t>égi lény</a:t>
            </a:r>
            <a:r>
              <a:rPr lang="hu-HU" sz="2400" kern="0" dirty="0">
                <a:solidFill>
                  <a:srgbClr val="000000"/>
                </a:solidFill>
                <a:effectLst/>
                <a:latin typeface="PT Sans" panose="020B0503020203020204" pitchFamily="34" charset="-18"/>
                <a:ea typeface="Aptos" panose="020B0004020202020204" pitchFamily="34" charset="0"/>
              </a:rPr>
              <a:t>, </a:t>
            </a:r>
          </a:p>
          <a:p>
            <a:pPr marL="0" indent="0" algn="just">
              <a:lnSpc>
                <a:spcPct val="130000"/>
              </a:lnSpc>
              <a:spcBef>
                <a:spcPts val="0"/>
              </a:spcBef>
              <a:buNone/>
            </a:pPr>
            <a:r>
              <a:rPr lang="hu-HU" sz="2400" kern="0" dirty="0">
                <a:solidFill>
                  <a:srgbClr val="000000"/>
                </a:solidFill>
                <a:effectLst/>
                <a:latin typeface="PT Sans" panose="020B0503020203020204" pitchFamily="34" charset="-18"/>
                <a:ea typeface="Aptos" panose="020B0004020202020204" pitchFamily="34" charset="0"/>
              </a:rPr>
              <a:t>ha szellem dolgait, </a:t>
            </a:r>
            <a:r>
              <a:rPr lang="hu-HU" sz="2400" b="1" kern="0" dirty="0">
                <a:solidFill>
                  <a:srgbClr val="000000"/>
                </a:solidFill>
                <a:effectLst/>
                <a:latin typeface="PT Sans" panose="020B0503020203020204" pitchFamily="34" charset="-18"/>
                <a:ea typeface="Aptos" panose="020B0004020202020204" pitchFamily="34" charset="0"/>
              </a:rPr>
              <a:t>angyal lesz és Isten fia</a:t>
            </a:r>
            <a:r>
              <a:rPr lang="hu-HU" sz="2400" kern="0" dirty="0">
                <a:solidFill>
                  <a:srgbClr val="000000"/>
                </a:solidFill>
                <a:effectLst/>
                <a:latin typeface="PT Sans" panose="020B0503020203020204" pitchFamily="34" charset="-18"/>
                <a:ea typeface="Aptos" panose="020B0004020202020204" pitchFamily="34" charset="0"/>
              </a:rPr>
              <a:t>. </a:t>
            </a:r>
          </a:p>
          <a:p>
            <a:pPr marL="358775" indent="-358775" algn="just">
              <a:lnSpc>
                <a:spcPct val="130000"/>
              </a:lnSpc>
              <a:spcBef>
                <a:spcPts val="0"/>
              </a:spcBef>
              <a:buNone/>
            </a:pPr>
            <a:r>
              <a:rPr lang="hu-HU" sz="2400" kern="0" dirty="0">
                <a:solidFill>
                  <a:srgbClr val="000000"/>
                </a:solidFill>
                <a:effectLst/>
                <a:latin typeface="PT Sans" panose="020B0503020203020204" pitchFamily="34" charset="-18"/>
                <a:ea typeface="Aptos" panose="020B0004020202020204" pitchFamily="34" charset="0"/>
              </a:rPr>
              <a:t>Ha pedig semmilyen teremtett lény sorsával be nem érve, önmaga centrumába vonul vissza, és szelleme </a:t>
            </a:r>
            <a:r>
              <a:rPr lang="hu-HU" sz="2400" b="1" kern="0" dirty="0">
                <a:solidFill>
                  <a:srgbClr val="000000"/>
                </a:solidFill>
                <a:effectLst/>
                <a:latin typeface="PT Sans" panose="020B0503020203020204" pitchFamily="34" charset="-18"/>
                <a:ea typeface="Aptos" panose="020B0004020202020204" pitchFamily="34" charset="0"/>
              </a:rPr>
              <a:t>eggyé válik az Istennel</a:t>
            </a:r>
            <a:r>
              <a:rPr lang="hu-HU" sz="2400" kern="0" dirty="0">
                <a:solidFill>
                  <a:srgbClr val="000000"/>
                </a:solidFill>
                <a:effectLst/>
                <a:latin typeface="PT Sans" panose="020B0503020203020204" pitchFamily="34" charset="-18"/>
                <a:ea typeface="Aptos" panose="020B0004020202020204" pitchFamily="34" charset="0"/>
              </a:rPr>
              <a:t>, akkor ő is mindenek előt</a:t>
            </a:r>
            <a:r>
              <a:rPr lang="hu-HU" sz="2400" kern="0" dirty="0">
                <a:solidFill>
                  <a:srgbClr val="000000"/>
                </a:solidFill>
                <a:latin typeface="PT Sans" panose="020B0503020203020204" pitchFamily="34" charset="-18"/>
                <a:ea typeface="Aptos" panose="020B0004020202020204" pitchFamily="34" charset="0"/>
              </a:rPr>
              <a:t>t fog állani</a:t>
            </a:r>
            <a:r>
              <a:rPr lang="hu-HU" sz="2400" kern="0" dirty="0">
                <a:solidFill>
                  <a:srgbClr val="000000"/>
                </a:solidFill>
                <a:effectLst/>
                <a:latin typeface="PT Sans" panose="020B0503020203020204" pitchFamily="34" charset="-18"/>
                <a:ea typeface="Aptos" panose="020B0004020202020204" pitchFamily="34" charset="0"/>
              </a:rPr>
              <a:t>. </a:t>
            </a:r>
          </a:p>
          <a:p>
            <a:pPr marL="0" indent="0" algn="just">
              <a:lnSpc>
                <a:spcPct val="130000"/>
              </a:lnSpc>
              <a:spcBef>
                <a:spcPts val="0"/>
              </a:spcBef>
              <a:buNone/>
            </a:pPr>
            <a:endParaRPr lang="hu-HU" sz="800" kern="0" dirty="0">
              <a:solidFill>
                <a:srgbClr val="000000"/>
              </a:solidFill>
              <a:effectLst/>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kern="0" dirty="0">
                <a:solidFill>
                  <a:srgbClr val="000000"/>
                </a:solidFill>
                <a:effectLst/>
                <a:latin typeface="PT Sans" panose="020B0503020203020204" pitchFamily="34" charset="-18"/>
                <a:ea typeface="Aptos" panose="020B0004020202020204" pitchFamily="34" charset="0"/>
              </a:rPr>
              <a:t>Ki ne csodálná ezt a kaméleont! </a:t>
            </a:r>
            <a:r>
              <a:rPr lang="hu-HU" sz="2400" b="1" kern="0" dirty="0">
                <a:solidFill>
                  <a:srgbClr val="000000"/>
                </a:solidFill>
                <a:effectLst/>
                <a:latin typeface="PT Sans" panose="020B0503020203020204" pitchFamily="34" charset="-18"/>
                <a:ea typeface="Aptos" panose="020B0004020202020204" pitchFamily="34" charset="0"/>
              </a:rPr>
              <a:t>Vagy mi mást lehet inkább csodálni?</a:t>
            </a:r>
            <a:r>
              <a:rPr lang="hu-HU" sz="2400" kern="0" dirty="0">
                <a:solidFill>
                  <a:srgbClr val="000000"/>
                </a:solidFill>
                <a:effectLst/>
                <a:latin typeface="PT Sans" panose="020B0503020203020204" pitchFamily="34" charset="-18"/>
                <a:ea typeface="Aptos" panose="020B0004020202020204" pitchFamily="34" charset="0"/>
              </a:rPr>
              <a:t> Ennek a bőrét váltogató, </a:t>
            </a:r>
            <a:r>
              <a:rPr lang="hu-HU" sz="2400" b="1" kern="0" dirty="0">
                <a:solidFill>
                  <a:srgbClr val="000000"/>
                </a:solidFill>
                <a:effectLst/>
                <a:latin typeface="PT Sans" panose="020B0503020203020204" pitchFamily="34" charset="-18"/>
                <a:ea typeface="Aptos" panose="020B0004020202020204" pitchFamily="34" charset="0"/>
              </a:rPr>
              <a:t>önmagát átformáló természetnek</a:t>
            </a:r>
            <a:r>
              <a:rPr lang="hu-HU" sz="2400" kern="0" dirty="0">
                <a:solidFill>
                  <a:srgbClr val="000000"/>
                </a:solidFill>
                <a:effectLst/>
                <a:latin typeface="PT Sans" panose="020B0503020203020204" pitchFamily="34" charset="-18"/>
                <a:ea typeface="Aptos" panose="020B0004020202020204" pitchFamily="34" charset="0"/>
              </a:rPr>
              <a:t> a misztériumokban Próteusz a megfelelője.</a:t>
            </a:r>
            <a:r>
              <a:rPr lang="hu-HU" sz="2400" dirty="0">
                <a:solidFill>
                  <a:srgbClr val="000000"/>
                </a:solidFill>
                <a:latin typeface="PT Sans" panose="020B0503020203020204" pitchFamily="34" charset="-18"/>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Emberi arc, portré, ruházat látható&#10;&#10;Automatikusan generált leírás">
            <a:extLst>
              <a:ext uri="{FF2B5EF4-FFF2-40B4-BE49-F238E27FC236}">
                <a16:creationId xmlns:a16="http://schemas.microsoft.com/office/drawing/2014/main" id="{56B64852-3812-9D22-570E-810F51729195}"/>
              </a:ext>
            </a:extLst>
          </p:cNvPr>
          <p:cNvPicPr>
            <a:picLocks noChangeAspect="1"/>
          </p:cNvPicPr>
          <p:nvPr/>
        </p:nvPicPr>
        <p:blipFill>
          <a:blip r:embed="rId3">
            <a:extLst>
              <a:ext uri="{28A0092B-C50C-407E-A947-70E740481C1C}">
                <a14:useLocalDpi xmlns:a14="http://schemas.microsoft.com/office/drawing/2010/main" val="0"/>
              </a:ext>
            </a:extLst>
          </a:blip>
          <a:srcRect l="10958" t="5625" r="21554"/>
          <a:stretch/>
        </p:blipFill>
        <p:spPr>
          <a:xfrm>
            <a:off x="8488017" y="453212"/>
            <a:ext cx="3355273" cy="6152361"/>
          </a:xfrm>
          <a:prstGeom prst="rect">
            <a:avLst/>
          </a:prstGeom>
        </p:spPr>
      </p:pic>
    </p:spTree>
    <p:extLst>
      <p:ext uri="{BB962C8B-B14F-4D97-AF65-F5344CB8AC3E}">
        <p14:creationId xmlns:p14="http://schemas.microsoft.com/office/powerpoint/2010/main" val="2814431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957155"/>
            <a:ext cx="11494580" cy="5776154"/>
          </a:xfrm>
        </p:spPr>
        <p:txBody>
          <a:bodyPr>
            <a:noAutofit/>
          </a:bodyPr>
          <a:lstStyle/>
          <a:p>
            <a:pPr marL="4751388" indent="0">
              <a:lnSpc>
                <a:spcPct val="130000"/>
              </a:lnSpc>
              <a:spcBef>
                <a:spcPts val="0"/>
              </a:spcBef>
              <a:buFont typeface="Arial" panose="020B0604020202020204" pitchFamily="34" charset="0"/>
              <a:buNone/>
            </a:pPr>
            <a:r>
              <a:rPr lang="hu-HU" sz="2400" dirty="0">
                <a:solidFill>
                  <a:srgbClr val="000000"/>
                </a:solidFill>
                <a:latin typeface="PT Sans" panose="020B0503020203020204" pitchFamily="34" charset="-18"/>
              </a:rPr>
              <a:t>„</a:t>
            </a:r>
            <a:r>
              <a:rPr lang="hu-HU" sz="2400" kern="0" dirty="0">
                <a:solidFill>
                  <a:srgbClr val="000000"/>
                </a:solidFill>
                <a:latin typeface="PT Sans" panose="020B0503020203020204" pitchFamily="34" charset="-18"/>
              </a:rPr>
              <a:t>N</a:t>
            </a:r>
            <a:r>
              <a:rPr lang="hu-HU" sz="2400" kern="0" dirty="0">
                <a:solidFill>
                  <a:srgbClr val="000000"/>
                </a:solidFill>
                <a:effectLst/>
                <a:latin typeface="PT Sans" panose="020B0503020203020204" pitchFamily="34" charset="-18"/>
                <a:ea typeface="Aptos" panose="020B0004020202020204" pitchFamily="34" charset="0"/>
              </a:rPr>
              <a:t>em a kéreg teszi a fát, hanem a tompa, semmit fel nem fogó természet, nem a bőr teszi a barmot, hanem az állati, csak érzékiekben élő lélek, és az angyalt sem a test hiánya, hanem a szellemi értelem. Ha olyan embert látsz, aki csak a hasának él, cserjét látsz, nem embert!”</a:t>
            </a:r>
          </a:p>
          <a:p>
            <a:pPr marL="4751388" indent="0">
              <a:lnSpc>
                <a:spcPct val="130000"/>
              </a:lnSpc>
              <a:spcBef>
                <a:spcPts val="0"/>
              </a:spcBef>
              <a:buFont typeface="Arial" panose="020B0604020202020204" pitchFamily="34" charset="0"/>
              <a:buNone/>
            </a:pPr>
            <a:endParaRPr lang="hu-HU" sz="1000" kern="0" dirty="0">
              <a:solidFill>
                <a:srgbClr val="000000"/>
              </a:solidFill>
              <a:effectLst/>
              <a:latin typeface="PT Sans" panose="020B0503020203020204" pitchFamily="34" charset="-18"/>
              <a:ea typeface="Aptos" panose="020B0004020202020204" pitchFamily="34" charset="0"/>
            </a:endParaRPr>
          </a:p>
          <a:p>
            <a:pPr marL="4751388" indent="0">
              <a:lnSpc>
                <a:spcPct val="130000"/>
              </a:lnSpc>
              <a:spcBef>
                <a:spcPts val="0"/>
              </a:spcBef>
              <a:buFont typeface="Arial" panose="020B0604020202020204" pitchFamily="34" charset="0"/>
              <a:buNone/>
            </a:pPr>
            <a:r>
              <a:rPr lang="hu-HU" sz="2400" dirty="0">
                <a:solidFill>
                  <a:srgbClr val="000000"/>
                </a:solidFill>
                <a:latin typeface="PT Sans" panose="020B0503020203020204" pitchFamily="34" charset="-18"/>
              </a:rPr>
              <a:t>„</a:t>
            </a:r>
            <a:r>
              <a:rPr lang="pt-BR" sz="2400" dirty="0">
                <a:solidFill>
                  <a:srgbClr val="000000"/>
                </a:solidFill>
                <a:latin typeface="PT Sans" panose="020B0503020203020204" pitchFamily="34" charset="-18"/>
              </a:rPr>
              <a:t>Hát ki nem csodálja az embert, mivel önmagát minden test képére, minden teremtmény termé</a:t>
            </a:r>
            <a:r>
              <a:rPr lang="hu-HU" sz="2400" dirty="0">
                <a:solidFill>
                  <a:srgbClr val="000000"/>
                </a:solidFill>
                <a:latin typeface="PT Sans" panose="020B0503020203020204" pitchFamily="34" charset="-18"/>
              </a:rPr>
              <a:t>-</a:t>
            </a:r>
            <a:r>
              <a:rPr lang="pt-BR" sz="2400" dirty="0">
                <a:solidFill>
                  <a:srgbClr val="000000"/>
                </a:solidFill>
                <a:latin typeface="PT Sans" panose="020B0503020203020204" pitchFamily="34" charset="-18"/>
              </a:rPr>
              <a:t>szetére átalakítja, megmunkálja és</a:t>
            </a:r>
            <a:r>
              <a:rPr lang="hu-HU" sz="2400" dirty="0">
                <a:solidFill>
                  <a:srgbClr val="000000"/>
                </a:solidFill>
                <a:latin typeface="PT Sans" panose="020B0503020203020204" pitchFamily="34" charset="-18"/>
              </a:rPr>
              <a:t> </a:t>
            </a:r>
            <a:r>
              <a:rPr lang="pt-BR" sz="2400" dirty="0">
                <a:solidFill>
                  <a:srgbClr val="000000"/>
                </a:solidFill>
                <a:latin typeface="PT Sans" panose="020B0503020203020204" pitchFamily="34" charset="-18"/>
              </a:rPr>
              <a:t>átformálja. </a:t>
            </a:r>
            <a:endParaRPr lang="hu-HU" sz="2400" dirty="0">
              <a:solidFill>
                <a:srgbClr val="000000"/>
              </a:solidFill>
              <a:latin typeface="PT Sans" panose="020B0503020203020204" pitchFamily="34" charset="-18"/>
            </a:endParaRPr>
          </a:p>
          <a:p>
            <a:pPr marL="0" indent="0">
              <a:lnSpc>
                <a:spcPct val="130000"/>
              </a:lnSpc>
              <a:spcBef>
                <a:spcPts val="0"/>
              </a:spcBef>
              <a:buFont typeface="Arial" panose="020B0604020202020204" pitchFamily="34" charset="0"/>
              <a:buNone/>
            </a:pPr>
            <a:r>
              <a:rPr lang="hu-HU" sz="2400" dirty="0">
                <a:solidFill>
                  <a:srgbClr val="000000"/>
                </a:solidFill>
                <a:latin typeface="PT Sans" panose="020B0503020203020204" pitchFamily="34" charset="-18"/>
              </a:rPr>
              <a:t>N</a:t>
            </a:r>
            <a:r>
              <a:rPr lang="pt-BR" sz="2400" dirty="0">
                <a:solidFill>
                  <a:srgbClr val="000000"/>
                </a:solidFill>
                <a:latin typeface="PT Sans" panose="020B0503020203020204" pitchFamily="34" charset="-18"/>
              </a:rPr>
              <a:t>incs az embernek semmilyen sajátos vele született képe, hanem számos külsőleges szerzett képe van.</a:t>
            </a:r>
            <a:r>
              <a:rPr lang="hu-HU" sz="2400" dirty="0">
                <a:solidFill>
                  <a:srgbClr val="000000"/>
                </a:solidFill>
                <a:latin typeface="PT Sans" panose="020B0503020203020204" pitchFamily="34" charset="-18"/>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Tárgyi lelet, bronz, fém, érme látható&#10;&#10;Automatikusan generált leírás">
            <a:extLst>
              <a:ext uri="{FF2B5EF4-FFF2-40B4-BE49-F238E27FC236}">
                <a16:creationId xmlns:a16="http://schemas.microsoft.com/office/drawing/2014/main" id="{1DD19578-6F23-83AB-5588-0019168B0EB5}"/>
              </a:ext>
            </a:extLst>
          </p:cNvPr>
          <p:cNvPicPr>
            <a:picLocks noChangeAspect="1"/>
          </p:cNvPicPr>
          <p:nvPr/>
        </p:nvPicPr>
        <p:blipFill>
          <a:blip r:embed="rId3">
            <a:extLst>
              <a:ext uri="{28A0092B-C50C-407E-A947-70E740481C1C}">
                <a14:useLocalDpi xmlns:a14="http://schemas.microsoft.com/office/drawing/2010/main" val="0"/>
              </a:ext>
            </a:extLst>
          </a:blip>
          <a:srcRect t="2244" b="4773"/>
          <a:stretch/>
        </p:blipFill>
        <p:spPr>
          <a:xfrm>
            <a:off x="348707" y="832464"/>
            <a:ext cx="4659127" cy="4642896"/>
          </a:xfrm>
          <a:prstGeom prst="rect">
            <a:avLst/>
          </a:prstGeom>
        </p:spPr>
      </p:pic>
    </p:spTree>
    <p:extLst>
      <p:ext uri="{BB962C8B-B14F-4D97-AF65-F5344CB8AC3E}">
        <p14:creationId xmlns:p14="http://schemas.microsoft.com/office/powerpoint/2010/main" val="1883416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9758676" cy="6374080"/>
          </a:xfrm>
        </p:spPr>
        <p:txBody>
          <a:bodyPr>
            <a:noAutofit/>
          </a:bodyPr>
          <a:lstStyle/>
          <a:p>
            <a:pPr marL="0" indent="0" algn="just">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               A szabadság mértéktartóbb fogalma a Bibliában (Kr. e. 2. sz)</a:t>
            </a:r>
          </a:p>
          <a:p>
            <a:pPr marL="0" indent="0" algn="just">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„Ne mondd: </a:t>
            </a:r>
            <a:r>
              <a:rPr lang="hu-HU" sz="2400" dirty="0">
                <a:effectLst/>
                <a:latin typeface="PT Sans" panose="020B0503020203020204" pitchFamily="34" charset="-18"/>
                <a:ea typeface="Times New Roman" panose="02020603050405020304" pitchFamily="18" charset="0"/>
              </a:rPr>
              <a:t>»</a:t>
            </a:r>
            <a:r>
              <a:rPr lang="hu-HU" sz="2400" dirty="0">
                <a:solidFill>
                  <a:srgbClr val="000000"/>
                </a:solidFill>
                <a:latin typeface="PT Sans" panose="020B0503020203020204" pitchFamily="34" charset="-18"/>
                <a:cs typeface="Times New Roman" panose="02020603050405020304" pitchFamily="18" charset="0"/>
              </a:rPr>
              <a:t>A bűnöm az Úrtól származik</a:t>
            </a:r>
            <a:r>
              <a:rPr lang="hu-HU" sz="2400" dirty="0">
                <a:effectLst/>
                <a:latin typeface="PT Sans" panose="020B0503020203020204" pitchFamily="34" charset="-18"/>
                <a:ea typeface="Times New Roman" panose="02020603050405020304" pitchFamily="18" charset="0"/>
              </a:rPr>
              <a:t>«</a:t>
            </a:r>
            <a:r>
              <a:rPr lang="hu-HU" sz="2400" dirty="0">
                <a:solidFill>
                  <a:srgbClr val="000000"/>
                </a:solidFill>
                <a:latin typeface="PT Sans" panose="020B0503020203020204" pitchFamily="34" charset="-18"/>
                <a:cs typeface="Times New Roman" panose="02020603050405020304" pitchFamily="18" charset="0"/>
              </a:rPr>
              <a:t>, mert ő nem</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hoz létre semmit, amit gyűlöl. Ne mondd: </a:t>
            </a:r>
            <a:r>
              <a:rPr lang="hu-HU" sz="2400" dirty="0">
                <a:effectLst/>
                <a:latin typeface="PT Sans" panose="020B0503020203020204" pitchFamily="34" charset="-18"/>
                <a:ea typeface="Times New Roman" panose="02020603050405020304" pitchFamily="18" charset="0"/>
              </a:rPr>
              <a:t>»</a:t>
            </a:r>
            <a:r>
              <a:rPr lang="hu-HU" sz="2400" dirty="0">
                <a:solidFill>
                  <a:srgbClr val="000000"/>
                </a:solidFill>
                <a:latin typeface="PT Sans" panose="020B0503020203020204" pitchFamily="34" charset="-18"/>
                <a:cs typeface="Times New Roman" panose="02020603050405020304" pitchFamily="18" charset="0"/>
              </a:rPr>
              <a:t>Bukásomat </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neki köszönhetem</a:t>
            </a:r>
            <a:r>
              <a:rPr lang="hu-HU" sz="2400" dirty="0">
                <a:effectLst/>
                <a:latin typeface="PT Sans" panose="020B0503020203020204" pitchFamily="34" charset="-18"/>
                <a:ea typeface="Times New Roman" panose="02020603050405020304" pitchFamily="18" charset="0"/>
              </a:rPr>
              <a:t>«,</a:t>
            </a:r>
            <a:r>
              <a:rPr lang="hu-HU" sz="2400" dirty="0">
                <a:solidFill>
                  <a:srgbClr val="000000"/>
                </a:solidFill>
                <a:latin typeface="PT Sans" panose="020B0503020203020204" pitchFamily="34" charset="-18"/>
                <a:cs typeface="Times New Roman" panose="02020603050405020304" pitchFamily="18" charset="0"/>
              </a:rPr>
              <a:t> mert gonosz emberre neki nincs </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szüksége. Az Úr gyűlöl mindent, ami rossz, s azok sem </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szeretik, akik őt tisztelik. Ő teremtette a kezdet kezdetén</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 az embert, és saját döntése hatalmába adta. </a:t>
            </a:r>
            <a:r>
              <a:rPr lang="hu-HU" sz="2400" b="1" dirty="0">
                <a:solidFill>
                  <a:srgbClr val="000000"/>
                </a:solidFill>
                <a:latin typeface="PT Sans" panose="020B0503020203020204" pitchFamily="34" charset="-18"/>
                <a:cs typeface="Times New Roman" panose="02020603050405020304" pitchFamily="18" charset="0"/>
              </a:rPr>
              <a:t>Módodban </a:t>
            </a:r>
          </a:p>
          <a:p>
            <a:pPr marL="0" indent="0" algn="just">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áll, hogy megtartsd a parancsokat</a:t>
            </a:r>
            <a:r>
              <a:rPr lang="hu-HU" sz="2400" dirty="0">
                <a:solidFill>
                  <a:srgbClr val="000000"/>
                </a:solidFill>
                <a:latin typeface="PT Sans" panose="020B0503020203020204" pitchFamily="34" charset="-18"/>
                <a:cs typeface="Times New Roman" panose="02020603050405020304" pitchFamily="18" charset="0"/>
              </a:rPr>
              <a:t>, hogy hűséges légy, </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megvan a hatalmad. </a:t>
            </a:r>
            <a:r>
              <a:rPr lang="hu-HU" sz="2400" dirty="0" err="1">
                <a:solidFill>
                  <a:srgbClr val="000000"/>
                </a:solidFill>
                <a:latin typeface="PT Sans" panose="020B0503020203020204" pitchFamily="34" charset="-18"/>
                <a:cs typeface="Times New Roman" panose="02020603050405020304" pitchFamily="18" charset="0"/>
              </a:rPr>
              <a:t>Eléd</a:t>
            </a:r>
            <a:r>
              <a:rPr lang="hu-HU" sz="2400" dirty="0">
                <a:solidFill>
                  <a:srgbClr val="000000"/>
                </a:solidFill>
                <a:latin typeface="PT Sans" panose="020B0503020203020204" pitchFamily="34" charset="-18"/>
                <a:cs typeface="Times New Roman" panose="02020603050405020304" pitchFamily="18" charset="0"/>
              </a:rPr>
              <a:t> öntötte a tüzet és a vizet, </a:t>
            </a:r>
          </a:p>
          <a:p>
            <a:pPr marL="0" indent="0" algn="just">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amire </a:t>
            </a:r>
            <a:r>
              <a:rPr lang="hu-HU" sz="2400" dirty="0" err="1">
                <a:solidFill>
                  <a:srgbClr val="000000"/>
                </a:solidFill>
                <a:latin typeface="PT Sans" panose="020B0503020203020204" pitchFamily="34" charset="-18"/>
                <a:cs typeface="Times New Roman" panose="02020603050405020304" pitchFamily="18" charset="0"/>
              </a:rPr>
              <a:t>vágyol</a:t>
            </a:r>
            <a:r>
              <a:rPr lang="hu-HU" sz="2400" dirty="0">
                <a:solidFill>
                  <a:srgbClr val="000000"/>
                </a:solidFill>
                <a:latin typeface="PT Sans" panose="020B0503020203020204" pitchFamily="34" charset="-18"/>
                <a:cs typeface="Times New Roman" panose="02020603050405020304" pitchFamily="18" charset="0"/>
              </a:rPr>
              <a:t>, az után nyújtsd a kezed. </a:t>
            </a:r>
            <a:r>
              <a:rPr lang="hu-HU" sz="2400" b="1" dirty="0">
                <a:solidFill>
                  <a:srgbClr val="000000"/>
                </a:solidFill>
                <a:latin typeface="PT Sans" panose="020B0503020203020204" pitchFamily="34" charset="-18"/>
                <a:cs typeface="Times New Roman" panose="02020603050405020304" pitchFamily="18" charset="0"/>
              </a:rPr>
              <a:t>Az ember előtt ott </a:t>
            </a:r>
          </a:p>
          <a:p>
            <a:pPr marL="0" indent="0" algn="just">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az élet és a halál</a:t>
            </a:r>
            <a:r>
              <a:rPr lang="hu-HU" sz="2400" dirty="0">
                <a:solidFill>
                  <a:srgbClr val="000000"/>
                </a:solidFill>
                <a:latin typeface="PT Sans" panose="020B0503020203020204" pitchFamily="34" charset="-18"/>
                <a:cs typeface="Times New Roman" panose="02020603050405020304" pitchFamily="18" charset="0"/>
              </a:rPr>
              <a:t>, megadatik neki, amit </a:t>
            </a:r>
            <a:r>
              <a:rPr lang="hu-HU" sz="2400" b="1" dirty="0">
                <a:solidFill>
                  <a:srgbClr val="000000"/>
                </a:solidFill>
                <a:latin typeface="PT Sans" panose="020B0503020203020204" pitchFamily="34" charset="-18"/>
                <a:cs typeface="Times New Roman" panose="02020603050405020304" pitchFamily="18" charset="0"/>
              </a:rPr>
              <a:t>választ</a:t>
            </a:r>
            <a:r>
              <a:rPr lang="hu-HU" sz="2400" dirty="0">
                <a:solidFill>
                  <a:srgbClr val="000000"/>
                </a:solidFill>
                <a:latin typeface="PT Sans" panose="020B0503020203020204" pitchFamily="34" charset="-18"/>
                <a:cs typeface="Times New Roman" panose="02020603050405020304" pitchFamily="18" charset="0"/>
              </a:rPr>
              <a:t> magának.”  </a:t>
            </a:r>
          </a:p>
          <a:p>
            <a:pPr marL="5567363" indent="0" algn="just">
              <a:lnSpc>
                <a:spcPct val="130000"/>
              </a:lnSpc>
              <a:spcBef>
                <a:spcPts val="0"/>
              </a:spcBef>
              <a:buNone/>
              <a:tabLst>
                <a:tab pos="5567363" algn="l"/>
              </a:tabLst>
            </a:pPr>
            <a:r>
              <a:rPr lang="hu-HU" sz="2400" dirty="0">
                <a:solidFill>
                  <a:srgbClr val="000000"/>
                </a:solidFill>
                <a:latin typeface="PT Sans" panose="020B0503020203020204" pitchFamily="34" charset="-18"/>
                <a:cs typeface="Times New Roman" panose="02020603050405020304" pitchFamily="18" charset="0"/>
              </a:rPr>
              <a:t>(Sir 15, 11-20)</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Picture 2">
            <a:extLst>
              <a:ext uri="{FF2B5EF4-FFF2-40B4-BE49-F238E27FC236}">
                <a16:creationId xmlns:a16="http://schemas.microsoft.com/office/drawing/2014/main" id="{391FB5C3-38C9-4267-F512-C7CC89FC2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971" y="1149743"/>
            <a:ext cx="3744319" cy="534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417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1" y="359229"/>
            <a:ext cx="7195456" cy="6374080"/>
          </a:xfrm>
        </p:spPr>
        <p:txBody>
          <a:bodyPr>
            <a:noAutofit/>
          </a:bodyPr>
          <a:lstStyle/>
          <a:p>
            <a:pPr marL="0" indent="0">
              <a:lnSpc>
                <a:spcPct val="130000"/>
              </a:lnSpc>
              <a:spcBef>
                <a:spcPts val="0"/>
              </a:spcBef>
              <a:buNone/>
            </a:pPr>
            <a:r>
              <a:rPr lang="hu-HU" sz="2400" b="1" kern="0" dirty="0">
                <a:solidFill>
                  <a:srgbClr val="000000"/>
                </a:solidFill>
                <a:effectLst/>
                <a:latin typeface="PT Sans" panose="020B0503020203020204" pitchFamily="34" charset="-18"/>
                <a:ea typeface="Aptos" panose="020B0004020202020204" pitchFamily="34" charset="0"/>
              </a:rPr>
              <a:t>„De mire való mindez</a:t>
            </a:r>
            <a:r>
              <a:rPr lang="hu-HU" sz="2400" kern="0" dirty="0">
                <a:solidFill>
                  <a:srgbClr val="000000"/>
                </a:solidFill>
                <a:effectLst/>
                <a:latin typeface="PT Sans" panose="020B0503020203020204" pitchFamily="34" charset="-18"/>
                <a:ea typeface="Aptos" panose="020B0004020202020204" pitchFamily="34" charset="0"/>
              </a:rPr>
              <a:t>? Hogy megértsük, minthogy úgy születtünk, hogy azzá legyünk, ami lenni akarunk, legfőbb gondunk az legyen, </a:t>
            </a:r>
            <a:r>
              <a:rPr lang="hu-HU" sz="2400" b="1" kern="0" dirty="0">
                <a:solidFill>
                  <a:srgbClr val="000000"/>
                </a:solidFill>
                <a:effectLst/>
                <a:latin typeface="PT Sans" panose="020B0503020203020204" pitchFamily="34" charset="-18"/>
                <a:ea typeface="Aptos" panose="020B0004020202020204" pitchFamily="34" charset="0"/>
              </a:rPr>
              <a:t>ne éljünk vissza </a:t>
            </a:r>
            <a:r>
              <a:rPr lang="hu-HU" sz="2400" kern="0" dirty="0">
                <a:solidFill>
                  <a:srgbClr val="000000"/>
                </a:solidFill>
                <a:effectLst/>
                <a:latin typeface="PT Sans" panose="020B0503020203020204" pitchFamily="34" charset="-18"/>
                <a:ea typeface="Aptos" panose="020B0004020202020204" pitchFamily="34" charset="0"/>
              </a:rPr>
              <a:t>az Atya bőkezű kényeztetésével, </a:t>
            </a:r>
            <a:r>
              <a:rPr lang="hu-HU" sz="2400" b="1" kern="0" dirty="0">
                <a:solidFill>
                  <a:srgbClr val="000000"/>
                </a:solidFill>
                <a:effectLst/>
                <a:latin typeface="PT Sans" panose="020B0503020203020204" pitchFamily="34" charset="-18"/>
                <a:ea typeface="Aptos" panose="020B0004020202020204" pitchFamily="34" charset="0"/>
              </a:rPr>
              <a:t>a nekünk juttatott szabad akarattal. Ne fordítsuk azt üdvösből ártalmunkra</a:t>
            </a:r>
            <a:r>
              <a:rPr lang="hu-HU" sz="2400" kern="0" dirty="0">
                <a:solidFill>
                  <a:srgbClr val="000000"/>
                </a:solidFill>
                <a:effectLst/>
                <a:latin typeface="PT Sans" panose="020B0503020203020204" pitchFamily="34" charset="-18"/>
                <a:ea typeface="Aptos" panose="020B0004020202020204" pitchFamily="34" charset="0"/>
              </a:rPr>
              <a:t>! Vessük meg azt, ami földi, kedveljük a mennybolt tudományát, és egyáltalán mindazt mellőzve, ami a világra tartozik, a földöntúli királyi udvarba, a legfelségesebb istenség közelébe szálljunk repülve. Ott a szeráfok, a kerubok és a trónusok angyalai foglalják el a legelső helyeket, mi pedig velük versengünk </a:t>
            </a:r>
            <a:r>
              <a:rPr lang="hu-HU" sz="2400" b="1" kern="0" dirty="0">
                <a:solidFill>
                  <a:srgbClr val="000000"/>
                </a:solidFill>
                <a:effectLst/>
                <a:latin typeface="PT Sans" panose="020B0503020203020204" pitchFamily="34" charset="-18"/>
                <a:ea typeface="Aptos" panose="020B0004020202020204" pitchFamily="34" charset="0"/>
              </a:rPr>
              <a:t>méltóságukért</a:t>
            </a:r>
            <a:r>
              <a:rPr lang="hu-HU" sz="2400" kern="0" dirty="0">
                <a:solidFill>
                  <a:srgbClr val="000000"/>
                </a:solidFill>
                <a:effectLst/>
                <a:latin typeface="PT Sans" panose="020B0503020203020204" pitchFamily="34" charset="-18"/>
                <a:ea typeface="Aptos" panose="020B0004020202020204" pitchFamily="34" charset="0"/>
              </a:rPr>
              <a:t> és dicsőségükért. Ha csak akarjuk, </a:t>
            </a:r>
            <a:r>
              <a:rPr lang="hu-HU" sz="2400" b="1" kern="0" dirty="0">
                <a:solidFill>
                  <a:srgbClr val="000000"/>
                </a:solidFill>
                <a:effectLst/>
                <a:latin typeface="PT Sans" panose="020B0503020203020204" pitchFamily="34" charset="-18"/>
                <a:ea typeface="Aptos" panose="020B0004020202020204" pitchFamily="34" charset="0"/>
              </a:rPr>
              <a:t>náluk semmivel kisebbek nem leszünk</a:t>
            </a:r>
            <a:r>
              <a:rPr lang="hu-HU" sz="2400" kern="0" dirty="0">
                <a:solidFill>
                  <a:srgbClr val="000000"/>
                </a:solidFill>
                <a:effectLst/>
                <a:latin typeface="PT Sans" panose="020B0503020203020204" pitchFamily="34" charset="-18"/>
                <a:ea typeface="Aptos" panose="020B0004020202020204" pitchFamily="34" charset="0"/>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portré, vázlat, festmény, Emberi arc látható&#10;&#10;Automatikusan generált leírás">
            <a:extLst>
              <a:ext uri="{FF2B5EF4-FFF2-40B4-BE49-F238E27FC236}">
                <a16:creationId xmlns:a16="http://schemas.microsoft.com/office/drawing/2014/main" id="{FA2D46BB-0F8D-26FE-47FD-A02061770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75" y="884583"/>
            <a:ext cx="4184931" cy="5681044"/>
          </a:xfrm>
          <a:prstGeom prst="rect">
            <a:avLst/>
          </a:prstGeom>
        </p:spPr>
      </p:pic>
    </p:spTree>
    <p:extLst>
      <p:ext uri="{BB962C8B-B14F-4D97-AF65-F5344CB8AC3E}">
        <p14:creationId xmlns:p14="http://schemas.microsoft.com/office/powerpoint/2010/main" val="4098861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35748"/>
            <a:ext cx="11410303" cy="6397561"/>
          </a:xfrm>
        </p:spPr>
        <p:txBody>
          <a:bodyPr>
            <a:noAutofit/>
          </a:bodyPr>
          <a:lstStyle/>
          <a:p>
            <a:pPr marL="3233738" indent="0">
              <a:lnSpc>
                <a:spcPct val="130000"/>
              </a:lnSpc>
              <a:spcBef>
                <a:spcPts val="0"/>
              </a:spcBef>
              <a:buNone/>
            </a:pPr>
            <a:r>
              <a:rPr lang="hu-HU" sz="2000" kern="0" dirty="0">
                <a:solidFill>
                  <a:srgbClr val="000000"/>
                </a:solidFill>
                <a:latin typeface="PT Sans" panose="020B0503020203020204" pitchFamily="34" charset="-18"/>
              </a:rPr>
              <a:t>„</a:t>
            </a:r>
            <a:r>
              <a:rPr lang="hu-HU" sz="2400" kern="0" dirty="0">
                <a:solidFill>
                  <a:srgbClr val="000000"/>
                </a:solidFill>
                <a:latin typeface="PT Sans" panose="020B0503020203020204" pitchFamily="34" charset="-18"/>
              </a:rPr>
              <a:t>Lássuk, ők milyen éltet élnek! Ha mi is úgy élünk, máris</a:t>
            </a:r>
          </a:p>
          <a:p>
            <a:pPr marL="3314700" indent="0">
              <a:lnSpc>
                <a:spcPct val="130000"/>
              </a:lnSpc>
              <a:spcBef>
                <a:spcPts val="0"/>
              </a:spcBef>
              <a:buNone/>
            </a:pPr>
            <a:r>
              <a:rPr lang="hu-HU" sz="2400" kern="0" dirty="0">
                <a:solidFill>
                  <a:srgbClr val="000000"/>
                </a:solidFill>
                <a:latin typeface="PT Sans" panose="020B0503020203020204" pitchFamily="34" charset="-18"/>
              </a:rPr>
              <a:t>beértük őket. Ég a szeráf szent tüzében; ragyog a</a:t>
            </a:r>
            <a:r>
              <a:rPr lang="hu-HU" sz="2400" b="1" kern="0" dirty="0">
                <a:solidFill>
                  <a:srgbClr val="000000"/>
                </a:solidFill>
                <a:latin typeface="PT Sans" panose="020B0503020203020204" pitchFamily="34" charset="-18"/>
              </a:rPr>
              <a:t> kerub értelme </a:t>
            </a:r>
            <a:r>
              <a:rPr lang="hu-HU" sz="2400" kern="0" dirty="0">
                <a:solidFill>
                  <a:srgbClr val="000000"/>
                </a:solidFill>
                <a:latin typeface="PT Sans" panose="020B0503020203020204" pitchFamily="34" charset="-18"/>
              </a:rPr>
              <a:t>fényességében; áll a trónus az ítélet erejében. </a:t>
            </a:r>
            <a:r>
              <a:rPr lang="hu-HU" sz="2400" b="1" kern="0" dirty="0">
                <a:solidFill>
                  <a:srgbClr val="000000"/>
                </a:solidFill>
                <a:latin typeface="PT Sans" panose="020B0503020203020204" pitchFamily="34" charset="-18"/>
              </a:rPr>
              <a:t>Ha</a:t>
            </a:r>
            <a:r>
              <a:rPr lang="hu-HU" sz="2400" kern="0" dirty="0">
                <a:solidFill>
                  <a:srgbClr val="000000"/>
                </a:solidFill>
                <a:latin typeface="PT Sans" panose="020B0503020203020204" pitchFamily="34" charset="-18"/>
              </a:rPr>
              <a:t> tehát mi a </a:t>
            </a:r>
            <a:r>
              <a:rPr lang="hu-HU" sz="2400" i="1" kern="0" dirty="0">
                <a:solidFill>
                  <a:srgbClr val="000000"/>
                </a:solidFill>
                <a:latin typeface="PT Sans" panose="020B0503020203020204" pitchFamily="34" charset="-18"/>
              </a:rPr>
              <a:t>cselekvő</a:t>
            </a:r>
            <a:r>
              <a:rPr lang="hu-HU" sz="2400" kern="0" dirty="0">
                <a:solidFill>
                  <a:srgbClr val="000000"/>
                </a:solidFill>
                <a:latin typeface="PT Sans" panose="020B0503020203020204" pitchFamily="34" charset="-18"/>
              </a:rPr>
              <a:t> életet választottuk, ha a földi gondot helyesen </a:t>
            </a:r>
            <a:r>
              <a:rPr lang="hu-HU" sz="2400" i="1" kern="0" dirty="0">
                <a:solidFill>
                  <a:srgbClr val="000000"/>
                </a:solidFill>
                <a:latin typeface="PT Sans" panose="020B0503020203020204" pitchFamily="34" charset="-18"/>
              </a:rPr>
              <a:t>vizsgálódva</a:t>
            </a:r>
            <a:r>
              <a:rPr lang="hu-HU" sz="2400" kern="0" dirty="0">
                <a:solidFill>
                  <a:srgbClr val="000000"/>
                </a:solidFill>
                <a:latin typeface="PT Sans" panose="020B0503020203020204" pitchFamily="34" charset="-18"/>
              </a:rPr>
              <a:t> vettük magunkra, akkor a trónusok szilárdságával erősítettünk. </a:t>
            </a:r>
            <a:r>
              <a:rPr lang="hu-HU" sz="2400" b="1" kern="0" dirty="0">
                <a:solidFill>
                  <a:srgbClr val="000000"/>
                </a:solidFill>
                <a:latin typeface="PT Sans" panose="020B0503020203020204" pitchFamily="34" charset="-18"/>
              </a:rPr>
              <a:t>Ha</a:t>
            </a:r>
            <a:r>
              <a:rPr lang="hu-HU" sz="2400" kern="0" dirty="0">
                <a:solidFill>
                  <a:srgbClr val="000000"/>
                </a:solidFill>
                <a:latin typeface="PT Sans" panose="020B0503020203020204" pitchFamily="34" charset="-18"/>
              </a:rPr>
              <a:t> a cselekvő élettől szabadon </a:t>
            </a:r>
          </a:p>
          <a:p>
            <a:pPr marL="3314700" indent="0">
              <a:lnSpc>
                <a:spcPct val="130000"/>
              </a:lnSpc>
              <a:spcBef>
                <a:spcPts val="0"/>
              </a:spcBef>
              <a:buNone/>
            </a:pPr>
            <a:r>
              <a:rPr lang="hu-HU" sz="2400" kern="0" dirty="0">
                <a:solidFill>
                  <a:srgbClr val="000000"/>
                </a:solidFill>
                <a:latin typeface="PT Sans" panose="020B0503020203020204" pitchFamily="34" charset="-18"/>
              </a:rPr>
              <a:t>a teremtményben a teremtőt, a teremtőben a teremtményt szemléljük, ha a </a:t>
            </a:r>
            <a:r>
              <a:rPr lang="hu-HU" sz="2400" i="1" kern="0" dirty="0">
                <a:solidFill>
                  <a:srgbClr val="000000"/>
                </a:solidFill>
                <a:latin typeface="PT Sans" panose="020B0503020203020204" pitchFamily="34" charset="-18"/>
              </a:rPr>
              <a:t>kontempláció</a:t>
            </a:r>
            <a:r>
              <a:rPr lang="hu-HU" sz="2400" b="1" kern="0" dirty="0">
                <a:solidFill>
                  <a:srgbClr val="000000"/>
                </a:solidFill>
                <a:latin typeface="PT Sans" panose="020B0503020203020204" pitchFamily="34" charset="-18"/>
              </a:rPr>
              <a:t> </a:t>
            </a:r>
            <a:r>
              <a:rPr lang="hu-HU" sz="2400" kern="0" dirty="0">
                <a:solidFill>
                  <a:srgbClr val="000000"/>
                </a:solidFill>
                <a:latin typeface="PT Sans" panose="020B0503020203020204" pitchFamily="34" charset="-18"/>
              </a:rPr>
              <a:t>nyugalmában töltjük időnket, egész valónk a kerubok fényébenfog sugározni. </a:t>
            </a:r>
          </a:p>
          <a:p>
            <a:pPr marL="0" indent="0">
              <a:lnSpc>
                <a:spcPct val="130000"/>
              </a:lnSpc>
              <a:spcBef>
                <a:spcPts val="0"/>
              </a:spcBef>
              <a:buNone/>
              <a:tabLst>
                <a:tab pos="0" algn="l"/>
              </a:tabLst>
            </a:pPr>
            <a:r>
              <a:rPr lang="hu-HU" sz="2400" b="1" kern="0" dirty="0">
                <a:solidFill>
                  <a:srgbClr val="000000"/>
                </a:solidFill>
                <a:latin typeface="PT Sans" panose="020B0503020203020204" pitchFamily="34" charset="-18"/>
              </a:rPr>
              <a:t>Ha</a:t>
            </a:r>
            <a:r>
              <a:rPr lang="hu-HU" sz="2400" kern="0" dirty="0">
                <a:solidFill>
                  <a:srgbClr val="000000"/>
                </a:solidFill>
                <a:latin typeface="PT Sans" panose="020B0503020203020204" pitchFamily="34" charset="-18"/>
              </a:rPr>
              <a:t> egyedül magáért az Alkotóért élünk </a:t>
            </a:r>
            <a:r>
              <a:rPr lang="hu-HU" sz="2400" i="1" kern="0" dirty="0">
                <a:solidFill>
                  <a:srgbClr val="000000"/>
                </a:solidFill>
                <a:latin typeface="PT Sans" panose="020B0503020203020204" pitchFamily="34" charset="-18"/>
              </a:rPr>
              <a:t>szeretetben</a:t>
            </a:r>
            <a:r>
              <a:rPr lang="hu-HU" sz="2400" kern="0" dirty="0">
                <a:solidFill>
                  <a:srgbClr val="000000"/>
                </a:solidFill>
                <a:latin typeface="PT Sans" panose="020B0503020203020204" pitchFamily="34" charset="-18"/>
              </a:rPr>
              <a:t>: az ő tüzétől, az emésztő tűztől mint a szeráfok lángra gyulladunk.”</a:t>
            </a:r>
          </a:p>
          <a:p>
            <a:pPr marL="0" indent="0">
              <a:lnSpc>
                <a:spcPct val="130000"/>
              </a:lnSpc>
              <a:buNone/>
            </a:pPr>
            <a:r>
              <a:rPr lang="hu-HU" sz="2400" kern="0" dirty="0">
                <a:solidFill>
                  <a:srgbClr val="000000"/>
                </a:solidFill>
                <a:latin typeface="PT Sans" panose="020B0503020203020204" pitchFamily="34" charset="-18"/>
              </a:rPr>
              <a:t>„De hogyan lehet akár ítélni, akár szeretni azt, amit nem ismerünk? […] Tehát a </a:t>
            </a:r>
            <a:r>
              <a:rPr lang="hu-HU" sz="2400" b="1" kern="0" dirty="0">
                <a:solidFill>
                  <a:srgbClr val="000000"/>
                </a:solidFill>
                <a:latin typeface="PT Sans" panose="020B0503020203020204" pitchFamily="34" charset="-18"/>
              </a:rPr>
              <a:t>kerubok</a:t>
            </a:r>
            <a:r>
              <a:rPr lang="hu-HU" sz="2400" kern="0" dirty="0">
                <a:solidFill>
                  <a:srgbClr val="000000"/>
                </a:solidFill>
                <a:latin typeface="PT Sans" panose="020B0503020203020204" pitchFamily="34" charset="-18"/>
              </a:rPr>
              <a:t> élete szerint kell formálni életünket.”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Emberi arc, portré, nő látható&#10;&#10;Automatikusan generált leírás">
            <a:extLst>
              <a:ext uri="{FF2B5EF4-FFF2-40B4-BE49-F238E27FC236}">
                <a16:creationId xmlns:a16="http://schemas.microsoft.com/office/drawing/2014/main" id="{CC3A9142-DCDE-A894-7C52-6102A1AB5C52}"/>
              </a:ext>
            </a:extLst>
          </p:cNvPr>
          <p:cNvPicPr>
            <a:picLocks noChangeAspect="1"/>
          </p:cNvPicPr>
          <p:nvPr/>
        </p:nvPicPr>
        <p:blipFill>
          <a:blip r:embed="rId3">
            <a:extLst>
              <a:ext uri="{28A0092B-C50C-407E-A947-70E740481C1C}">
                <a14:useLocalDpi xmlns:a14="http://schemas.microsoft.com/office/drawing/2010/main" val="0"/>
              </a:ext>
            </a:extLst>
          </a:blip>
          <a:srcRect l="14121" t="843" r="3239" b="8409"/>
          <a:stretch/>
        </p:blipFill>
        <p:spPr>
          <a:xfrm>
            <a:off x="348707" y="335747"/>
            <a:ext cx="3237347" cy="4399539"/>
          </a:xfrm>
          <a:prstGeom prst="rect">
            <a:avLst/>
          </a:prstGeom>
        </p:spPr>
      </p:pic>
    </p:spTree>
    <p:extLst>
      <p:ext uri="{BB962C8B-B14F-4D97-AF65-F5344CB8AC3E}">
        <p14:creationId xmlns:p14="http://schemas.microsoft.com/office/powerpoint/2010/main" val="3120831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73889" y="197485"/>
            <a:ext cx="11572578" cy="6598170"/>
          </a:xfrm>
        </p:spPr>
        <p:txBody>
          <a:bodyPr>
            <a:noAutofit/>
          </a:bodyPr>
          <a:lstStyle/>
          <a:p>
            <a:pPr marL="0" indent="0">
              <a:lnSpc>
                <a:spcPct val="130000"/>
              </a:lnSpc>
              <a:spcBef>
                <a:spcPts val="0"/>
              </a:spcBef>
              <a:buNone/>
            </a:pPr>
            <a:r>
              <a:rPr lang="hu-HU" sz="2400" b="1" dirty="0">
                <a:effectLst/>
                <a:latin typeface="PT Sans" panose="020B0503020203020204" pitchFamily="34" charset="-18"/>
                <a:ea typeface="Calibri" panose="020F0502020204030204" pitchFamily="34" charset="0"/>
              </a:rPr>
              <a:t>A szerencse ábrázolása az antikvitásban: </a:t>
            </a:r>
            <a:r>
              <a:rPr lang="hu-HU" sz="2400" dirty="0">
                <a:effectLst/>
                <a:latin typeface="PT Sans" panose="020B0503020203020204" pitchFamily="34" charset="-18"/>
                <a:ea typeface="Calibri" panose="020F0502020204030204" pitchFamily="34" charset="0"/>
              </a:rPr>
              <a:t>A szerencse ajándékokat osztogat</a:t>
            </a:r>
          </a:p>
          <a:p>
            <a:pPr marL="0" indent="0">
              <a:lnSpc>
                <a:spcPct val="130000"/>
              </a:lnSpc>
              <a:spcBef>
                <a:spcPts val="0"/>
              </a:spcBef>
              <a:buNone/>
            </a:pPr>
            <a:endParaRPr lang="hu-HU" sz="600"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30000"/>
              </a:lnSpc>
              <a:spcBef>
                <a:spcPts val="0"/>
              </a:spcBef>
              <a:buNone/>
            </a:pPr>
            <a:endParaRPr lang="hu-HU" sz="2400" dirty="0">
              <a:latin typeface="PT Sans" panose="020B0503020203020204" pitchFamily="34" charset="-18"/>
            </a:endParaRPr>
          </a:p>
          <a:p>
            <a:pPr marL="0" indent="0">
              <a:lnSpc>
                <a:spcPct val="100000"/>
              </a:lnSpc>
              <a:spcBef>
                <a:spcPts val="0"/>
              </a:spcBef>
              <a:buNone/>
            </a:pPr>
            <a:r>
              <a:rPr lang="hu-HU" sz="2200" dirty="0">
                <a:latin typeface="PT Sans" panose="020B0503020203020204" pitchFamily="34" charset="-18"/>
              </a:rPr>
              <a:t>Hadrianus ezüstérméje 				</a:t>
            </a:r>
            <a:r>
              <a:rPr lang="hu-HU" sz="2200" dirty="0" err="1">
                <a:latin typeface="PT Sans" panose="020B0503020203020204" pitchFamily="34" charset="-18"/>
              </a:rPr>
              <a:t>Antonino</a:t>
            </a:r>
            <a:r>
              <a:rPr lang="hu-HU" sz="2200" dirty="0">
                <a:latin typeface="PT Sans" panose="020B0503020203020204" pitchFamily="34" charset="-18"/>
              </a:rPr>
              <a:t> </a:t>
            </a:r>
            <a:r>
              <a:rPr lang="hu-HU" sz="2200" dirty="0" err="1">
                <a:latin typeface="PT Sans" panose="020B0503020203020204" pitchFamily="34" charset="-18"/>
              </a:rPr>
              <a:t>Geta</a:t>
            </a:r>
            <a:r>
              <a:rPr lang="hu-HU" sz="2200" dirty="0">
                <a:latin typeface="PT Sans" panose="020B0503020203020204" pitchFamily="34" charset="-18"/>
              </a:rPr>
              <a:t> ezüstérméje        </a:t>
            </a:r>
          </a:p>
          <a:p>
            <a:pPr marL="0" indent="0" defTabSz="909638">
              <a:lnSpc>
                <a:spcPct val="100000"/>
              </a:lnSpc>
              <a:spcBef>
                <a:spcPts val="0"/>
              </a:spcBef>
              <a:buNone/>
              <a:tabLst>
                <a:tab pos="6364288" algn="l"/>
              </a:tabLst>
            </a:pPr>
            <a:r>
              <a:rPr lang="hu-HU" sz="2200" dirty="0">
                <a:latin typeface="PT Sans" panose="020B0503020203020204" pitchFamily="34" charset="-18"/>
              </a:rPr>
              <a:t>(Felirat: „</a:t>
            </a:r>
            <a:r>
              <a:rPr lang="hu-HU" sz="2200" dirty="0" err="1">
                <a:latin typeface="PT Sans" panose="020B0503020203020204" pitchFamily="34" charset="-18"/>
              </a:rPr>
              <a:t>ötödször</a:t>
            </a:r>
            <a:r>
              <a:rPr lang="hu-HU" sz="2200" dirty="0">
                <a:latin typeface="PT Sans" panose="020B0503020203020204" pitchFamily="34" charset="-18"/>
              </a:rPr>
              <a:t> konzul, a haza atyja, a szenátus 		(Felirat: „a visszatérő Fortuna,</a:t>
            </a:r>
          </a:p>
          <a:p>
            <a:pPr marL="0" indent="0">
              <a:lnSpc>
                <a:spcPct val="100000"/>
              </a:lnSpc>
              <a:spcBef>
                <a:spcPts val="0"/>
              </a:spcBef>
              <a:buNone/>
              <a:tabLst>
                <a:tab pos="179388" algn="l"/>
              </a:tabLst>
            </a:pPr>
            <a:r>
              <a:rPr lang="hu-HU" sz="2200" dirty="0">
                <a:latin typeface="PT Sans" panose="020B0503020203020204" pitchFamily="34" charset="-18"/>
              </a:rPr>
              <a:t>és a római nép, a legkiválóbb fejedelem”) 	 	</a:t>
            </a:r>
            <a:r>
              <a:rPr lang="hu-HU" sz="2200" dirty="0" err="1">
                <a:latin typeface="PT Sans" panose="020B0503020203020204" pitchFamily="34" charset="-18"/>
              </a:rPr>
              <a:t>tribunus</a:t>
            </a:r>
            <a:r>
              <a:rPr lang="hu-HU" sz="2200" dirty="0">
                <a:latin typeface="PT Sans" panose="020B0503020203020204" pitchFamily="34" charset="-18"/>
              </a:rPr>
              <a:t>, másodszor konzul, a haza atyja”)</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 name="Kép 5" descr="A képen művészet, rajz, vázlat, kör látható&#10;&#10;Előfordulhat, hogy a mesterséges intelligencia által létrehozott tartalom helytelen.">
            <a:extLst>
              <a:ext uri="{FF2B5EF4-FFF2-40B4-BE49-F238E27FC236}">
                <a16:creationId xmlns:a16="http://schemas.microsoft.com/office/drawing/2014/main" id="{C3FE3621-9AD7-235D-6DCB-74B58D8D9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6" y="726248"/>
            <a:ext cx="4775488" cy="4737687"/>
          </a:xfrm>
          <a:prstGeom prst="rect">
            <a:avLst/>
          </a:prstGeom>
        </p:spPr>
      </p:pic>
      <p:pic>
        <p:nvPicPr>
          <p:cNvPr id="7" name="Kép 6" descr="A képen Gyűjthető, érme, ellentétes látható&#10;&#10;Előfordulhat, hogy a mesterséges intelligencia által létrehozott tartalom helytelen.">
            <a:extLst>
              <a:ext uri="{FF2B5EF4-FFF2-40B4-BE49-F238E27FC236}">
                <a16:creationId xmlns:a16="http://schemas.microsoft.com/office/drawing/2014/main" id="{820F4CC4-C0D4-EB62-F8F7-8F7D22B7B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590" y="726248"/>
            <a:ext cx="4785544" cy="4737687"/>
          </a:xfrm>
          <a:prstGeom prst="rect">
            <a:avLst/>
          </a:prstGeom>
        </p:spPr>
      </p:pic>
    </p:spTree>
    <p:extLst>
      <p:ext uri="{BB962C8B-B14F-4D97-AF65-F5344CB8AC3E}">
        <p14:creationId xmlns:p14="http://schemas.microsoft.com/office/powerpoint/2010/main" val="738288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73889" y="197485"/>
            <a:ext cx="11469401" cy="6598170"/>
          </a:xfrm>
        </p:spPr>
        <p:txBody>
          <a:bodyPr>
            <a:noAutofit/>
          </a:bodyPr>
          <a:lstStyle/>
          <a:p>
            <a:pPr marL="4305300" indent="0" algn="r">
              <a:lnSpc>
                <a:spcPct val="130000"/>
              </a:lnSpc>
              <a:spcBef>
                <a:spcPts val="0"/>
              </a:spcBef>
              <a:buNone/>
            </a:pPr>
            <a:endParaRPr lang="hu-HU" sz="800" i="1" dirty="0">
              <a:effectLst/>
              <a:latin typeface="PT Sans" panose="020B0503020203020204" pitchFamily="34" charset="-18"/>
              <a:ea typeface="Calibri" panose="020F0502020204030204" pitchFamily="34" charset="0"/>
            </a:endParaRPr>
          </a:p>
          <a:p>
            <a:pPr marL="0" indent="0">
              <a:lnSpc>
                <a:spcPct val="130000"/>
              </a:lnSpc>
              <a:spcBef>
                <a:spcPts val="0"/>
              </a:spcBef>
              <a:buNone/>
            </a:pPr>
            <a:r>
              <a:rPr lang="hu-HU" sz="2400" b="1" dirty="0">
                <a:effectLst/>
                <a:latin typeface="PT Sans" panose="020B0503020203020204" pitchFamily="34" charset="-18"/>
                <a:ea typeface="Calibri" panose="020F0502020204030204" pitchFamily="34" charset="0"/>
              </a:rPr>
              <a:t>A szerencse ábrázolása a középkorban:</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Tehetetlen vagy a szerencsével szemben.</a:t>
            </a:r>
          </a:p>
          <a:p>
            <a:pPr marL="0" indent="0">
              <a:lnSpc>
                <a:spcPct val="130000"/>
              </a:lnSpc>
              <a:spcBef>
                <a:spcPts val="0"/>
              </a:spcBef>
              <a:buNone/>
            </a:pPr>
            <a:endParaRPr lang="hu-HU" sz="2400"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effectLst/>
              <a:latin typeface="PT Sans" panose="020B0503020203020204" pitchFamily="34" charset="-18"/>
              <a:ea typeface="Calibri" panose="020F0502020204030204" pitchFamily="34" charset="0"/>
            </a:endParaRP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„A változás a lényegem, </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ezt a játékot játszom én szüntelen; </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forgatni a kereket: hadd </a:t>
            </a:r>
            <a:r>
              <a:rPr lang="hu-HU" sz="2400" dirty="0" err="1">
                <a:effectLst/>
                <a:latin typeface="PT Sans" panose="020B0503020203020204" pitchFamily="34" charset="-18"/>
                <a:ea typeface="Calibri" panose="020F0502020204030204" pitchFamily="34" charset="0"/>
              </a:rPr>
              <a:t>pörögjön</a:t>
            </a:r>
            <a:r>
              <a:rPr lang="hu-HU" sz="2400" dirty="0">
                <a:effectLst/>
                <a:latin typeface="PT Sans" panose="020B0503020203020204" pitchFamily="34" charset="-18"/>
                <a:ea typeface="Calibri" panose="020F0502020204030204" pitchFamily="34" charset="0"/>
              </a:rPr>
              <a:t>, </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s kerüljön </a:t>
            </a:r>
            <a:r>
              <a:rPr lang="hu-HU" sz="2400" dirty="0" err="1">
                <a:effectLst/>
                <a:latin typeface="PT Sans" panose="020B0503020203020204" pitchFamily="34" charset="-18"/>
                <a:ea typeface="Calibri" panose="020F0502020204030204" pitchFamily="34" charset="0"/>
              </a:rPr>
              <a:t>felülre</a:t>
            </a:r>
            <a:r>
              <a:rPr lang="hu-HU" sz="2400" dirty="0">
                <a:effectLst/>
                <a:latin typeface="PT Sans" panose="020B0503020203020204" pitchFamily="34" charset="-18"/>
                <a:ea typeface="Calibri" panose="020F0502020204030204" pitchFamily="34" charset="0"/>
              </a:rPr>
              <a:t>, ami alul, </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s alulra, ami felül volt – </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ebben telik a kedvem!” </a:t>
            </a:r>
          </a:p>
          <a:p>
            <a:pPr marL="0" indent="0">
              <a:lnSpc>
                <a:spcPct val="130000"/>
              </a:lnSpc>
              <a:spcBef>
                <a:spcPts val="0"/>
              </a:spcBef>
              <a:buNone/>
            </a:pPr>
            <a:r>
              <a:rPr lang="hu-HU" sz="2400" dirty="0">
                <a:effectLst/>
                <a:latin typeface="PT Sans" panose="020B0503020203020204" pitchFamily="34" charset="-18"/>
                <a:ea typeface="Calibri" panose="020F0502020204030204" pitchFamily="34" charset="0"/>
              </a:rPr>
              <a:t>(</a:t>
            </a:r>
            <a:r>
              <a:rPr lang="hu-HU" sz="2400" dirty="0" err="1">
                <a:effectLst/>
                <a:latin typeface="PT Sans" panose="020B0503020203020204" pitchFamily="34" charset="-18"/>
                <a:ea typeface="Calibri" panose="020F0502020204030204" pitchFamily="34" charset="0"/>
              </a:rPr>
              <a:t>Boethius</a:t>
            </a:r>
            <a:r>
              <a:rPr lang="hu-HU" sz="2400" dirty="0">
                <a:effectLst/>
                <a:latin typeface="PT Sans" panose="020B0503020203020204" pitchFamily="34" charset="-18"/>
                <a:ea typeface="Calibri" panose="020F0502020204030204" pitchFamily="34" charset="0"/>
              </a:rPr>
              <a:t>: </a:t>
            </a:r>
            <a:r>
              <a:rPr lang="hu-HU" sz="2400" i="1" dirty="0">
                <a:effectLst/>
                <a:latin typeface="PT Sans" panose="020B0503020203020204" pitchFamily="34" charset="-18"/>
                <a:ea typeface="Calibri" panose="020F0502020204030204" pitchFamily="34" charset="0"/>
              </a:rPr>
              <a:t>A filozófia vigasztalása, </a:t>
            </a:r>
            <a:r>
              <a:rPr lang="hu-HU" sz="2400" dirty="0">
                <a:latin typeface="PT Sans" panose="020B0503020203020204" pitchFamily="34" charset="-18"/>
                <a:ea typeface="Calibri" panose="020F0502020204030204" pitchFamily="34" charset="0"/>
              </a:rPr>
              <a:t>kb. 524)</a:t>
            </a:r>
          </a:p>
          <a:p>
            <a:pPr marL="0" indent="0">
              <a:lnSpc>
                <a:spcPct val="130000"/>
              </a:lnSpc>
              <a:spcBef>
                <a:spcPts val="0"/>
              </a:spcBef>
              <a:buNone/>
              <a:tabLst>
                <a:tab pos="179388" algn="l"/>
              </a:tabLst>
            </a:pPr>
            <a:endParaRPr lang="hu-HU" sz="2400" dirty="0">
              <a:latin typeface="PT Sans" panose="020B0503020203020204" pitchFamily="34" charset="-18"/>
            </a:endParaRPr>
          </a:p>
          <a:p>
            <a:pPr marL="0" indent="0">
              <a:lnSpc>
                <a:spcPct val="130000"/>
              </a:lnSpc>
              <a:spcBef>
                <a:spcPts val="0"/>
              </a:spcBef>
              <a:buNone/>
              <a:tabLst>
                <a:tab pos="179388" algn="l"/>
              </a:tabLst>
            </a:pPr>
            <a:endParaRPr lang="hu-HU" sz="800" dirty="0">
              <a:latin typeface="PT Sans" panose="020B0503020203020204" pitchFamily="34" charset="-18"/>
            </a:endParaRPr>
          </a:p>
          <a:p>
            <a:pPr marL="447675" indent="0">
              <a:lnSpc>
                <a:spcPct val="130000"/>
              </a:lnSpc>
              <a:spcBef>
                <a:spcPts val="0"/>
              </a:spcBef>
              <a:buNone/>
              <a:tabLst>
                <a:tab pos="179388" algn="l"/>
              </a:tabLst>
            </a:pPr>
            <a:r>
              <a:rPr lang="hu-HU" sz="2400" dirty="0">
                <a:latin typeface="PT Sans" panose="020B0503020203020204" pitchFamily="34" charset="-18"/>
              </a:rPr>
              <a:t>                                                                   Francia misekönyv (Amiens, 1323) </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Kép 11" descr="A képen szöveg, rajz, vázlat, Gyűjthető látható&#10;&#10;Előfordulhat, hogy a mesterséges intelligencia által létrehozott tartalom helytelen.">
            <a:extLst>
              <a:ext uri="{FF2B5EF4-FFF2-40B4-BE49-F238E27FC236}">
                <a16:creationId xmlns:a16="http://schemas.microsoft.com/office/drawing/2014/main" id="{F1F8244F-EBF9-AD66-3C80-42A954C97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043" y="347860"/>
            <a:ext cx="4800600" cy="5843588"/>
          </a:xfrm>
          <a:prstGeom prst="rect">
            <a:avLst/>
          </a:prstGeom>
        </p:spPr>
      </p:pic>
    </p:spTree>
    <p:extLst>
      <p:ext uri="{BB962C8B-B14F-4D97-AF65-F5344CB8AC3E}">
        <p14:creationId xmlns:p14="http://schemas.microsoft.com/office/powerpoint/2010/main" val="3852428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5"/>
            <a:ext cx="11494581" cy="6598170"/>
          </a:xfrm>
        </p:spPr>
        <p:txBody>
          <a:bodyPr>
            <a:noAutofit/>
          </a:bodyPr>
          <a:lstStyle/>
          <a:p>
            <a:pPr marL="4305300" indent="0" algn="r">
              <a:lnSpc>
                <a:spcPct val="130000"/>
              </a:lnSpc>
              <a:spcBef>
                <a:spcPts val="0"/>
              </a:spcBef>
              <a:buNone/>
            </a:pPr>
            <a:endParaRPr lang="hu-HU" sz="800" i="1"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r>
              <a:rPr lang="hu-HU" sz="2400" dirty="0" err="1">
                <a:latin typeface="PT Sans" panose="020B0503020203020204" pitchFamily="34" charset="-18"/>
              </a:rPr>
              <a:t>regno</a:t>
            </a:r>
            <a:r>
              <a:rPr lang="hu-HU" sz="2400" dirty="0">
                <a:latin typeface="PT Sans" panose="020B0503020203020204" pitchFamily="34" charset="-18"/>
              </a:rPr>
              <a:t> (uralkodom) </a:t>
            </a:r>
            <a:r>
              <a:rPr lang="hu-HU" sz="2400" dirty="0">
                <a:effectLst/>
                <a:latin typeface="PT Sans" panose="020B0503020203020204" pitchFamily="34" charset="-18"/>
                <a:ea typeface="Calibri" panose="020F0502020204030204" pitchFamily="34" charset="0"/>
                <a:sym typeface="Symbol" panose="05050102010706020507" pitchFamily="18" charset="2"/>
              </a:rPr>
              <a:t> </a:t>
            </a:r>
            <a:endParaRPr lang="hu-HU" sz="2400" dirty="0">
              <a:latin typeface="PT Sans" panose="020B0503020203020204" pitchFamily="34" charset="-18"/>
            </a:endParaRPr>
          </a:p>
          <a:p>
            <a:pPr marL="6275388" indent="803275">
              <a:lnSpc>
                <a:spcPct val="130000"/>
              </a:lnSpc>
              <a:spcBef>
                <a:spcPts val="0"/>
              </a:spcBef>
              <a:buNone/>
              <a:tabLst>
                <a:tab pos="179388" algn="l"/>
              </a:tabLst>
            </a:pPr>
            <a:r>
              <a:rPr lang="hu-HU" sz="2400" dirty="0" err="1">
                <a:latin typeface="PT Sans" panose="020B0503020203020204" pitchFamily="34" charset="-18"/>
              </a:rPr>
              <a:t>regnavi</a:t>
            </a:r>
            <a:r>
              <a:rPr lang="hu-HU" sz="2400" dirty="0">
                <a:latin typeface="PT Sans" panose="020B0503020203020204" pitchFamily="34" charset="-18"/>
              </a:rPr>
              <a:t> (uralkodtam) </a:t>
            </a:r>
            <a:r>
              <a:rPr lang="hu-HU" sz="2400" dirty="0">
                <a:effectLst/>
                <a:latin typeface="PT Sans" panose="020B0503020203020204" pitchFamily="34" charset="-18"/>
                <a:ea typeface="Calibri" panose="020F0502020204030204" pitchFamily="34" charset="0"/>
                <a:sym typeface="Symbol" panose="05050102010706020507" pitchFamily="18" charset="2"/>
              </a:rPr>
              <a:t></a:t>
            </a:r>
            <a:r>
              <a:rPr lang="hu-HU" sz="2400" dirty="0">
                <a:latin typeface="PT Sans" panose="020B0503020203020204" pitchFamily="34" charset="-18"/>
              </a:rPr>
              <a:t> </a:t>
            </a:r>
          </a:p>
          <a:p>
            <a:pPr marL="7535863" indent="-457200">
              <a:lnSpc>
                <a:spcPct val="130000"/>
              </a:lnSpc>
              <a:spcBef>
                <a:spcPts val="0"/>
              </a:spcBef>
              <a:buNone/>
              <a:tabLst>
                <a:tab pos="179388" algn="l"/>
              </a:tabLst>
            </a:pPr>
            <a:r>
              <a:rPr lang="hu-HU" sz="2400" dirty="0">
                <a:latin typeface="PT Sans" panose="020B0503020203020204" pitchFamily="34" charset="-18"/>
              </a:rPr>
              <a:t>sum sine </a:t>
            </a:r>
            <a:r>
              <a:rPr lang="hu-HU" sz="2400" dirty="0" err="1">
                <a:latin typeface="PT Sans" panose="020B0503020203020204" pitchFamily="34" charset="-18"/>
              </a:rPr>
              <a:t>regno</a:t>
            </a:r>
            <a:r>
              <a:rPr lang="hu-HU" sz="2400" dirty="0">
                <a:latin typeface="PT Sans" panose="020B0503020203020204" pitchFamily="34" charset="-18"/>
              </a:rPr>
              <a:t> (nincs már királyságom</a:t>
            </a:r>
            <a:r>
              <a:rPr lang="hu-HU" sz="2400" dirty="0">
                <a:effectLst/>
                <a:latin typeface="PT Sans" panose="020B0503020203020204" pitchFamily="34" charset="-18"/>
                <a:ea typeface="Calibri" panose="020F0502020204030204" pitchFamily="34" charset="0"/>
              </a:rPr>
              <a:t>) </a:t>
            </a:r>
            <a:r>
              <a:rPr lang="hu-HU" sz="2400" dirty="0">
                <a:latin typeface="PT Sans" panose="020B0503020203020204" pitchFamily="34" charset="-18"/>
                <a:ea typeface="Calibri" panose="020F0502020204030204" pitchFamily="34" charset="0"/>
                <a:sym typeface="Symbol" panose="05050102010706020507" pitchFamily="18" charset="2"/>
              </a:rPr>
              <a:t></a:t>
            </a:r>
            <a:r>
              <a:rPr lang="hu-HU" sz="2400" dirty="0">
                <a:latin typeface="PT Sans" panose="020B0503020203020204" pitchFamily="34" charset="-18"/>
              </a:rPr>
              <a:t> </a:t>
            </a:r>
          </a:p>
          <a:p>
            <a:pPr marL="7535863" indent="-457200">
              <a:lnSpc>
                <a:spcPct val="130000"/>
              </a:lnSpc>
              <a:spcBef>
                <a:spcPts val="0"/>
              </a:spcBef>
              <a:buNone/>
              <a:tabLst>
                <a:tab pos="179388" algn="l"/>
              </a:tabLst>
            </a:pPr>
            <a:r>
              <a:rPr lang="hu-HU" sz="2400" dirty="0" err="1">
                <a:latin typeface="PT Sans" panose="020B0503020203020204" pitchFamily="34" charset="-18"/>
              </a:rPr>
              <a:t>regnabo</a:t>
            </a:r>
            <a:r>
              <a:rPr lang="hu-HU" sz="2400" dirty="0">
                <a:latin typeface="PT Sans" panose="020B0503020203020204" pitchFamily="34" charset="-18"/>
              </a:rPr>
              <a:t> (uralkodni fogok)</a:t>
            </a:r>
            <a:r>
              <a:rPr lang="hu-HU" sz="2400" dirty="0">
                <a:latin typeface="PT Sans" panose="020B0503020203020204" pitchFamily="34" charset="-18"/>
                <a:ea typeface="Calibri" panose="020F0502020204030204" pitchFamily="34" charset="0"/>
                <a:sym typeface="Symbol" panose="05050102010706020507" pitchFamily="18" charset="2"/>
              </a:rPr>
              <a:t>  </a:t>
            </a:r>
            <a:endParaRPr lang="hu-HU" sz="2400" dirty="0">
              <a:latin typeface="PT Sans" panose="020B0503020203020204" pitchFamily="34" charset="-18"/>
            </a:endParaRPr>
          </a:p>
          <a:p>
            <a:pPr marL="7535863" indent="-457200">
              <a:lnSpc>
                <a:spcPct val="130000"/>
              </a:lnSpc>
              <a:spcBef>
                <a:spcPts val="0"/>
              </a:spcBef>
              <a:buNone/>
              <a:tabLst>
                <a:tab pos="179388" algn="l"/>
              </a:tabLst>
            </a:pPr>
            <a:r>
              <a:rPr lang="hu-HU" sz="2400" dirty="0">
                <a:effectLst/>
                <a:latin typeface="PT Sans" panose="020B0503020203020204" pitchFamily="34" charset="-18"/>
                <a:ea typeface="Calibri" panose="020F0502020204030204" pitchFamily="34" charset="0"/>
              </a:rPr>
              <a:t>			</a:t>
            </a:r>
            <a:endParaRPr lang="hu-HU" sz="2400" dirty="0">
              <a:latin typeface="PT Sans" panose="020B0503020203020204" pitchFamily="34" charset="-18"/>
              <a:ea typeface="Calibri" panose="020F0502020204030204" pitchFamily="34" charset="0"/>
            </a:endParaRPr>
          </a:p>
          <a:p>
            <a:pPr marL="0" indent="0">
              <a:lnSpc>
                <a:spcPct val="130000"/>
              </a:lnSpc>
              <a:spcBef>
                <a:spcPts val="0"/>
              </a:spcBef>
              <a:buNone/>
              <a:tabLst>
                <a:tab pos="179388" algn="l"/>
              </a:tabLst>
            </a:pPr>
            <a:endParaRPr lang="hu-HU" sz="2400" dirty="0">
              <a:effectLst/>
              <a:latin typeface="PT Sans" panose="020B0503020203020204" pitchFamily="34" charset="-18"/>
              <a:ea typeface="Calibri" panose="020F0502020204030204" pitchFamily="34" charset="0"/>
            </a:endParaRPr>
          </a:p>
          <a:p>
            <a:pPr marL="0" indent="0">
              <a:lnSpc>
                <a:spcPct val="130000"/>
              </a:lnSpc>
              <a:spcBef>
                <a:spcPts val="0"/>
              </a:spcBef>
              <a:buNone/>
              <a:tabLst>
                <a:tab pos="179388" algn="l"/>
              </a:tabLst>
            </a:pPr>
            <a:endParaRPr lang="hu-HU" sz="2400" dirty="0">
              <a:latin typeface="PT Sans" panose="020B0503020203020204" pitchFamily="34" charset="-18"/>
              <a:ea typeface="Calibri" panose="020F0502020204030204" pitchFamily="34" charset="0"/>
            </a:endParaRPr>
          </a:p>
          <a:p>
            <a:pPr marL="0" indent="0">
              <a:lnSpc>
                <a:spcPct val="130000"/>
              </a:lnSpc>
              <a:spcBef>
                <a:spcPts val="0"/>
              </a:spcBef>
              <a:buNone/>
              <a:tabLst>
                <a:tab pos="179388" algn="l"/>
              </a:tabLst>
            </a:pPr>
            <a:r>
              <a:rPr lang="hu-HU" sz="2400" i="1" dirty="0">
                <a:latin typeface="PT Sans" panose="020B0503020203020204" pitchFamily="34" charset="-18"/>
              </a:rPr>
              <a:t>Az ókori történelem Cézárig </a:t>
            </a:r>
            <a:r>
              <a:rPr lang="hu-HU" sz="2400" dirty="0">
                <a:latin typeface="PT Sans" panose="020B0503020203020204" pitchFamily="34" charset="-18"/>
              </a:rPr>
              <a:t>(Nápoly, 1325–1350) 	</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művészet, Gyűjthető látható&#10;&#10;Előfordulhat, hogy a mesterséges intelligencia által létrehozott tartalom helytelen.">
            <a:extLst>
              <a:ext uri="{FF2B5EF4-FFF2-40B4-BE49-F238E27FC236}">
                <a16:creationId xmlns:a16="http://schemas.microsoft.com/office/drawing/2014/main" id="{9F365835-06AC-CFDE-B283-190364EAF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7" y="374925"/>
            <a:ext cx="6998023" cy="5660687"/>
          </a:xfrm>
          <a:prstGeom prst="rect">
            <a:avLst/>
          </a:prstGeom>
        </p:spPr>
      </p:pic>
    </p:spTree>
    <p:extLst>
      <p:ext uri="{BB962C8B-B14F-4D97-AF65-F5344CB8AC3E}">
        <p14:creationId xmlns:p14="http://schemas.microsoft.com/office/powerpoint/2010/main" val="128384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villamosdilemma - 1. szcenárió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vázlat, rajz, Vonalas grafika, művészet látható&#10;&#10;Előfordulhat, hogy a mesterséges intelligencia által létrehozott tartalom helytelen.">
            <a:extLst>
              <a:ext uri="{FF2B5EF4-FFF2-40B4-BE49-F238E27FC236}">
                <a16:creationId xmlns:a16="http://schemas.microsoft.com/office/drawing/2014/main" id="{BE1C4B59-C766-AF28-9E91-6CEE481EA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93" y="1263902"/>
            <a:ext cx="8893790" cy="4991029"/>
          </a:xfrm>
          <a:prstGeom prst="rect">
            <a:avLst/>
          </a:prstGeom>
        </p:spPr>
      </p:pic>
    </p:spTree>
    <p:extLst>
      <p:ext uri="{BB962C8B-B14F-4D97-AF65-F5344CB8AC3E}">
        <p14:creationId xmlns:p14="http://schemas.microsoft.com/office/powerpoint/2010/main" val="3778717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5"/>
            <a:ext cx="11494581" cy="6598170"/>
          </a:xfrm>
        </p:spPr>
        <p:txBody>
          <a:bodyPr>
            <a:noAutofit/>
          </a:bodyPr>
          <a:lstStyle/>
          <a:p>
            <a:pPr marL="4305300" indent="0" algn="r">
              <a:lnSpc>
                <a:spcPct val="130000"/>
              </a:lnSpc>
              <a:spcBef>
                <a:spcPts val="0"/>
              </a:spcBef>
              <a:buNone/>
            </a:pPr>
            <a:endParaRPr lang="hu-HU" sz="800" i="1"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7535863" indent="-457200">
              <a:lnSpc>
                <a:spcPct val="130000"/>
              </a:lnSpc>
              <a:spcBef>
                <a:spcPts val="0"/>
              </a:spcBef>
              <a:buNone/>
              <a:tabLst>
                <a:tab pos="179388" algn="l"/>
              </a:tabLst>
            </a:pPr>
            <a:endParaRPr lang="hu-HU" sz="2400" dirty="0">
              <a:effectLst/>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endParaRPr lang="hu-HU" sz="2400" dirty="0">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endParaRPr lang="hu-HU" sz="2400" dirty="0">
              <a:effectLst/>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endParaRPr lang="hu-HU" sz="2400" dirty="0">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r>
              <a:rPr lang="hu-HU" sz="2400" dirty="0">
                <a:effectLst/>
                <a:latin typeface="PT Sans" panose="020B0503020203020204" pitchFamily="34" charset="-18"/>
                <a:ea typeface="Calibri" panose="020F0502020204030204" pitchFamily="34" charset="0"/>
              </a:rPr>
              <a:t>		</a:t>
            </a:r>
            <a:endParaRPr lang="hu-HU" sz="2400" dirty="0">
              <a:latin typeface="PT Sans" panose="020B0503020203020204" pitchFamily="34" charset="-18"/>
              <a:ea typeface="Calibri" panose="020F0502020204030204" pitchFamily="34" charset="0"/>
            </a:endParaRPr>
          </a:p>
          <a:p>
            <a:pPr marL="0" indent="0">
              <a:lnSpc>
                <a:spcPct val="130000"/>
              </a:lnSpc>
              <a:spcBef>
                <a:spcPts val="600"/>
              </a:spcBef>
              <a:buNone/>
              <a:tabLst>
                <a:tab pos="179388" algn="l"/>
              </a:tabLst>
            </a:pPr>
            <a:r>
              <a:rPr lang="hu-HU" sz="2400" dirty="0">
                <a:effectLst/>
                <a:latin typeface="PT Sans" panose="020B0503020203020204" pitchFamily="34" charset="-18"/>
                <a:ea typeface="Calibri" panose="020F0502020204030204" pitchFamily="34" charset="0"/>
              </a:rPr>
              <a:t> </a:t>
            </a:r>
            <a:r>
              <a:rPr lang="hu-HU" sz="2400" dirty="0">
                <a:latin typeface="PT Sans" panose="020B0503020203020204" pitchFamily="34" charset="-18"/>
              </a:rPr>
              <a:t>Szent Ágoston: </a:t>
            </a:r>
            <a:r>
              <a:rPr lang="hu-HU" sz="2400" i="1" dirty="0">
                <a:latin typeface="PT Sans" panose="020B0503020203020204" pitchFamily="34" charset="-18"/>
              </a:rPr>
              <a:t>Isten városa </a:t>
            </a:r>
          </a:p>
          <a:p>
            <a:pPr marL="0" indent="0">
              <a:lnSpc>
                <a:spcPct val="130000"/>
              </a:lnSpc>
              <a:spcBef>
                <a:spcPts val="0"/>
              </a:spcBef>
              <a:buNone/>
              <a:tabLst>
                <a:tab pos="179388" algn="l"/>
              </a:tabLst>
            </a:pPr>
            <a:r>
              <a:rPr lang="hu-HU" sz="2400" dirty="0">
                <a:latin typeface="PT Sans" panose="020B0503020203020204" pitchFamily="34" charset="-18"/>
              </a:rPr>
              <a:t>(Párizs, kb. 1400–1425) </a:t>
            </a:r>
          </a:p>
          <a:p>
            <a:pPr marL="0" indent="0">
              <a:lnSpc>
                <a:spcPct val="130000"/>
              </a:lnSpc>
              <a:spcBef>
                <a:spcPts val="0"/>
              </a:spcBef>
              <a:buNone/>
              <a:tabLst>
                <a:tab pos="179388" algn="l"/>
              </a:tabLst>
            </a:pPr>
            <a:r>
              <a:rPr lang="hu-HU" sz="2400" dirty="0">
                <a:latin typeface="PT Sans" panose="020B0503020203020204" pitchFamily="34" charset="-18"/>
              </a:rPr>
              <a:t>	</a:t>
            </a:r>
            <a:r>
              <a:rPr lang="hu-HU" sz="2400" i="1" dirty="0">
                <a:latin typeface="PT Sans" panose="020B0503020203020204" pitchFamily="34" charset="-18"/>
              </a:rPr>
              <a:t>                                                                     Artúr halála </a:t>
            </a:r>
            <a:r>
              <a:rPr lang="hu-HU" sz="2400" dirty="0">
                <a:latin typeface="PT Sans" panose="020B0503020203020204" pitchFamily="34" charset="-18"/>
              </a:rPr>
              <a:t>(Franciaország, kb. 1316)</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descr="A képen művészet, festmény, kerék, képkeret látható&#10;&#10;Előfordulhat, hogy a mesterséges intelligencia által létrehozott tartalom helytelen.">
            <a:extLst>
              <a:ext uri="{FF2B5EF4-FFF2-40B4-BE49-F238E27FC236}">
                <a16:creationId xmlns:a16="http://schemas.microsoft.com/office/drawing/2014/main" id="{AA4B5E46-D4BE-9FE8-9628-E0A3CDB54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79" y="197484"/>
            <a:ext cx="5674608" cy="4998165"/>
          </a:xfrm>
          <a:prstGeom prst="rect">
            <a:avLst/>
          </a:prstGeom>
        </p:spPr>
      </p:pic>
      <p:pic>
        <p:nvPicPr>
          <p:cNvPr id="11" name="Kép 10">
            <a:extLst>
              <a:ext uri="{FF2B5EF4-FFF2-40B4-BE49-F238E27FC236}">
                <a16:creationId xmlns:a16="http://schemas.microsoft.com/office/drawing/2014/main" id="{3DCA2EF8-F35C-6D20-C325-8329471CDEF8}"/>
              </a:ext>
            </a:extLst>
          </p:cNvPr>
          <p:cNvPicPr>
            <a:picLocks noChangeAspect="1"/>
          </p:cNvPicPr>
          <p:nvPr/>
        </p:nvPicPr>
        <p:blipFill>
          <a:blip r:embed="rId4"/>
          <a:stretch>
            <a:fillRect/>
          </a:stretch>
        </p:blipFill>
        <p:spPr>
          <a:xfrm>
            <a:off x="6179541" y="1046090"/>
            <a:ext cx="5663750" cy="4998165"/>
          </a:xfrm>
          <a:prstGeom prst="rect">
            <a:avLst/>
          </a:prstGeom>
        </p:spPr>
      </p:pic>
    </p:spTree>
    <p:extLst>
      <p:ext uri="{BB962C8B-B14F-4D97-AF65-F5344CB8AC3E}">
        <p14:creationId xmlns:p14="http://schemas.microsoft.com/office/powerpoint/2010/main" val="641677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228600"/>
            <a:ext cx="11410303" cy="6504709"/>
          </a:xfrm>
        </p:spPr>
        <p:txBody>
          <a:bodyPr numCol="2">
            <a:noAutofit/>
          </a:bodyPr>
          <a:lstStyle/>
          <a:p>
            <a:pPr marL="2330450" indent="0" algn="r">
              <a:lnSpc>
                <a:spcPct val="130000"/>
              </a:lnSpc>
              <a:spcBef>
                <a:spcPts val="0"/>
              </a:spcBef>
              <a:buNone/>
            </a:pPr>
            <a:r>
              <a:rPr lang="hu-HU" sz="2000" dirty="0">
                <a:solidFill>
                  <a:srgbClr val="000000"/>
                </a:solidFill>
                <a:latin typeface="PT Sans" panose="020B0503020203020204" pitchFamily="34" charset="-18"/>
              </a:rPr>
              <a:t>Faludi Ferenc: Forgandó </a:t>
            </a:r>
          </a:p>
          <a:p>
            <a:pPr marL="0" indent="0">
              <a:lnSpc>
                <a:spcPct val="130000"/>
              </a:lnSpc>
              <a:spcBef>
                <a:spcPts val="0"/>
              </a:spcBef>
              <a:buNone/>
            </a:pPr>
            <a:endParaRPr lang="hu-HU" sz="900" dirty="0">
              <a:solidFill>
                <a:srgbClr val="000000"/>
              </a:solidFill>
              <a:latin typeface="PT Sans" panose="020B0503020203020204" pitchFamily="34" charset="-18"/>
            </a:endParaRPr>
          </a:p>
          <a:p>
            <a:pPr marL="0" indent="0">
              <a:lnSpc>
                <a:spcPct val="130000"/>
              </a:lnSpc>
              <a:spcBef>
                <a:spcPts val="0"/>
              </a:spcBef>
              <a:buNone/>
            </a:pPr>
            <a:r>
              <a:rPr lang="hu-HU" sz="2000" dirty="0">
                <a:solidFill>
                  <a:srgbClr val="000000"/>
                </a:solidFill>
                <a:latin typeface="PT Sans" panose="020B0503020203020204" pitchFamily="34" charset="-18"/>
              </a:rPr>
              <a:t>Fortuna szekerén </a:t>
            </a:r>
            <a:r>
              <a:rPr lang="hu-HU" sz="2000" dirty="0" err="1">
                <a:solidFill>
                  <a:srgbClr val="000000"/>
                </a:solidFill>
                <a:latin typeface="PT Sans" panose="020B0503020203020204" pitchFamily="34" charset="-18"/>
              </a:rPr>
              <a:t>okossan</a:t>
            </a:r>
            <a:r>
              <a:rPr lang="hu-HU" sz="2000" dirty="0">
                <a:solidFill>
                  <a:srgbClr val="000000"/>
                </a:solidFill>
                <a:latin typeface="PT Sans" panose="020B0503020203020204" pitchFamily="34" charset="-18"/>
              </a:rPr>
              <a:t> ülj,</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Úgy forgasd </a:t>
            </a:r>
            <a:r>
              <a:rPr lang="hu-HU" sz="2000" dirty="0" err="1">
                <a:solidFill>
                  <a:srgbClr val="000000"/>
                </a:solidFill>
                <a:latin typeface="PT Sans" panose="020B0503020203020204" pitchFamily="34" charset="-18"/>
              </a:rPr>
              <a:t>tengelét</a:t>
            </a:r>
            <a:r>
              <a:rPr lang="hu-HU" sz="2000" dirty="0">
                <a:solidFill>
                  <a:srgbClr val="000000"/>
                </a:solidFill>
                <a:latin typeface="PT Sans" panose="020B0503020203020204" pitchFamily="34" charset="-18"/>
              </a:rPr>
              <a:t>, hogy ki ne </a:t>
            </a:r>
            <a:r>
              <a:rPr lang="hu-HU" sz="2000" dirty="0" err="1">
                <a:solidFill>
                  <a:srgbClr val="000000"/>
                </a:solidFill>
                <a:latin typeface="PT Sans" panose="020B0503020203020204" pitchFamily="34" charset="-18"/>
              </a:rPr>
              <a:t>dülj</a:t>
            </a:r>
            <a:r>
              <a:rPr lang="hu-HU" sz="2000" dirty="0">
                <a:solidFill>
                  <a:srgbClr val="000000"/>
                </a:solidFill>
                <a:latin typeface="PT Sans" panose="020B0503020203020204" pitchFamily="34" charset="-18"/>
              </a:rPr>
              <a: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Ha szépen vezetett,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Ha miben kedvezett,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Ha miben kedvezett, meg ne örülj,</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Fortuna szekerén </a:t>
            </a:r>
            <a:r>
              <a:rPr lang="hu-HU" sz="2000" dirty="0" err="1">
                <a:solidFill>
                  <a:srgbClr val="000000"/>
                </a:solidFill>
                <a:latin typeface="PT Sans" panose="020B0503020203020204" pitchFamily="34" charset="-18"/>
              </a:rPr>
              <a:t>okossan</a:t>
            </a:r>
            <a:r>
              <a:rPr lang="hu-HU" sz="2000" dirty="0">
                <a:solidFill>
                  <a:srgbClr val="000000"/>
                </a:solidFill>
                <a:latin typeface="PT Sans" panose="020B0503020203020204" pitchFamily="34" charset="-18"/>
              </a:rPr>
              <a:t> ülj,</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Fortuna szekerén </a:t>
            </a:r>
            <a:r>
              <a:rPr lang="hu-HU" sz="2000" dirty="0" err="1">
                <a:solidFill>
                  <a:srgbClr val="000000"/>
                </a:solidFill>
                <a:latin typeface="PT Sans" panose="020B0503020203020204" pitchFamily="34" charset="-18"/>
              </a:rPr>
              <a:t>okossan</a:t>
            </a:r>
            <a:r>
              <a:rPr lang="hu-HU" sz="2000" dirty="0">
                <a:solidFill>
                  <a:srgbClr val="000000"/>
                </a:solidFill>
                <a:latin typeface="PT Sans" panose="020B0503020203020204" pitchFamily="34" charset="-18"/>
              </a:rPr>
              <a:t> ülj.</a:t>
            </a:r>
          </a:p>
          <a:p>
            <a:pPr marL="0" indent="0">
              <a:lnSpc>
                <a:spcPct val="130000"/>
              </a:lnSpc>
              <a:spcBef>
                <a:spcPts val="0"/>
              </a:spcBef>
              <a:buNone/>
            </a:pPr>
            <a:endParaRPr lang="hu-HU" sz="900" dirty="0">
              <a:solidFill>
                <a:srgbClr val="000000"/>
              </a:solidFill>
              <a:latin typeface="PT Sans" panose="020B0503020203020204" pitchFamily="34" charset="-18"/>
            </a:endParaRPr>
          </a:p>
          <a:p>
            <a:pPr marL="0" indent="0">
              <a:lnSpc>
                <a:spcPct val="130000"/>
              </a:lnSpc>
              <a:spcBef>
                <a:spcPts val="0"/>
              </a:spcBef>
              <a:buNone/>
            </a:pPr>
            <a:r>
              <a:rPr lang="hu-HU" sz="2000" dirty="0">
                <a:solidFill>
                  <a:srgbClr val="000000"/>
                </a:solidFill>
                <a:latin typeface="PT Sans" panose="020B0503020203020204" pitchFamily="34" charset="-18"/>
              </a:rPr>
              <a:t>Jó kedve s kereke egyaránt jár,</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Forgandó, </a:t>
            </a:r>
            <a:r>
              <a:rPr lang="hu-HU" sz="2000" dirty="0" err="1">
                <a:solidFill>
                  <a:srgbClr val="000000"/>
                </a:solidFill>
                <a:latin typeface="PT Sans" panose="020B0503020203020204" pitchFamily="34" charset="-18"/>
              </a:rPr>
              <a:t>váltazó</a:t>
            </a:r>
            <a:r>
              <a:rPr lang="hu-HU" sz="2000" dirty="0">
                <a:solidFill>
                  <a:srgbClr val="000000"/>
                </a:solidFill>
                <a:latin typeface="PT Sans" panose="020B0503020203020204" pitchFamily="34" charset="-18"/>
              </a:rPr>
              <a:t>, ma kinccsel vár,</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Holnap lenyomorit,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És megint boldogít,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És megint boldogít, </a:t>
            </a:r>
            <a:r>
              <a:rPr lang="hu-HU" sz="2000" dirty="0" err="1">
                <a:solidFill>
                  <a:srgbClr val="000000"/>
                </a:solidFill>
                <a:latin typeface="PT Sans" panose="020B0503020203020204" pitchFamily="34" charset="-18"/>
              </a:rPr>
              <a:t>elhigyjed</a:t>
            </a:r>
            <a:r>
              <a:rPr lang="hu-HU" sz="2000" dirty="0">
                <a:solidFill>
                  <a:srgbClr val="000000"/>
                </a:solidFill>
                <a:latin typeface="PT Sans" panose="020B0503020203020204" pitchFamily="34" charset="-18"/>
              </a:rPr>
              <a:t> bár,</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Jó kedve s kereke egyaránt jár,</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Jó kedve s kereke egyaránt jár.</a:t>
            </a:r>
          </a:p>
          <a:p>
            <a:pPr marL="0" indent="0">
              <a:lnSpc>
                <a:spcPct val="130000"/>
              </a:lnSpc>
              <a:spcBef>
                <a:spcPts val="0"/>
              </a:spcBef>
              <a:buNone/>
            </a:pPr>
            <a:endParaRPr lang="hu-HU" sz="2000" dirty="0">
              <a:solidFill>
                <a:srgbClr val="000000"/>
              </a:solidFill>
              <a:latin typeface="PT Sans" panose="020B0503020203020204" pitchFamily="34" charset="-18"/>
            </a:endParaRPr>
          </a:p>
          <a:p>
            <a:pPr marL="0" indent="0">
              <a:lnSpc>
                <a:spcPct val="130000"/>
              </a:lnSpc>
              <a:spcBef>
                <a:spcPts val="0"/>
              </a:spcBef>
              <a:buNone/>
            </a:pPr>
            <a:r>
              <a:rPr lang="hu-HU" sz="2000" dirty="0">
                <a:solidFill>
                  <a:srgbClr val="000000"/>
                </a:solidFill>
                <a:latin typeface="PT Sans" panose="020B0503020203020204" pitchFamily="34" charset="-18"/>
              </a:rPr>
              <a:t> szerencse (1755 előtt)</a:t>
            </a:r>
          </a:p>
          <a:p>
            <a:pPr marL="0" indent="0">
              <a:lnSpc>
                <a:spcPct val="130000"/>
              </a:lnSpc>
              <a:spcBef>
                <a:spcPts val="0"/>
              </a:spcBef>
              <a:buNone/>
            </a:pPr>
            <a:endParaRPr lang="hu-HU" sz="900" dirty="0">
              <a:solidFill>
                <a:srgbClr val="000000"/>
              </a:solidFill>
              <a:latin typeface="PT Sans" panose="020B0503020203020204" pitchFamily="34" charset="-18"/>
            </a:endParaRPr>
          </a:p>
          <a:p>
            <a:pPr marL="0" indent="0">
              <a:lnSpc>
                <a:spcPct val="130000"/>
              </a:lnSpc>
              <a:spcBef>
                <a:spcPts val="0"/>
              </a:spcBef>
              <a:buNone/>
            </a:pPr>
            <a:r>
              <a:rPr lang="hu-HU" sz="2000" dirty="0">
                <a:solidFill>
                  <a:srgbClr val="000000"/>
                </a:solidFill>
                <a:latin typeface="PT Sans" panose="020B0503020203020204" pitchFamily="34" charset="-18"/>
              </a:rPr>
              <a:t>Érdemre nem tekint, szemtelen, vak,</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Kire ma vont aranyt, holnap szűrt rak,</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Tudják, kik táborát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Lakták és udvarát,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Lakták és udvarát, sok nagy urak,</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Érdemre nem tekint, szemtelen, vak,</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Érdemre nem tekint, szemtelen, vak.</a:t>
            </a:r>
          </a:p>
          <a:p>
            <a:pPr marL="0" indent="0">
              <a:lnSpc>
                <a:spcPct val="130000"/>
              </a:lnSpc>
              <a:spcBef>
                <a:spcPts val="0"/>
              </a:spcBef>
              <a:buNone/>
            </a:pPr>
            <a:endParaRPr lang="hu-HU" sz="900" dirty="0">
              <a:solidFill>
                <a:srgbClr val="000000"/>
              </a:solidFill>
              <a:latin typeface="PT Sans" panose="020B0503020203020204" pitchFamily="34" charset="-18"/>
            </a:endParaRPr>
          </a:p>
          <a:p>
            <a:pPr marL="0" indent="0">
              <a:lnSpc>
                <a:spcPct val="130000"/>
              </a:lnSpc>
              <a:spcBef>
                <a:spcPts val="0"/>
              </a:spcBef>
              <a:buNone/>
            </a:pPr>
            <a:r>
              <a:rPr lang="hu-HU" sz="2000" dirty="0">
                <a:solidFill>
                  <a:srgbClr val="000000"/>
                </a:solidFill>
                <a:latin typeface="PT Sans" panose="020B0503020203020204" pitchFamily="34" charset="-18"/>
              </a:rPr>
              <a:t>Hol édes jó anyád, hol mostohád,</a:t>
            </a:r>
            <a:br>
              <a:rPr lang="hu-HU" sz="2000" dirty="0">
                <a:solidFill>
                  <a:srgbClr val="000000"/>
                </a:solidFill>
                <a:latin typeface="PT Sans" panose="020B0503020203020204" pitchFamily="34" charset="-18"/>
              </a:rPr>
            </a:br>
            <a:r>
              <a:rPr lang="hu-HU" sz="2000" dirty="0" err="1">
                <a:solidFill>
                  <a:srgbClr val="000000"/>
                </a:solidFill>
                <a:latin typeface="PT Sans" panose="020B0503020203020204" pitchFamily="34" charset="-18"/>
              </a:rPr>
              <a:t>Dolgárul</a:t>
            </a:r>
            <a:r>
              <a:rPr lang="hu-HU" sz="2000" dirty="0">
                <a:solidFill>
                  <a:srgbClr val="000000"/>
                </a:solidFill>
                <a:latin typeface="PT Sans" panose="020B0503020203020204" pitchFamily="34" charset="-18"/>
              </a:rPr>
              <a:t> senkinek számot nem </a:t>
            </a:r>
            <a:r>
              <a:rPr lang="hu-HU" sz="2000" dirty="0" err="1">
                <a:solidFill>
                  <a:srgbClr val="000000"/>
                </a:solidFill>
                <a:latin typeface="PT Sans" panose="020B0503020203020204" pitchFamily="34" charset="-18"/>
              </a:rPr>
              <a:t>ád</a:t>
            </a:r>
            <a:r>
              <a:rPr lang="hu-HU" sz="2000" dirty="0">
                <a:solidFill>
                  <a:srgbClr val="000000"/>
                </a:solidFill>
                <a:latin typeface="PT Sans" panose="020B0503020203020204" pitchFamily="34" charset="-18"/>
              </a:rPr>
              <a:t>.</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a:t>
            </a:r>
            <a:r>
              <a:rPr lang="hu-HU" sz="2000" dirty="0" err="1">
                <a:solidFill>
                  <a:srgbClr val="000000"/>
                </a:solidFill>
                <a:latin typeface="PT Sans" panose="020B0503020203020204" pitchFamily="34" charset="-18"/>
              </a:rPr>
              <a:t>Megböcsül</a:t>
            </a:r>
            <a:r>
              <a:rPr lang="hu-HU" sz="2000" dirty="0">
                <a:solidFill>
                  <a:srgbClr val="000000"/>
                </a:solidFill>
                <a:latin typeface="PT Sans" panose="020B0503020203020204" pitchFamily="34" charset="-18"/>
              </a:rPr>
              <a:t>, megaláz,</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Magasztal, legyaláz,</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Magasztal, legyaláz, bút hoz reád,</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Hol édes jó anyád, hol mostohád,</a:t>
            </a:r>
            <a:br>
              <a:rPr lang="hu-HU" sz="2000" dirty="0">
                <a:solidFill>
                  <a:srgbClr val="000000"/>
                </a:solidFill>
                <a:latin typeface="PT Sans" panose="020B0503020203020204" pitchFamily="34" charset="-18"/>
              </a:rPr>
            </a:br>
            <a:r>
              <a:rPr lang="hu-HU" sz="2000" dirty="0">
                <a:solidFill>
                  <a:srgbClr val="000000"/>
                </a:solidFill>
                <a:latin typeface="PT Sans" panose="020B0503020203020204" pitchFamily="34" charset="-18"/>
              </a:rPr>
              <a:t>  Hol édes jó anyád, hol mostohád!</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48251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5"/>
            <a:ext cx="11494581" cy="6598170"/>
          </a:xfrm>
        </p:spPr>
        <p:txBody>
          <a:bodyPr>
            <a:noAutofit/>
          </a:bodyPr>
          <a:lstStyle/>
          <a:p>
            <a:pPr marL="4305300" indent="0" algn="r">
              <a:lnSpc>
                <a:spcPct val="130000"/>
              </a:lnSpc>
              <a:spcBef>
                <a:spcPts val="0"/>
              </a:spcBef>
              <a:buNone/>
            </a:pPr>
            <a:endParaRPr lang="hu-HU" sz="800" i="1"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7535863" indent="-457200">
              <a:lnSpc>
                <a:spcPct val="130000"/>
              </a:lnSpc>
              <a:spcBef>
                <a:spcPts val="0"/>
              </a:spcBef>
              <a:buNone/>
              <a:tabLst>
                <a:tab pos="179388" algn="l"/>
              </a:tabLst>
            </a:pPr>
            <a:endParaRPr lang="hu-HU" sz="2400" dirty="0">
              <a:effectLst/>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endParaRPr lang="hu-HU" sz="2400" dirty="0">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endParaRPr lang="hu-HU" sz="2400" dirty="0">
              <a:effectLst/>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endParaRPr lang="hu-HU" sz="2400" dirty="0">
              <a:latin typeface="PT Sans" panose="020B0503020203020204" pitchFamily="34" charset="-18"/>
              <a:ea typeface="Calibri" panose="020F0502020204030204" pitchFamily="34" charset="0"/>
            </a:endParaRPr>
          </a:p>
          <a:p>
            <a:pPr marL="7535863" indent="-457200">
              <a:lnSpc>
                <a:spcPct val="130000"/>
              </a:lnSpc>
              <a:spcBef>
                <a:spcPts val="0"/>
              </a:spcBef>
              <a:buNone/>
              <a:tabLst>
                <a:tab pos="179388" algn="l"/>
              </a:tabLst>
            </a:pPr>
            <a:r>
              <a:rPr lang="hu-HU" sz="2400" dirty="0">
                <a:effectLst/>
                <a:latin typeface="PT Sans" panose="020B0503020203020204" pitchFamily="34" charset="-18"/>
                <a:ea typeface="Calibri" panose="020F0502020204030204" pitchFamily="34" charset="0"/>
              </a:rPr>
              <a:t>		</a:t>
            </a:r>
            <a:endParaRPr lang="hu-HU" sz="2400" dirty="0">
              <a:latin typeface="PT Sans" panose="020B0503020203020204" pitchFamily="34" charset="-18"/>
              <a:ea typeface="Calibri" panose="020F0502020204030204" pitchFamily="34" charset="0"/>
            </a:endParaRPr>
          </a:p>
          <a:p>
            <a:pPr marL="0" indent="0">
              <a:lnSpc>
                <a:spcPct val="130000"/>
              </a:lnSpc>
              <a:spcBef>
                <a:spcPts val="0"/>
              </a:spcBef>
              <a:buNone/>
              <a:tabLst>
                <a:tab pos="179388" algn="l"/>
              </a:tabLst>
            </a:pPr>
            <a:r>
              <a:rPr lang="hu-HU" sz="2400" dirty="0">
                <a:effectLst/>
                <a:latin typeface="PT Sans" panose="020B0503020203020204" pitchFamily="34" charset="-18"/>
                <a:ea typeface="Calibri" panose="020F0502020204030204" pitchFamily="34" charset="0"/>
              </a:rPr>
              <a:t> </a:t>
            </a:r>
            <a:r>
              <a:rPr lang="it-IT" sz="2400" dirty="0">
                <a:latin typeface="PT Sans" panose="020B0503020203020204" pitchFamily="34" charset="-18"/>
              </a:rPr>
              <a:t>Sebastian Brant</a:t>
            </a:r>
            <a:r>
              <a:rPr lang="hu-HU" sz="2400" dirty="0">
                <a:latin typeface="PT Sans" panose="020B0503020203020204" pitchFamily="34" charset="-18"/>
              </a:rPr>
              <a:t>: </a:t>
            </a:r>
            <a:r>
              <a:rPr lang="it-IT" sz="2400" i="1" dirty="0">
                <a:latin typeface="PT Sans" panose="020B0503020203020204" pitchFamily="34" charset="-18"/>
              </a:rPr>
              <a:t>A bolondok hajója </a:t>
            </a:r>
            <a:r>
              <a:rPr lang="hu-HU" sz="2400" dirty="0">
                <a:latin typeface="PT Sans" panose="020B0503020203020204" pitchFamily="34" charset="-18"/>
              </a:rPr>
              <a:t>(</a:t>
            </a:r>
            <a:r>
              <a:rPr lang="it-IT" sz="2400" dirty="0">
                <a:latin typeface="PT Sans" panose="020B0503020203020204" pitchFamily="34" charset="-18"/>
              </a:rPr>
              <a:t>Basel,</a:t>
            </a:r>
            <a:r>
              <a:rPr lang="hu-HU" sz="2400" dirty="0">
                <a:latin typeface="PT Sans" panose="020B0503020203020204" pitchFamily="34" charset="-18"/>
              </a:rPr>
              <a:t> </a:t>
            </a:r>
            <a:r>
              <a:rPr lang="it-IT" sz="2400" dirty="0">
                <a:latin typeface="PT Sans" panose="020B0503020203020204" pitchFamily="34" charset="-18"/>
              </a:rPr>
              <a:t>1572</a:t>
            </a:r>
            <a:r>
              <a:rPr lang="hu-HU" sz="2400" dirty="0">
                <a:latin typeface="PT Sans" panose="020B0503020203020204" pitchFamily="34" charset="-18"/>
              </a:rPr>
              <a:t>)</a:t>
            </a:r>
          </a:p>
          <a:p>
            <a:pPr marL="0" indent="0">
              <a:lnSpc>
                <a:spcPct val="130000"/>
              </a:lnSpc>
              <a:spcBef>
                <a:spcPts val="0"/>
              </a:spcBef>
              <a:buNone/>
              <a:tabLst>
                <a:tab pos="179388" algn="l"/>
              </a:tabLst>
            </a:pPr>
            <a:r>
              <a:rPr lang="hu-HU" sz="2400" dirty="0">
                <a:latin typeface="PT Sans" panose="020B0503020203020204" pitchFamily="34" charset="-18"/>
              </a:rPr>
              <a:t> </a:t>
            </a:r>
          </a:p>
          <a:p>
            <a:pPr marL="0" indent="0">
              <a:lnSpc>
                <a:spcPct val="130000"/>
              </a:lnSpc>
              <a:spcBef>
                <a:spcPts val="0"/>
              </a:spcBef>
              <a:buNone/>
              <a:tabLst>
                <a:tab pos="179388" algn="l"/>
              </a:tabLst>
            </a:pPr>
            <a:r>
              <a:rPr lang="hu-HU" sz="2400" dirty="0">
                <a:latin typeface="PT Sans" panose="020B0503020203020204" pitchFamily="34" charset="-18"/>
              </a:rPr>
              <a:t>	</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 name="Kép 5" descr="A képen rajz, művészet, Nyomdászat, vázlat látható&#10;&#10;Előfordulhat, hogy a mesterséges intelligencia által létrehozott tartalom helytelen.">
            <a:extLst>
              <a:ext uri="{FF2B5EF4-FFF2-40B4-BE49-F238E27FC236}">
                <a16:creationId xmlns:a16="http://schemas.microsoft.com/office/drawing/2014/main" id="{F8C89AF3-1483-A294-1944-003E20A90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8" y="244689"/>
            <a:ext cx="6994770" cy="4833838"/>
          </a:xfrm>
          <a:prstGeom prst="rect">
            <a:avLst/>
          </a:prstGeom>
        </p:spPr>
      </p:pic>
      <p:pic>
        <p:nvPicPr>
          <p:cNvPr id="7" name="Kép 6" descr="A képen Emberi arc, rajz, személy, művészet látható&#10;&#10;Előfordulhat, hogy a mesterséges intelligencia által létrehozott tartalom helytelen.">
            <a:extLst>
              <a:ext uri="{FF2B5EF4-FFF2-40B4-BE49-F238E27FC236}">
                <a16:creationId xmlns:a16="http://schemas.microsoft.com/office/drawing/2014/main" id="{74DC64CA-DF00-AA77-9E4D-A1A7AEDA9D0B}"/>
              </a:ext>
            </a:extLst>
          </p:cNvPr>
          <p:cNvPicPr>
            <a:picLocks noChangeAspect="1"/>
          </p:cNvPicPr>
          <p:nvPr/>
        </p:nvPicPr>
        <p:blipFill>
          <a:blip r:embed="rId4">
            <a:extLst>
              <a:ext uri="{28A0092B-C50C-407E-A947-70E740481C1C}">
                <a14:useLocalDpi xmlns:a14="http://schemas.microsoft.com/office/drawing/2010/main" val="0"/>
              </a:ext>
            </a:extLst>
          </a:blip>
          <a:srcRect r="1784"/>
          <a:stretch/>
        </p:blipFill>
        <p:spPr>
          <a:xfrm>
            <a:off x="7536265" y="178974"/>
            <a:ext cx="4307026" cy="6554335"/>
          </a:xfrm>
          <a:prstGeom prst="rect">
            <a:avLst/>
          </a:prstGeom>
        </p:spPr>
      </p:pic>
    </p:spTree>
    <p:extLst>
      <p:ext uri="{BB962C8B-B14F-4D97-AF65-F5344CB8AC3E}">
        <p14:creationId xmlns:p14="http://schemas.microsoft.com/office/powerpoint/2010/main" val="1743039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5"/>
            <a:ext cx="11494581" cy="6598170"/>
          </a:xfrm>
        </p:spPr>
        <p:txBody>
          <a:bodyPr>
            <a:noAutofit/>
          </a:bodyPr>
          <a:lstStyle/>
          <a:p>
            <a:pPr marL="6461125" indent="-2068513">
              <a:lnSpc>
                <a:spcPct val="130000"/>
              </a:lnSpc>
              <a:spcBef>
                <a:spcPts val="0"/>
              </a:spcBef>
              <a:buNone/>
            </a:pPr>
            <a:r>
              <a:rPr lang="hu-HU" sz="2400" dirty="0">
                <a:effectLst/>
                <a:latin typeface="PT Sans" panose="020B0503020203020204" pitchFamily="34" charset="-18"/>
                <a:ea typeface="Calibri" panose="020F0502020204030204" pitchFamily="34" charset="0"/>
              </a:rPr>
              <a:t>         </a:t>
            </a:r>
            <a:r>
              <a:rPr lang="hu-HU" sz="2400" b="1" dirty="0">
                <a:effectLst/>
                <a:latin typeface="PT Sans" panose="020B0503020203020204" pitchFamily="34" charset="-18"/>
                <a:ea typeface="Calibri" panose="020F0502020204030204" pitchFamily="34" charset="0"/>
              </a:rPr>
              <a:t>A szerencse ábrázolása a kora újkorban</a:t>
            </a:r>
            <a:endParaRPr lang="hu-HU" sz="2400" b="1" dirty="0">
              <a:latin typeface="PT Sans" panose="020B0503020203020204" pitchFamily="34" charset="-18"/>
              <a:ea typeface="Calibri" panose="020F0502020204030204" pitchFamily="34" charset="0"/>
            </a:endParaRPr>
          </a:p>
          <a:p>
            <a:pPr marL="6461125" indent="-2068513">
              <a:lnSpc>
                <a:spcPct val="130000"/>
              </a:lnSpc>
              <a:spcBef>
                <a:spcPts val="0"/>
              </a:spcBef>
              <a:buNone/>
            </a:pPr>
            <a:r>
              <a:rPr lang="hu-HU" sz="2400" b="1" dirty="0">
                <a:effectLst/>
                <a:latin typeface="PT Sans" panose="020B0503020203020204" pitchFamily="34" charset="-18"/>
                <a:ea typeface="Calibri" panose="020F0502020204030204" pitchFamily="34" charset="0"/>
              </a:rPr>
              <a:t>                     </a:t>
            </a:r>
            <a:r>
              <a:rPr lang="hu-HU" sz="2400" dirty="0">
                <a:effectLst/>
                <a:latin typeface="PT Sans" panose="020B0503020203020204" pitchFamily="34" charset="-18"/>
                <a:ea typeface="Calibri" panose="020F0502020204030204" pitchFamily="34" charset="0"/>
              </a:rPr>
              <a:t>Tenned kell a szerencsédét</a:t>
            </a:r>
          </a:p>
          <a:p>
            <a:pPr marL="0" indent="0">
              <a:lnSpc>
                <a:spcPct val="130000"/>
              </a:lnSpc>
              <a:spcBef>
                <a:spcPts val="0"/>
              </a:spcBef>
              <a:buNone/>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6275388" indent="803275">
              <a:lnSpc>
                <a:spcPct val="130000"/>
              </a:lnSpc>
              <a:spcBef>
                <a:spcPts val="0"/>
              </a:spcBef>
              <a:buNone/>
              <a:tabLst>
                <a:tab pos="179388" algn="l"/>
              </a:tabLst>
            </a:pPr>
            <a:endParaRPr lang="hu-HU" sz="3600" dirty="0">
              <a:latin typeface="PT Sans" panose="020B0503020203020204" pitchFamily="34" charset="-18"/>
            </a:endParaRPr>
          </a:p>
          <a:p>
            <a:pPr marL="6275388" indent="803275">
              <a:lnSpc>
                <a:spcPct val="130000"/>
              </a:lnSpc>
              <a:spcBef>
                <a:spcPts val="0"/>
              </a:spcBef>
              <a:buNone/>
              <a:tabLst>
                <a:tab pos="179388" algn="l"/>
              </a:tabLst>
            </a:pPr>
            <a:endParaRPr lang="hu-HU" sz="2400" dirty="0">
              <a:latin typeface="PT Sans" panose="020B0503020203020204" pitchFamily="34" charset="-18"/>
            </a:endParaRPr>
          </a:p>
          <a:p>
            <a:pPr marL="8964613" indent="0">
              <a:lnSpc>
                <a:spcPct val="130000"/>
              </a:lnSpc>
              <a:spcBef>
                <a:spcPts val="0"/>
              </a:spcBef>
              <a:buNone/>
            </a:pPr>
            <a:endParaRPr lang="hu-HU" sz="2400" dirty="0">
              <a:effectLst/>
              <a:latin typeface="PT Sans" panose="020B0503020203020204" pitchFamily="34" charset="-18"/>
              <a:ea typeface="Calibri" panose="020F0502020204030204" pitchFamily="34" charset="0"/>
            </a:endParaRPr>
          </a:p>
          <a:p>
            <a:pPr marL="8964613" indent="0">
              <a:lnSpc>
                <a:spcPct val="130000"/>
              </a:lnSpc>
              <a:spcBef>
                <a:spcPts val="0"/>
              </a:spcBef>
              <a:buNone/>
            </a:pPr>
            <a:r>
              <a:rPr lang="hu-HU" sz="2400" dirty="0">
                <a:effectLst/>
                <a:latin typeface="PT Sans" panose="020B0503020203020204" pitchFamily="34" charset="-18"/>
                <a:ea typeface="Calibri" panose="020F0502020204030204" pitchFamily="34" charset="0"/>
              </a:rPr>
              <a:t>„A bizonytalan Fortuna kegyei múlandók, </a:t>
            </a:r>
          </a:p>
          <a:p>
            <a:pPr marL="8786813" indent="177800">
              <a:lnSpc>
                <a:spcPct val="130000"/>
              </a:lnSpc>
              <a:spcBef>
                <a:spcPts val="0"/>
              </a:spcBef>
              <a:buNone/>
            </a:pPr>
            <a:r>
              <a:rPr lang="hu-HU" sz="2400" dirty="0">
                <a:effectLst/>
                <a:latin typeface="PT Sans" panose="020B0503020203020204" pitchFamily="34" charset="-18"/>
                <a:ea typeface="Calibri" panose="020F0502020204030204" pitchFamily="34" charset="0"/>
              </a:rPr>
              <a:t>és miként a Hold, </a:t>
            </a:r>
          </a:p>
          <a:p>
            <a:pPr marL="8786813" indent="-8786813">
              <a:lnSpc>
                <a:spcPct val="130000"/>
              </a:lnSpc>
              <a:spcBef>
                <a:spcPts val="0"/>
              </a:spcBef>
              <a:buNone/>
            </a:pPr>
            <a:r>
              <a:rPr lang="hu-HU" sz="2000" dirty="0">
                <a:latin typeface="PT Sans" panose="020B0503020203020204" pitchFamily="34" charset="-18"/>
              </a:rPr>
              <a:t>„</a:t>
            </a:r>
            <a:r>
              <a:rPr lang="hu-HU" sz="2400" dirty="0">
                <a:latin typeface="PT Sans" panose="020B0503020203020204" pitchFamily="34" charset="-18"/>
              </a:rPr>
              <a:t>A megfontolás alkalma rövid.”</a:t>
            </a:r>
            <a:r>
              <a:rPr lang="hu-HU" sz="2400" dirty="0">
                <a:latin typeface="PT Sans" panose="020B0503020203020204" pitchFamily="34" charset="-18"/>
                <a:ea typeface="Calibri" panose="020F0502020204030204" pitchFamily="34" charset="0"/>
              </a:rPr>
              <a:t>                                                               </a:t>
            </a:r>
            <a:r>
              <a:rPr lang="hu-HU" sz="2400" dirty="0">
                <a:effectLst/>
                <a:latin typeface="PT Sans" panose="020B0503020203020204" pitchFamily="34" charset="-18"/>
                <a:ea typeface="Calibri" panose="020F0502020204030204" pitchFamily="34" charset="0"/>
              </a:rPr>
              <a:t>úgy változik ő is.”</a:t>
            </a:r>
          </a:p>
          <a:p>
            <a:pPr marL="8786813" indent="-8786813">
              <a:lnSpc>
                <a:spcPct val="130000"/>
              </a:lnSpc>
              <a:spcBef>
                <a:spcPts val="0"/>
              </a:spcBef>
              <a:buNone/>
            </a:pPr>
            <a:r>
              <a:rPr lang="hu-HU" sz="2400" dirty="0">
                <a:effectLst/>
                <a:latin typeface="PT Sans" panose="020B0503020203020204" pitchFamily="34" charset="-18"/>
                <a:ea typeface="Calibri" panose="020F0502020204030204" pitchFamily="34" charset="0"/>
              </a:rPr>
              <a:t> </a:t>
            </a:r>
            <a:r>
              <a:rPr lang="hu-HU" sz="2400" dirty="0">
                <a:latin typeface="PT Sans" panose="020B0503020203020204" pitchFamily="34" charset="-18"/>
              </a:rPr>
              <a:t>(1519) 	  (1635)</a:t>
            </a:r>
            <a:r>
              <a:rPr lang="hu-HU" sz="2400" dirty="0">
                <a:effectLst/>
                <a:latin typeface="PT Sans" panose="020B0503020203020204" pitchFamily="34" charset="-18"/>
                <a:ea typeface="Calibri" panose="020F0502020204030204" pitchFamily="34" charset="0"/>
              </a:rPr>
              <a:t>                                                           </a:t>
            </a:r>
            <a:endParaRPr lang="hu-HU" sz="2400" dirty="0">
              <a:latin typeface="PT Sans" panose="020B0503020203020204" pitchFamily="34" charset="-18"/>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6" name="Kép 15" descr="A képen szöveg, rajz, vázlat, művészet látható&#10;&#10;Előfordulhat, hogy a mesterséges intelligencia által létrehozott tartalom helytelen.">
            <a:extLst>
              <a:ext uri="{FF2B5EF4-FFF2-40B4-BE49-F238E27FC236}">
                <a16:creationId xmlns:a16="http://schemas.microsoft.com/office/drawing/2014/main" id="{F096DA51-3548-3C33-678C-25ABC1483AAD}"/>
              </a:ext>
            </a:extLst>
          </p:cNvPr>
          <p:cNvPicPr>
            <a:picLocks noChangeAspect="1"/>
          </p:cNvPicPr>
          <p:nvPr/>
        </p:nvPicPr>
        <p:blipFill>
          <a:blip r:embed="rId3">
            <a:extLst>
              <a:ext uri="{28A0092B-C50C-407E-A947-70E740481C1C}">
                <a14:useLocalDpi xmlns:a14="http://schemas.microsoft.com/office/drawing/2010/main" val="0"/>
              </a:ext>
            </a:extLst>
          </a:blip>
          <a:srcRect l="4704" t="681" r="6710" b="939"/>
          <a:stretch/>
        </p:blipFill>
        <p:spPr>
          <a:xfrm>
            <a:off x="4792716" y="1548574"/>
            <a:ext cx="4382815" cy="5029626"/>
          </a:xfrm>
          <a:prstGeom prst="rect">
            <a:avLst/>
          </a:prstGeom>
        </p:spPr>
      </p:pic>
      <p:pic>
        <p:nvPicPr>
          <p:cNvPr id="7" name="Kép 6" descr="A képen rajz, művészet, szöveg, vázlat látható&#10;&#10;Előfordulhat, hogy a mesterséges intelligencia által létrehozott tartalom helytelen.">
            <a:extLst>
              <a:ext uri="{FF2B5EF4-FFF2-40B4-BE49-F238E27FC236}">
                <a16:creationId xmlns:a16="http://schemas.microsoft.com/office/drawing/2014/main" id="{EB83C955-5CAB-84D5-9948-7E8E152FBA18}"/>
              </a:ext>
            </a:extLst>
          </p:cNvPr>
          <p:cNvPicPr>
            <a:picLocks noChangeAspect="1"/>
          </p:cNvPicPr>
          <p:nvPr/>
        </p:nvPicPr>
        <p:blipFill>
          <a:blip r:embed="rId4">
            <a:extLst>
              <a:ext uri="{28A0092B-C50C-407E-A947-70E740481C1C}">
                <a14:useLocalDpi xmlns:a14="http://schemas.microsoft.com/office/drawing/2010/main" val="0"/>
              </a:ext>
            </a:extLst>
          </a:blip>
          <a:srcRect l="2992" t="1884" r="3403" b="-52"/>
          <a:stretch/>
        </p:blipFill>
        <p:spPr>
          <a:xfrm>
            <a:off x="348708" y="351932"/>
            <a:ext cx="4051779" cy="5344611"/>
          </a:xfrm>
          <a:prstGeom prst="rect">
            <a:avLst/>
          </a:prstGeom>
        </p:spPr>
      </p:pic>
    </p:spTree>
    <p:extLst>
      <p:ext uri="{BB962C8B-B14F-4D97-AF65-F5344CB8AC3E}">
        <p14:creationId xmlns:p14="http://schemas.microsoft.com/office/powerpoint/2010/main" val="886976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6" y="197484"/>
            <a:ext cx="11494585" cy="6598170"/>
          </a:xfrm>
        </p:spPr>
        <p:txBody>
          <a:bodyPr>
            <a:noAutofit/>
          </a:bodyPr>
          <a:lstStyle/>
          <a:p>
            <a:pPr marL="4305300" indent="0" algn="r">
              <a:lnSpc>
                <a:spcPct val="130000"/>
              </a:lnSpc>
              <a:spcBef>
                <a:spcPts val="0"/>
              </a:spcBef>
              <a:buNone/>
            </a:pPr>
            <a:endParaRPr lang="hu-HU" sz="800" i="1" dirty="0">
              <a:effectLst/>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effectLst/>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effectLst/>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effectLst/>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latin typeface="PT Sans" panose="020B0503020203020204" pitchFamily="34" charset="-18"/>
              <a:ea typeface="Calibri" panose="020F0502020204030204" pitchFamily="34" charset="0"/>
            </a:endParaRPr>
          </a:p>
          <a:p>
            <a:pPr marL="6461125" indent="-268288">
              <a:lnSpc>
                <a:spcPct val="130000"/>
              </a:lnSpc>
              <a:spcBef>
                <a:spcPts val="0"/>
              </a:spcBef>
              <a:buNone/>
            </a:pPr>
            <a:endParaRPr lang="hu-HU" sz="800"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effectLst/>
              <a:latin typeface="PT Sans" panose="020B0503020203020204" pitchFamily="34" charset="-18"/>
              <a:ea typeface="Calibri" panose="020F0502020204030204" pitchFamily="34" charset="0"/>
            </a:endParaRPr>
          </a:p>
          <a:p>
            <a:pPr marL="0" indent="0">
              <a:lnSpc>
                <a:spcPct val="130000"/>
              </a:lnSpc>
              <a:spcBef>
                <a:spcPts val="0"/>
              </a:spcBef>
              <a:buNone/>
            </a:pPr>
            <a:endParaRPr lang="hu-HU" sz="2400" dirty="0">
              <a:effectLst/>
              <a:latin typeface="PT Sans" panose="020B0503020203020204" pitchFamily="34" charset="-18"/>
              <a:ea typeface="Calibri" panose="020F0502020204030204" pitchFamily="34" charset="0"/>
            </a:endParaRPr>
          </a:p>
          <a:p>
            <a:pPr marL="0" indent="0">
              <a:lnSpc>
                <a:spcPct val="130000"/>
              </a:lnSpc>
              <a:spcBef>
                <a:spcPts val="0"/>
              </a:spcBef>
              <a:buNone/>
              <a:tabLst>
                <a:tab pos="179388" algn="l"/>
              </a:tabLst>
            </a:pPr>
            <a:endParaRPr lang="hu-HU" sz="2400" dirty="0">
              <a:latin typeface="PT Sans" panose="020B0503020203020204" pitchFamily="34" charset="-18"/>
            </a:endParaRPr>
          </a:p>
          <a:p>
            <a:pPr marL="0" indent="0">
              <a:lnSpc>
                <a:spcPct val="130000"/>
              </a:lnSpc>
              <a:spcBef>
                <a:spcPts val="0"/>
              </a:spcBef>
              <a:buNone/>
              <a:tabLst>
                <a:tab pos="179388" algn="l"/>
              </a:tabLst>
            </a:pPr>
            <a:endParaRPr lang="hu-HU" sz="2400" dirty="0">
              <a:latin typeface="PT Sans" panose="020B0503020203020204" pitchFamily="34" charset="-18"/>
            </a:endParaRPr>
          </a:p>
          <a:p>
            <a:pPr marL="0" indent="0">
              <a:lnSpc>
                <a:spcPct val="130000"/>
              </a:lnSpc>
              <a:spcBef>
                <a:spcPts val="0"/>
              </a:spcBef>
              <a:buNone/>
              <a:tabLst>
                <a:tab pos="179388" algn="l"/>
              </a:tabLst>
            </a:pPr>
            <a:endParaRPr lang="hu-HU" sz="2400" dirty="0">
              <a:latin typeface="PT Sans" panose="020B0503020203020204" pitchFamily="34" charset="-18"/>
            </a:endParaRPr>
          </a:p>
          <a:p>
            <a:pPr marL="0" indent="0">
              <a:lnSpc>
                <a:spcPct val="130000"/>
              </a:lnSpc>
              <a:spcBef>
                <a:spcPts val="0"/>
              </a:spcBef>
              <a:buNone/>
              <a:tabLst>
                <a:tab pos="179388" algn="l"/>
              </a:tabLst>
            </a:pPr>
            <a:endParaRPr lang="hu-HU" sz="2400" dirty="0">
              <a:latin typeface="PT Sans" panose="020B0503020203020204" pitchFamily="34" charset="-18"/>
            </a:endParaRPr>
          </a:p>
          <a:p>
            <a:pPr marL="0" indent="0">
              <a:lnSpc>
                <a:spcPct val="130000"/>
              </a:lnSpc>
              <a:spcBef>
                <a:spcPts val="0"/>
              </a:spcBef>
              <a:buNone/>
              <a:tabLst>
                <a:tab pos="179388" algn="l"/>
              </a:tabLst>
            </a:pPr>
            <a:endParaRPr lang="hu-HU" sz="2400" dirty="0">
              <a:latin typeface="PT Sans" panose="020B0503020203020204" pitchFamily="34" charset="-18"/>
            </a:endParaRPr>
          </a:p>
          <a:p>
            <a:pPr marL="5565775" indent="0">
              <a:lnSpc>
                <a:spcPct val="130000"/>
              </a:lnSpc>
              <a:spcBef>
                <a:spcPts val="0"/>
              </a:spcBef>
              <a:buNone/>
              <a:tabLst>
                <a:tab pos="179388" algn="l"/>
              </a:tabLst>
            </a:pPr>
            <a:endParaRPr lang="hu-HU" sz="800" dirty="0">
              <a:latin typeface="PT Sans" panose="020B0503020203020204" pitchFamily="34" charset="-18"/>
            </a:endParaRPr>
          </a:p>
          <a:p>
            <a:pPr marL="5565775" indent="0">
              <a:lnSpc>
                <a:spcPct val="130000"/>
              </a:lnSpc>
              <a:spcBef>
                <a:spcPts val="0"/>
              </a:spcBef>
              <a:buNone/>
              <a:tabLst>
                <a:tab pos="179388" algn="l"/>
              </a:tabLst>
            </a:pPr>
            <a:endParaRPr lang="hu-HU" sz="800" dirty="0">
              <a:latin typeface="PT Sans" panose="020B0503020203020204" pitchFamily="34" charset="-18"/>
            </a:endParaRPr>
          </a:p>
          <a:p>
            <a:pPr marL="5565775" indent="0">
              <a:lnSpc>
                <a:spcPct val="130000"/>
              </a:lnSpc>
              <a:spcBef>
                <a:spcPts val="0"/>
              </a:spcBef>
              <a:buNone/>
              <a:tabLst>
                <a:tab pos="179388" algn="l"/>
              </a:tabLst>
            </a:pPr>
            <a:endParaRPr lang="hu-HU" sz="200" dirty="0">
              <a:latin typeface="PT Sans" panose="020B0503020203020204" pitchFamily="34" charset="-18"/>
            </a:endParaRPr>
          </a:p>
          <a:p>
            <a:pPr marL="5376863" indent="0">
              <a:lnSpc>
                <a:spcPct val="130000"/>
              </a:lnSpc>
              <a:spcBef>
                <a:spcPts val="0"/>
              </a:spcBef>
              <a:buNone/>
              <a:tabLst>
                <a:tab pos="179388" algn="l"/>
              </a:tabLst>
            </a:pPr>
            <a:endParaRPr lang="hu-HU" sz="2400" dirty="0">
              <a:latin typeface="PT Sans" panose="020B0503020203020204" pitchFamily="34" charset="-18"/>
            </a:endParaRPr>
          </a:p>
          <a:p>
            <a:pPr marL="5376863" indent="0">
              <a:lnSpc>
                <a:spcPct val="130000"/>
              </a:lnSpc>
              <a:spcBef>
                <a:spcPts val="0"/>
              </a:spcBef>
              <a:buNone/>
              <a:tabLst>
                <a:tab pos="179388" algn="l"/>
              </a:tabLst>
            </a:pPr>
            <a:r>
              <a:rPr lang="hu-HU" sz="2400" dirty="0">
                <a:latin typeface="PT Sans" panose="020B0503020203020204" pitchFamily="34" charset="-18"/>
              </a:rPr>
              <a:t>                 „Ne legyek megragadva.” (1635)</a:t>
            </a:r>
          </a:p>
          <a:p>
            <a:pPr marL="5376863" indent="0">
              <a:lnSpc>
                <a:spcPct val="130000"/>
              </a:lnSpc>
              <a:spcBef>
                <a:spcPts val="0"/>
              </a:spcBef>
              <a:buNone/>
              <a:tabLst>
                <a:tab pos="179388" algn="l"/>
              </a:tabLst>
            </a:pPr>
            <a:endParaRPr lang="hu-HU" sz="500" dirty="0">
              <a:latin typeface="PT Sans" panose="020B0503020203020204" pitchFamily="34" charset="-18"/>
            </a:endParaRPr>
          </a:p>
          <a:p>
            <a:pPr marL="0" indent="0">
              <a:lnSpc>
                <a:spcPct val="130000"/>
              </a:lnSpc>
              <a:spcBef>
                <a:spcPts val="0"/>
              </a:spcBef>
              <a:buNone/>
              <a:tabLst>
                <a:tab pos="179388" algn="l"/>
              </a:tabLst>
            </a:pPr>
            <a:r>
              <a:rPr lang="hu-HU" sz="2400" dirty="0">
                <a:latin typeface="PT Sans" panose="020B0503020203020204" pitchFamily="34" charset="-18"/>
              </a:rPr>
              <a:t>„</a:t>
            </a:r>
            <a:r>
              <a:rPr lang="hu-HU" sz="2400" noProof="0" dirty="0">
                <a:latin typeface="PT Sans" panose="020B0503020203020204" pitchFamily="34" charset="-18"/>
              </a:rPr>
              <a:t>Elöl hajas, hátul kopasz az alkalom.</a:t>
            </a:r>
            <a:r>
              <a:rPr lang="de-DE" sz="2400" dirty="0">
                <a:latin typeface="PT Sans" panose="020B0503020203020204" pitchFamily="34" charset="-18"/>
              </a:rPr>
              <a:t>”</a:t>
            </a:r>
            <a:r>
              <a:rPr lang="hu-HU" sz="2400" dirty="0">
                <a:latin typeface="PT Sans" panose="020B0503020203020204" pitchFamily="34" charset="-18"/>
              </a:rPr>
              <a:t> </a:t>
            </a:r>
            <a:r>
              <a:rPr lang="de-DE" sz="2400" dirty="0">
                <a:latin typeface="PT Sans" panose="020B0503020203020204" pitchFamily="34" charset="-18"/>
              </a:rPr>
              <a:t>(1573</a:t>
            </a:r>
            <a:r>
              <a:rPr lang="hu-HU" sz="2400" dirty="0">
                <a:latin typeface="PT Sans" panose="020B0503020203020204" pitchFamily="34" charset="-18"/>
              </a:rPr>
              <a:t>)</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rajz, művészet, vázlat, fametszet látható&#10;&#10;Előfordulhat, hogy a mesterséges intelligencia által létrehozott tartalom helytelen.">
            <a:extLst>
              <a:ext uri="{FF2B5EF4-FFF2-40B4-BE49-F238E27FC236}">
                <a16:creationId xmlns:a16="http://schemas.microsoft.com/office/drawing/2014/main" id="{CCCC2831-E206-38F1-3835-75E8882AE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55" y="264141"/>
            <a:ext cx="5268537" cy="5940018"/>
          </a:xfrm>
          <a:prstGeom prst="rect">
            <a:avLst/>
          </a:prstGeom>
        </p:spPr>
      </p:pic>
      <p:pic>
        <p:nvPicPr>
          <p:cNvPr id="8" name="Kép 7" descr="A képen rajz, vázlat, művészet, nő látható&#10;&#10;Előfordulhat, hogy a mesterséges intelligencia által létrehozott tartalom helytelen.">
            <a:extLst>
              <a:ext uri="{FF2B5EF4-FFF2-40B4-BE49-F238E27FC236}">
                <a16:creationId xmlns:a16="http://schemas.microsoft.com/office/drawing/2014/main" id="{F30CE822-0982-52B4-81A8-D0CEE02E6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103" y="264141"/>
            <a:ext cx="5448809" cy="5352371"/>
          </a:xfrm>
          <a:prstGeom prst="rect">
            <a:avLst/>
          </a:prstGeom>
        </p:spPr>
      </p:pic>
    </p:spTree>
    <p:extLst>
      <p:ext uri="{BB962C8B-B14F-4D97-AF65-F5344CB8AC3E}">
        <p14:creationId xmlns:p14="http://schemas.microsoft.com/office/powerpoint/2010/main" val="4013681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6" y="197484"/>
            <a:ext cx="11657764" cy="6598170"/>
          </a:xfrm>
        </p:spPr>
        <p:txBody>
          <a:bodyPr>
            <a:noAutofit/>
          </a:bodyPr>
          <a:lstStyle/>
          <a:p>
            <a:pPr marL="0" indent="0">
              <a:lnSpc>
                <a:spcPct val="130000"/>
              </a:lnSpc>
              <a:spcBef>
                <a:spcPts val="0"/>
              </a:spcBef>
              <a:buNone/>
            </a:pPr>
            <a:r>
              <a:rPr lang="hu-HU" sz="2400" kern="0" dirty="0">
                <a:latin typeface="PT Sans" panose="020B0503020203020204" pitchFamily="34" charset="-18"/>
                <a:ea typeface="Aptos" panose="020B0004020202020204" pitchFamily="34" charset="0"/>
              </a:rPr>
              <a:t>„Sokan úgy gondolják, a világ dolgait Isten és a szerencse igazgatja, s emberi ésszel</a:t>
            </a:r>
          </a:p>
          <a:p>
            <a:pPr marL="0" indent="0">
              <a:lnSpc>
                <a:spcPct val="130000"/>
              </a:lnSpc>
              <a:spcBef>
                <a:spcPts val="0"/>
              </a:spcBef>
              <a:buNone/>
            </a:pPr>
            <a:r>
              <a:rPr lang="hu-HU" sz="2400" kern="0" dirty="0">
                <a:effectLst/>
                <a:latin typeface="PT Sans" panose="020B0503020203020204" pitchFamily="34" charset="-18"/>
                <a:ea typeface="Aptos" panose="020B0004020202020204" pitchFamily="34" charset="0"/>
              </a:rPr>
              <a:t>ezen mit sem </a:t>
            </a:r>
            <a:r>
              <a:rPr lang="hu-HU" sz="2400" kern="0" dirty="0">
                <a:latin typeface="PT Sans" panose="020B0503020203020204" pitchFamily="34" charset="-18"/>
                <a:ea typeface="Aptos" panose="020B0004020202020204" pitchFamily="34" charset="0"/>
              </a:rPr>
              <a:t>lehet változtatni. Mindezt azért, hogy azt állíthassák: nem szabad a </a:t>
            </a:r>
            <a:endParaRPr lang="hu-HU" sz="2400" kern="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kern="0" dirty="0">
                <a:latin typeface="PT Sans" panose="020B0503020203020204" pitchFamily="34" charset="-18"/>
                <a:ea typeface="Aptos" panose="020B0004020202020204" pitchFamily="34" charset="0"/>
              </a:rPr>
              <a:t>munkában megizzadni, bízza magát mindenki a</a:t>
            </a:r>
            <a:endParaRPr lang="hu-HU" sz="2400" kern="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kern="0" dirty="0">
                <a:latin typeface="PT Sans" panose="020B0503020203020204" pitchFamily="34" charset="-18"/>
                <a:ea typeface="Aptos" panose="020B0004020202020204" pitchFamily="34" charset="0"/>
              </a:rPr>
              <a:t>sors kegyére. De míg </a:t>
            </a:r>
            <a:r>
              <a:rPr lang="hu-HU" sz="2400" b="1" kern="0" dirty="0">
                <a:latin typeface="PT Sans" panose="020B0503020203020204" pitchFamily="34" charset="-18"/>
                <a:ea typeface="Aptos" panose="020B0004020202020204" pitchFamily="34" charset="0"/>
              </a:rPr>
              <a:t>szabad akaratunk </a:t>
            </a:r>
            <a:r>
              <a:rPr lang="hu-HU" sz="2400" kern="0" dirty="0">
                <a:latin typeface="PT Sans" panose="020B0503020203020204" pitchFamily="34" charset="-18"/>
                <a:ea typeface="Aptos" panose="020B0004020202020204" pitchFamily="34" charset="0"/>
              </a:rPr>
              <a:t>van,</a:t>
            </a:r>
          </a:p>
          <a:p>
            <a:pPr marL="0" indent="0">
              <a:lnSpc>
                <a:spcPct val="130000"/>
              </a:lnSpc>
              <a:spcBef>
                <a:spcPts val="0"/>
              </a:spcBef>
              <a:buNone/>
            </a:pPr>
            <a:r>
              <a:rPr lang="hu-HU" sz="2400" kern="0" dirty="0">
                <a:latin typeface="PT Sans" panose="020B0503020203020204" pitchFamily="34" charset="-18"/>
                <a:ea typeface="Aptos" panose="020B0004020202020204" pitchFamily="34" charset="0"/>
              </a:rPr>
              <a:t>úgy ítélem: igaz, hogy </a:t>
            </a:r>
            <a:r>
              <a:rPr lang="hu-HU" sz="2400" b="1" kern="0" dirty="0">
                <a:latin typeface="PT Sans" panose="020B0503020203020204" pitchFamily="34" charset="-18"/>
                <a:ea typeface="Aptos" panose="020B0004020202020204" pitchFamily="34" charset="0"/>
              </a:rPr>
              <a:t>a szerencse felerészben </a:t>
            </a:r>
            <a:endParaRPr lang="hu-HU" sz="2400" kern="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b="1" kern="0" dirty="0">
                <a:latin typeface="PT Sans" panose="020B0503020203020204" pitchFamily="34" charset="-18"/>
                <a:ea typeface="Aptos" panose="020B0004020202020204" pitchFamily="34" charset="0"/>
              </a:rPr>
              <a:t>ura tetteinknek, hanem a másik felét, vagy </a:t>
            </a:r>
            <a:endParaRPr lang="hu-HU" sz="2400" b="1" kern="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b="1" kern="0" dirty="0">
                <a:latin typeface="PT Sans" panose="020B0503020203020204" pitchFamily="34" charset="-18"/>
                <a:ea typeface="Aptos" panose="020B0004020202020204" pitchFamily="34" charset="0"/>
              </a:rPr>
              <a:t>majdnem annyit, saját erőnk mozgat. </a:t>
            </a:r>
          </a:p>
          <a:p>
            <a:pPr marL="0" indent="0">
              <a:lnSpc>
                <a:spcPct val="130000"/>
              </a:lnSpc>
              <a:spcBef>
                <a:spcPts val="0"/>
              </a:spcBef>
              <a:buNone/>
            </a:pPr>
            <a:endParaRPr lang="hu-HU" sz="100" b="1" kern="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kern="0" dirty="0">
                <a:effectLst/>
                <a:latin typeface="PT Sans" panose="020B0503020203020204" pitchFamily="34" charset="-18"/>
                <a:ea typeface="Aptos" panose="020B0004020202020204" pitchFamily="34" charset="0"/>
              </a:rPr>
              <a:t>A szerencse olyan, </a:t>
            </a:r>
            <a:r>
              <a:rPr lang="hu-HU" sz="2400" kern="0" dirty="0">
                <a:latin typeface="PT Sans" panose="020B0503020203020204" pitchFamily="34" charset="-18"/>
                <a:ea typeface="Aptos" panose="020B0004020202020204" pitchFamily="34" charset="0"/>
              </a:rPr>
              <a:t>mint az asszony, </a:t>
            </a:r>
            <a:endParaRPr lang="hu-HU" sz="2400" kern="0" dirty="0">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kern="0" dirty="0">
                <a:effectLst/>
                <a:latin typeface="PT Sans" panose="020B0503020203020204" pitchFamily="34" charset="-18"/>
                <a:ea typeface="Aptos" panose="020B0004020202020204" pitchFamily="34" charset="0"/>
              </a:rPr>
              <a:t>csak akkor tartod kordában, ha ütöd-vered.”</a:t>
            </a:r>
          </a:p>
          <a:p>
            <a:pPr marL="625475" indent="-625475">
              <a:lnSpc>
                <a:spcPct val="130000"/>
              </a:lnSpc>
              <a:spcBef>
                <a:spcPts val="0"/>
              </a:spcBef>
              <a:buNone/>
              <a:tabLst>
                <a:tab pos="4840288" algn="l"/>
              </a:tabLst>
            </a:pPr>
            <a:endParaRPr lang="hu-HU" sz="800" kern="0" dirty="0">
              <a:latin typeface="PT Sans" panose="020B0503020203020204" pitchFamily="34" charset="-18"/>
              <a:ea typeface="Aptos" panose="020B0004020202020204" pitchFamily="34" charset="0"/>
            </a:endParaRPr>
          </a:p>
          <a:p>
            <a:pPr marL="625475" indent="-625475">
              <a:lnSpc>
                <a:spcPct val="130000"/>
              </a:lnSpc>
              <a:spcBef>
                <a:spcPts val="0"/>
              </a:spcBef>
              <a:buNone/>
              <a:tabLst>
                <a:tab pos="4840288" algn="l"/>
              </a:tabLst>
            </a:pPr>
            <a:r>
              <a:rPr lang="hu-HU" sz="2400" kern="0" dirty="0">
                <a:latin typeface="PT Sans" panose="020B0503020203020204" pitchFamily="34" charset="-18"/>
                <a:ea typeface="Aptos" panose="020B0004020202020204" pitchFamily="34" charset="0"/>
              </a:rPr>
              <a:t>(Machiavelli: </a:t>
            </a:r>
            <a:r>
              <a:rPr lang="hu-HU" sz="2400" i="1" kern="0" dirty="0">
                <a:latin typeface="PT Sans" panose="020B0503020203020204" pitchFamily="34" charset="-18"/>
                <a:ea typeface="Aptos" panose="020B0004020202020204" pitchFamily="34" charset="0"/>
              </a:rPr>
              <a:t>A fejedelem. </a:t>
            </a:r>
            <a:r>
              <a:rPr lang="hu-HU" sz="2400" kern="0" dirty="0">
                <a:effectLst/>
                <a:latin typeface="PT Sans" panose="020B0503020203020204" pitchFamily="34" charset="-18"/>
                <a:ea typeface="Aptos" panose="020B0004020202020204" pitchFamily="34" charset="0"/>
              </a:rPr>
              <a:t>XXV. </a:t>
            </a:r>
            <a:r>
              <a:rPr lang="hu-HU" sz="2400" kern="0" dirty="0">
                <a:latin typeface="PT Sans" panose="020B0503020203020204" pitchFamily="34" charset="-18"/>
                <a:ea typeface="Aptos" panose="020B0004020202020204" pitchFamily="34" charset="0"/>
              </a:rPr>
              <a:t>Mit ér a szerencse </a:t>
            </a:r>
          </a:p>
          <a:p>
            <a:pPr marL="625475" indent="-625475">
              <a:lnSpc>
                <a:spcPct val="130000"/>
              </a:lnSpc>
              <a:spcBef>
                <a:spcPts val="0"/>
              </a:spcBef>
              <a:buNone/>
              <a:tabLst>
                <a:tab pos="4840288" algn="l"/>
              </a:tabLst>
            </a:pPr>
            <a:r>
              <a:rPr lang="hu-HU" sz="2400" kern="0" dirty="0">
                <a:latin typeface="PT Sans" panose="020B0503020203020204" pitchFamily="34" charset="-18"/>
                <a:ea typeface="Aptos" panose="020B0004020202020204" pitchFamily="34" charset="0"/>
              </a:rPr>
              <a:t>az emberi dolgokban, s hogyan lehet vele </a:t>
            </a:r>
          </a:p>
          <a:p>
            <a:pPr marL="625475" indent="-625475">
              <a:lnSpc>
                <a:spcPct val="130000"/>
              </a:lnSpc>
              <a:spcBef>
                <a:spcPts val="0"/>
              </a:spcBef>
              <a:buNone/>
              <a:tabLst>
                <a:tab pos="4840288" algn="l"/>
              </a:tabLst>
            </a:pPr>
            <a:r>
              <a:rPr lang="hu-HU" sz="2400" kern="0" dirty="0" err="1">
                <a:effectLst/>
                <a:latin typeface="PT Sans" panose="020B0503020203020204" pitchFamily="34" charset="-18"/>
                <a:ea typeface="Aptos" panose="020B0004020202020204" pitchFamily="34" charset="0"/>
              </a:rPr>
              <a:t>szembeszállni</a:t>
            </a:r>
            <a:r>
              <a:rPr lang="hu-HU" sz="2400" kern="0" dirty="0">
                <a:latin typeface="PT Sans" panose="020B0503020203020204" pitchFamily="34" charset="-18"/>
                <a:ea typeface="Aptos" panose="020B0004020202020204" pitchFamily="34" charset="0"/>
              </a:rPr>
              <a:t>, 1513</a:t>
            </a:r>
            <a:r>
              <a:rPr lang="hu-HU" sz="2400" kern="0" dirty="0">
                <a:effectLst/>
                <a:latin typeface="PT Sans" panose="020B0503020203020204" pitchFamily="34" charset="-18"/>
                <a:ea typeface="Aptos" panose="020B0004020202020204" pitchFamily="34" charset="0"/>
              </a:rPr>
              <a:t>)</a:t>
            </a:r>
          </a:p>
          <a:p>
            <a:pPr marL="625475" indent="-625475">
              <a:lnSpc>
                <a:spcPct val="130000"/>
              </a:lnSpc>
              <a:spcBef>
                <a:spcPts val="0"/>
              </a:spcBef>
              <a:buNone/>
              <a:tabLst>
                <a:tab pos="4840288" algn="l"/>
              </a:tabLst>
            </a:pPr>
            <a:r>
              <a:rPr lang="hu-HU" sz="800" kern="0" dirty="0">
                <a:effectLst/>
                <a:latin typeface="PT Sans" panose="020B0503020203020204" pitchFamily="34" charset="-18"/>
                <a:ea typeface="Aptos" panose="020B0004020202020204" pitchFamily="34" charset="0"/>
              </a:rPr>
              <a:t> </a:t>
            </a:r>
          </a:p>
          <a:p>
            <a:pPr marL="0" indent="0">
              <a:lnSpc>
                <a:spcPct val="130000"/>
              </a:lnSpc>
              <a:spcBef>
                <a:spcPts val="0"/>
              </a:spcBef>
              <a:buNone/>
              <a:tabLst>
                <a:tab pos="4840288" algn="l"/>
              </a:tabLst>
            </a:pPr>
            <a:r>
              <a:rPr lang="hu-HU" sz="800" kern="0" dirty="0">
                <a:effectLst/>
                <a:latin typeface="PT Sans" panose="020B0503020203020204" pitchFamily="34" charset="-18"/>
                <a:ea typeface="Aptos" panose="020B0004020202020204" pitchFamily="34" charset="0"/>
              </a:rPr>
              <a:t>                                                                                                                                        </a:t>
            </a:r>
            <a:r>
              <a:rPr lang="hu-HU" sz="2400" kern="0" dirty="0">
                <a:effectLst/>
                <a:latin typeface="PT Sans" panose="020B0503020203020204" pitchFamily="34" charset="-18"/>
                <a:ea typeface="Aptos" panose="020B0004020202020204" pitchFamily="34" charset="0"/>
              </a:rPr>
              <a:t>  </a:t>
            </a:r>
            <a:r>
              <a:rPr lang="hu-HU" sz="2400" dirty="0">
                <a:latin typeface="PT Sans" panose="020B0503020203020204" pitchFamily="34" charset="-18"/>
              </a:rPr>
              <a:t>„</a:t>
            </a:r>
            <a:r>
              <a:rPr lang="hu-HU" sz="2400" dirty="0" err="1">
                <a:latin typeface="PT Sans" panose="020B0503020203020204" pitchFamily="34" charset="-18"/>
                <a:ea typeface="Calibri" panose="020F0502020204030204" pitchFamily="34" charset="0"/>
              </a:rPr>
              <a:t>Marcantonio</a:t>
            </a:r>
            <a:r>
              <a:rPr lang="hu-HU" sz="2400" dirty="0">
                <a:latin typeface="PT Sans" panose="020B0503020203020204" pitchFamily="34" charset="-18"/>
                <a:ea typeface="Calibri" panose="020F0502020204030204" pitchFamily="34" charset="0"/>
              </a:rPr>
              <a:t>: Az erény  mint a szerencse legyőzője (1510)</a:t>
            </a:r>
            <a:endParaRPr lang="hu-HU" sz="2400" dirty="0">
              <a:effectLst/>
              <a:latin typeface="PT Sans" panose="020B0503020203020204" pitchFamily="34" charset="-18"/>
              <a:ea typeface="Calibri" panose="020F050202020403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vázlat, illusztráció, művészet, Emberábrázolás látható&#10;&#10;Előfordulhat, hogy a mesterséges intelligencia által létrehozott tartalom helytelen.">
            <a:extLst>
              <a:ext uri="{FF2B5EF4-FFF2-40B4-BE49-F238E27FC236}">
                <a16:creationId xmlns:a16="http://schemas.microsoft.com/office/drawing/2014/main" id="{25652B1C-0607-D1D6-304E-C45F55BD8AFB}"/>
              </a:ext>
            </a:extLst>
          </p:cNvPr>
          <p:cNvPicPr>
            <a:picLocks noChangeAspect="1"/>
          </p:cNvPicPr>
          <p:nvPr/>
        </p:nvPicPr>
        <p:blipFill>
          <a:blip r:embed="rId3">
            <a:extLst>
              <a:ext uri="{28A0092B-C50C-407E-A947-70E740481C1C}">
                <a14:useLocalDpi xmlns:a14="http://schemas.microsoft.com/office/drawing/2010/main" val="0"/>
              </a:ext>
            </a:extLst>
          </a:blip>
          <a:srcRect l="1285" t="4012" r="1431" b="3092"/>
          <a:stretch/>
        </p:blipFill>
        <p:spPr>
          <a:xfrm>
            <a:off x="6997148" y="1179837"/>
            <a:ext cx="4846144" cy="5138742"/>
          </a:xfrm>
          <a:prstGeom prst="rect">
            <a:avLst/>
          </a:prstGeom>
        </p:spPr>
      </p:pic>
    </p:spTree>
    <p:extLst>
      <p:ext uri="{BB962C8B-B14F-4D97-AF65-F5344CB8AC3E}">
        <p14:creationId xmlns:p14="http://schemas.microsoft.com/office/powerpoint/2010/main" val="4106550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244577" cy="6374080"/>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Összegzés 1. </a:t>
            </a:r>
            <a:r>
              <a:rPr lang="hu-HU" sz="2400" dirty="0">
                <a:solidFill>
                  <a:srgbClr val="000000"/>
                </a:solidFill>
                <a:latin typeface="PT Sans" panose="020B0503020203020204" pitchFamily="34" charset="-18"/>
                <a:ea typeface="Aptos" panose="020B0004020202020204" pitchFamily="34" charset="0"/>
              </a:rPr>
              <a:t> </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1. Az újkor hajnalán </a:t>
            </a:r>
            <a:r>
              <a:rPr lang="hu-HU" sz="2400" b="1" dirty="0">
                <a:solidFill>
                  <a:srgbClr val="000000"/>
                </a:solidFill>
                <a:latin typeface="PT Sans" panose="020B0503020203020204" pitchFamily="34" charset="-18"/>
                <a:ea typeface="Aptos" panose="020B0004020202020204" pitchFamily="34" charset="0"/>
              </a:rPr>
              <a:t>Isten</a:t>
            </a:r>
            <a:r>
              <a:rPr lang="hu-HU" sz="2400" dirty="0">
                <a:solidFill>
                  <a:srgbClr val="000000"/>
                </a:solidFill>
                <a:latin typeface="PT Sans" panose="020B0503020203020204" pitchFamily="34" charset="-18"/>
                <a:ea typeface="Aptos" panose="020B0004020202020204" pitchFamily="34" charset="0"/>
              </a:rPr>
              <a:t> értelmével szemben, az </a:t>
            </a:r>
            <a:r>
              <a:rPr lang="hu-HU" sz="2400" b="1" dirty="0">
                <a:solidFill>
                  <a:srgbClr val="000000"/>
                </a:solidFill>
                <a:latin typeface="PT Sans" panose="020B0503020203020204" pitchFamily="34" charset="-18"/>
                <a:ea typeface="Aptos" panose="020B0004020202020204" pitchFamily="34" charset="0"/>
              </a:rPr>
              <a:t>akarata</a:t>
            </a:r>
            <a:r>
              <a:rPr lang="hu-HU" sz="2400" dirty="0">
                <a:solidFill>
                  <a:srgbClr val="000000"/>
                </a:solidFill>
                <a:latin typeface="PT Sans" panose="020B0503020203020204" pitchFamily="34" charset="-18"/>
                <a:ea typeface="Aptos" panose="020B0004020202020204" pitchFamily="34" charset="0"/>
              </a:rPr>
              <a:t> értékelődött fel.</a:t>
            </a: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179388" indent="-179388">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2. Az istenképűség legfontosabb eleme az ember szabad akarata lett. </a:t>
            </a:r>
          </a:p>
          <a:p>
            <a:pPr marL="179388" indent="-179388">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3. Mirandola </a:t>
            </a:r>
            <a:r>
              <a:rPr lang="hu-HU" sz="2400" b="1" dirty="0">
                <a:solidFill>
                  <a:srgbClr val="000000"/>
                </a:solidFill>
                <a:latin typeface="PT Sans" panose="020B0503020203020204" pitchFamily="34" charset="-18"/>
                <a:cs typeface="Times New Roman" panose="02020603050405020304" pitchFamily="18" charset="0"/>
              </a:rPr>
              <a:t>az ember méltóságát </a:t>
            </a:r>
            <a:r>
              <a:rPr lang="hu-HU" sz="2400" dirty="0">
                <a:solidFill>
                  <a:srgbClr val="000000"/>
                </a:solidFill>
                <a:latin typeface="PT Sans" panose="020B0503020203020204" pitchFamily="34" charset="-18"/>
                <a:cs typeface="Times New Roman" panose="02020603050405020304" pitchFamily="18" charset="0"/>
              </a:rPr>
              <a:t>abban látja, hogy </a:t>
            </a:r>
            <a:r>
              <a:rPr lang="hu-HU" sz="2400" b="1" dirty="0">
                <a:solidFill>
                  <a:srgbClr val="000000"/>
                </a:solidFill>
                <a:latin typeface="PT Sans" panose="020B0503020203020204" pitchFamily="34" charset="-18"/>
                <a:cs typeface="Times New Roman" panose="02020603050405020304" pitchFamily="18" charset="0"/>
              </a:rPr>
              <a:t>szabad</a:t>
            </a:r>
            <a:r>
              <a:rPr lang="hu-HU" sz="2400" dirty="0">
                <a:solidFill>
                  <a:srgbClr val="000000"/>
                </a:solidFill>
                <a:latin typeface="PT Sans" panose="020B0503020203020204" pitchFamily="34" charset="-18"/>
                <a:cs typeface="Times New Roman" panose="02020603050405020304" pitchFamily="18" charset="0"/>
              </a:rPr>
              <a:t>, vagyis hogy </a:t>
            </a:r>
          </a:p>
          <a:p>
            <a:pPr marL="179388" indent="8572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erkölcsi értelemben </a:t>
            </a:r>
            <a:r>
              <a:rPr lang="hu-HU" sz="2400" b="1" dirty="0">
                <a:solidFill>
                  <a:srgbClr val="000000"/>
                </a:solidFill>
                <a:latin typeface="PT Sans" panose="020B0503020203020204" pitchFamily="34" charset="-18"/>
                <a:cs typeface="Times New Roman" panose="02020603050405020304" pitchFamily="18" charset="0"/>
              </a:rPr>
              <a:t>azzá lehet, amivé akar</a:t>
            </a:r>
            <a:r>
              <a:rPr lang="hu-HU" sz="2400" dirty="0">
                <a:solidFill>
                  <a:srgbClr val="000000"/>
                </a:solidFill>
                <a:latin typeface="PT Sans" panose="020B0503020203020204" pitchFamily="34" charset="-18"/>
                <a:cs typeface="Times New Roman" panose="02020603050405020304" pitchFamily="18" charset="0"/>
              </a:rPr>
              <a:t>. </a:t>
            </a:r>
          </a:p>
          <a:p>
            <a:pPr marL="179388" indent="-179388">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4. A választás szabadsága Mirandolánál több annál, hogy jó és rossz között </a:t>
            </a:r>
          </a:p>
          <a:p>
            <a:pPr marL="179388" indent="8572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dönthetünk, miközben mi magunk ugyanazok maradunk. Olyan szabadságról van</a:t>
            </a:r>
          </a:p>
          <a:p>
            <a:pPr marL="179388" indent="8572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szó, amellyel erkölcsi értelemben </a:t>
            </a:r>
            <a:r>
              <a:rPr lang="hu-HU" sz="2400" b="1" dirty="0">
                <a:solidFill>
                  <a:srgbClr val="000000"/>
                </a:solidFill>
                <a:latin typeface="PT Sans" panose="020B0503020203020204" pitchFamily="34" charset="-18"/>
                <a:cs typeface="Times New Roman" panose="02020603050405020304" pitchFamily="18" charset="0"/>
              </a:rPr>
              <a:t>átformáljuk önmagunkat</a:t>
            </a:r>
            <a:r>
              <a:rPr lang="hu-HU" sz="2400" dirty="0">
                <a:solidFill>
                  <a:srgbClr val="000000"/>
                </a:solidFill>
                <a:latin typeface="PT Sans" panose="020B0503020203020204" pitchFamily="34" charset="-18"/>
                <a:cs typeface="Times New Roman" panose="02020603050405020304" pitchFamily="18" charset="0"/>
              </a:rPr>
              <a:t>. </a:t>
            </a:r>
          </a:p>
          <a:p>
            <a:pPr marL="179388" indent="-179388">
              <a:lnSpc>
                <a:spcPct val="130000"/>
              </a:lnSpc>
              <a:spcBef>
                <a:spcPts val="0"/>
              </a:spcBef>
              <a:buNone/>
            </a:pPr>
            <a:endParaRPr lang="hu-HU" sz="3200" dirty="0">
              <a:latin typeface="Times New Roman" panose="02020603050405020304" pitchFamily="18" charset="0"/>
              <a:cs typeface="Times New Roman" panose="02020603050405020304" pitchFamily="18"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stmény, portré, Emberi arc, ruházat látható&#10;&#10;Automatikusan generált leírás">
            <a:extLst>
              <a:ext uri="{FF2B5EF4-FFF2-40B4-BE49-F238E27FC236}">
                <a16:creationId xmlns:a16="http://schemas.microsoft.com/office/drawing/2014/main" id="{B99F23E0-F346-0C50-3AB8-58FC32D96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8421" y="1118900"/>
            <a:ext cx="1704870" cy="2154606"/>
          </a:xfrm>
          <a:prstGeom prst="rect">
            <a:avLst/>
          </a:prstGeom>
        </p:spPr>
      </p:pic>
    </p:spTree>
    <p:extLst>
      <p:ext uri="{BB962C8B-B14F-4D97-AF65-F5344CB8AC3E}">
        <p14:creationId xmlns:p14="http://schemas.microsoft.com/office/powerpoint/2010/main" val="3562032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Összegzés 2. </a:t>
            </a:r>
            <a:r>
              <a:rPr lang="hu-HU" sz="2400" dirty="0">
                <a:solidFill>
                  <a:srgbClr val="000000"/>
                </a:solidFill>
                <a:latin typeface="PT Sans" panose="020B0503020203020204" pitchFamily="34" charset="-18"/>
                <a:ea typeface="Aptos" panose="020B0004020202020204" pitchFamily="34" charset="0"/>
              </a:rPr>
              <a:t> </a:t>
            </a:r>
          </a:p>
          <a:p>
            <a:pPr marL="179388" indent="-179388">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5. „Miért nem csodáljuk jobban az angyalokat?” Mert az ők nem </a:t>
            </a:r>
          </a:p>
          <a:p>
            <a:pPr marL="179388"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önmagukat teszik angyallá. Kiválóbbak mint mi, de a méltóság</a:t>
            </a:r>
          </a:p>
          <a:p>
            <a:pPr marL="179388" indent="0">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nem abban áll, hogy kiválók vagyunk, hanem hogy azzá válhatunk, </a:t>
            </a:r>
          </a:p>
          <a:p>
            <a:pPr marL="179388"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ha akarunk, ugyanakkor dönthetünk úgy is, hogy </a:t>
            </a:r>
            <a:r>
              <a:rPr lang="hu-HU" sz="2400" b="1" dirty="0">
                <a:solidFill>
                  <a:srgbClr val="000000"/>
                </a:solidFill>
                <a:latin typeface="PT Sans" panose="020B0503020203020204" pitchFamily="34" charset="-18"/>
                <a:cs typeface="Times New Roman" panose="02020603050405020304" pitchFamily="18" charset="0"/>
              </a:rPr>
              <a:t>nem válunk </a:t>
            </a:r>
            <a:r>
              <a:rPr lang="hu-HU" sz="2400" dirty="0">
                <a:solidFill>
                  <a:srgbClr val="000000"/>
                </a:solidFill>
                <a:latin typeface="PT Sans" panose="020B0503020203020204" pitchFamily="34" charset="-18"/>
                <a:cs typeface="Times New Roman" panose="02020603050405020304" pitchFamily="18" charset="0"/>
              </a:rPr>
              <a:t>kiválóvá.</a:t>
            </a:r>
          </a:p>
          <a:p>
            <a:pPr marL="179388" indent="-179388">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6. Ennek ellenére Mirandola tud róla, hogy </a:t>
            </a:r>
            <a:r>
              <a:rPr lang="hu-HU" sz="2400" b="1" dirty="0">
                <a:solidFill>
                  <a:srgbClr val="000000"/>
                </a:solidFill>
                <a:latin typeface="PT Sans" panose="020B0503020203020204" pitchFamily="34" charset="-18"/>
                <a:cs typeface="Times New Roman" panose="02020603050405020304" pitchFamily="18" charset="0"/>
              </a:rPr>
              <a:t>a szabadságnak van jobb és</a:t>
            </a:r>
          </a:p>
          <a:p>
            <a:pPr marL="179388" indent="0">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 rosszabb használata</a:t>
            </a:r>
            <a:r>
              <a:rPr lang="hu-HU" sz="2400" dirty="0">
                <a:solidFill>
                  <a:srgbClr val="000000"/>
                </a:solidFill>
                <a:latin typeface="PT Sans" panose="020B0503020203020204" pitchFamily="34" charset="-18"/>
                <a:cs typeface="Times New Roman" panose="02020603050405020304" pitchFamily="18" charset="0"/>
              </a:rPr>
              <a:t>. Kevésbé csodálni való az, aki rosszul használja.</a:t>
            </a:r>
          </a:p>
          <a:p>
            <a:pPr marL="179388" indent="-179388">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7. A jó és rossz használat </a:t>
            </a:r>
            <a:r>
              <a:rPr lang="hu-HU" sz="2400" b="1" dirty="0">
                <a:solidFill>
                  <a:srgbClr val="000000"/>
                </a:solidFill>
                <a:latin typeface="PT Sans" panose="020B0503020203020204" pitchFamily="34" charset="-18"/>
                <a:cs typeface="Times New Roman" panose="02020603050405020304" pitchFamily="18" charset="0"/>
              </a:rPr>
              <a:t>kritériumai rögzítve vannak</a:t>
            </a:r>
            <a:r>
              <a:rPr lang="hu-HU" sz="2400" dirty="0">
                <a:solidFill>
                  <a:srgbClr val="000000"/>
                </a:solidFill>
                <a:latin typeface="PT Sans" panose="020B0503020203020204" pitchFamily="34" charset="-18"/>
                <a:cs typeface="Times New Roman" panose="02020603050405020304" pitchFamily="18" charset="0"/>
              </a:rPr>
              <a:t>, ahogy azok </a:t>
            </a:r>
            <a:r>
              <a:rPr lang="hu-HU" sz="2400" b="1" dirty="0">
                <a:solidFill>
                  <a:srgbClr val="000000"/>
                </a:solidFill>
                <a:latin typeface="PT Sans" panose="020B0503020203020204" pitchFamily="34" charset="-18"/>
                <a:cs typeface="Times New Roman" panose="02020603050405020304" pitchFamily="18" charset="0"/>
              </a:rPr>
              <a:t>a fokozatok is </a:t>
            </a:r>
            <a:r>
              <a:rPr lang="hu-HU" sz="2400" dirty="0">
                <a:solidFill>
                  <a:srgbClr val="000000"/>
                </a:solidFill>
                <a:latin typeface="PT Sans" panose="020B0503020203020204" pitchFamily="34" charset="-18"/>
                <a:cs typeface="Times New Roman" panose="02020603050405020304" pitchFamily="18" charset="0"/>
              </a:rPr>
              <a:t>adottak, amelyeket bejárhatunk. </a:t>
            </a:r>
          </a:p>
          <a:p>
            <a:pPr marL="179388" indent="-179388">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8. Az egyik ember méltósága nem támaszt követelményt a másik emberrel szemben. </a:t>
            </a:r>
            <a:endParaRPr lang="hu-HU" sz="3200" dirty="0">
              <a:latin typeface="Times New Roman" panose="02020603050405020304" pitchFamily="18" charset="0"/>
              <a:cs typeface="Times New Roman" panose="02020603050405020304" pitchFamily="18"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stmény, portré, Emberi arc, ruházat látható&#10;&#10;Automatikusan generált leírás">
            <a:extLst>
              <a:ext uri="{FF2B5EF4-FFF2-40B4-BE49-F238E27FC236}">
                <a16:creationId xmlns:a16="http://schemas.microsoft.com/office/drawing/2014/main" id="{B99F23E0-F346-0C50-3AB8-58FC32D96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8421" y="1118900"/>
            <a:ext cx="1704870" cy="2154606"/>
          </a:xfrm>
          <a:prstGeom prst="rect">
            <a:avLst/>
          </a:prstGeom>
        </p:spPr>
      </p:pic>
    </p:spTree>
    <p:extLst>
      <p:ext uri="{BB962C8B-B14F-4D97-AF65-F5344CB8AC3E}">
        <p14:creationId xmlns:p14="http://schemas.microsoft.com/office/powerpoint/2010/main" val="3411344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1453242"/>
            <a:ext cx="11601553" cy="2547257"/>
          </a:xfrm>
        </p:spPr>
        <p:txBody>
          <a:bodyPr>
            <a:normAutofit/>
          </a:bodyPr>
          <a:lstStyle/>
          <a:p>
            <a:pPr algn="ctr">
              <a:lnSpc>
                <a:spcPct val="100000"/>
              </a:lnSpc>
              <a:spcBef>
                <a:spcPts val="1800"/>
              </a:spcBef>
            </a:pPr>
            <a:br>
              <a:rPr lang="hu-HU" sz="7200" b="1" baseline="30000" dirty="0">
                <a:latin typeface="PT Sans" panose="020B0503020203020204" pitchFamily="34" charset="-18"/>
              </a:rPr>
            </a:br>
            <a:r>
              <a:rPr lang="hu-HU" sz="7200" b="1" baseline="30000" dirty="0">
                <a:latin typeface="PT Sans" panose="020B0503020203020204" pitchFamily="34" charset="-18"/>
              </a:rPr>
              <a:t>SZÜNET UTÁNI ISMÉTLÉS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1345205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rmAutofit fontScale="85000" lnSpcReduction="10000"/>
          </a:bodyPr>
          <a:lstStyle/>
          <a:p>
            <a:pPr marL="0" indent="0" algn="ctr">
              <a:lnSpc>
                <a:spcPct val="130000"/>
              </a:lnSpc>
              <a:spcBef>
                <a:spcPts val="0"/>
              </a:spcBef>
              <a:buNone/>
            </a:pPr>
            <a:r>
              <a:rPr lang="hu-HU" b="1" dirty="0">
                <a:latin typeface="PT Sans" panose="020B0503020203020204" pitchFamily="34" charset="-18"/>
                <a:ea typeface="Calibri" panose="020F0502020204030204" pitchFamily="34" charset="0"/>
              </a:rPr>
              <a:t>Bevezető megfontolások - Ismétlés</a:t>
            </a:r>
          </a:p>
          <a:p>
            <a:pPr marL="0" indent="0" algn="ctr">
              <a:lnSpc>
                <a:spcPct val="130000"/>
              </a:lnSpc>
              <a:spcBef>
                <a:spcPts val="0"/>
              </a:spcBef>
              <a:buNone/>
            </a:pPr>
            <a:endParaRPr lang="hu-HU" sz="900" dirty="0">
              <a:effectLst/>
              <a:latin typeface="PT Sans" panose="020B0503020203020204" pitchFamily="34" charset="-18"/>
              <a:ea typeface="Calibri" panose="020F0502020204030204" pitchFamily="34" charset="0"/>
            </a:endParaRPr>
          </a:p>
          <a:p>
            <a:pPr algn="just">
              <a:lnSpc>
                <a:spcPct val="150000"/>
              </a:lnSpc>
              <a:spcBef>
                <a:spcPts val="0"/>
              </a:spcBef>
            </a:pPr>
            <a:r>
              <a:rPr lang="hu-HU" sz="2600" dirty="0">
                <a:latin typeface="PT Sans" panose="020B0503020203020204" pitchFamily="34" charset="-18"/>
                <a:ea typeface="Calibri" panose="020F0502020204030204" pitchFamily="34" charset="0"/>
              </a:rPr>
              <a:t>Jóllehet az emberi jogok doktrínáját a 17–18. században rá való hivatkozás nélkül fogalmazták meg, az emberi méltóság fogalma az utóbbi 75 évben a jogrend, majd a közgondolkodás, újabban pedig a teológia meghatározó elemévé is vált. </a:t>
            </a:r>
          </a:p>
          <a:p>
            <a:pPr algn="just">
              <a:lnSpc>
                <a:spcPct val="150000"/>
              </a:lnSpc>
              <a:spcBef>
                <a:spcPts val="0"/>
              </a:spcBef>
            </a:pPr>
            <a:r>
              <a:rPr lang="hu-HU" sz="2600" dirty="0">
                <a:effectLst/>
                <a:latin typeface="PT Sans" panose="020B0503020203020204" pitchFamily="34" charset="-18"/>
                <a:ea typeface="Calibri" panose="020F0502020204030204" pitchFamily="34" charset="0"/>
              </a:rPr>
              <a:t>Az emberi méltósággal kapcsolatban általában három erős állítást fogadunk el, bár néha túlzónak érezzük őket, mert a tapasztalat mintha ellentmondana nekik. </a:t>
            </a:r>
          </a:p>
          <a:p>
            <a:pPr marL="982663" indent="-358775" algn="just">
              <a:lnSpc>
                <a:spcPct val="150000"/>
              </a:lnSpc>
              <a:spcBef>
                <a:spcPts val="0"/>
              </a:spcBef>
              <a:buFont typeface="+mj-lt"/>
              <a:buAutoNum type="arabicPeriod"/>
            </a:pPr>
            <a:r>
              <a:rPr lang="hu-HU" sz="2600" dirty="0">
                <a:effectLst/>
                <a:latin typeface="PT Sans" panose="020B0503020203020204" pitchFamily="34" charset="-18"/>
                <a:ea typeface="Calibri" panose="020F0502020204030204" pitchFamily="34" charset="0"/>
              </a:rPr>
              <a:t>Minden embernek van méltósága. </a:t>
            </a:r>
          </a:p>
          <a:p>
            <a:pPr marL="982663" indent="-358775" algn="just">
              <a:lnSpc>
                <a:spcPct val="150000"/>
              </a:lnSpc>
              <a:spcBef>
                <a:spcPts val="0"/>
              </a:spcBef>
              <a:buFont typeface="+mj-lt"/>
              <a:buAutoNum type="arabicPeriod"/>
            </a:pPr>
            <a:r>
              <a:rPr lang="hu-HU" sz="2600" dirty="0">
                <a:effectLst/>
                <a:latin typeface="PT Sans" panose="020B0503020203020204" pitchFamily="34" charset="-18"/>
                <a:ea typeface="Calibri" panose="020F0502020204030204" pitchFamily="34" charset="0"/>
              </a:rPr>
              <a:t>Méltóság tekintetében az emberek között nincs különbség. </a:t>
            </a:r>
          </a:p>
          <a:p>
            <a:pPr marL="982663" indent="-358775" algn="just">
              <a:lnSpc>
                <a:spcPct val="150000"/>
              </a:lnSpc>
              <a:spcBef>
                <a:spcPts val="0"/>
              </a:spcBef>
              <a:buFont typeface="+mj-lt"/>
              <a:buAutoNum type="arabicPeriod"/>
            </a:pPr>
            <a:r>
              <a:rPr lang="hu-HU" sz="2600" dirty="0">
                <a:effectLst/>
                <a:latin typeface="PT Sans" panose="020B0503020203020204" pitchFamily="34" charset="-18"/>
                <a:ea typeface="Calibri" panose="020F0502020204030204" pitchFamily="34" charset="0"/>
              </a:rPr>
              <a:t>Az emberi méltóságot nem lehet elvenni, elveszíteni vagy eljátszani.</a:t>
            </a:r>
          </a:p>
          <a:p>
            <a:pPr algn="just">
              <a:lnSpc>
                <a:spcPct val="150000"/>
              </a:lnSpc>
              <a:spcBef>
                <a:spcPts val="0"/>
              </a:spcBef>
            </a:pPr>
            <a:r>
              <a:rPr lang="hu-HU" sz="2600" dirty="0">
                <a:latin typeface="PT Sans" panose="020B0503020203020204" pitchFamily="34" charset="-18"/>
                <a:ea typeface="Calibri" panose="020F0502020204030204" pitchFamily="34" charset="0"/>
              </a:rPr>
              <a:t>Az emberi méltóság gyakorlati követelményeket támaszt, de vitatott, hogy milyen jogok és kötelességek származnak belőle. </a:t>
            </a:r>
          </a:p>
          <a:p>
            <a:pPr algn="just">
              <a:lnSpc>
                <a:spcPct val="150000"/>
              </a:lnSpc>
              <a:spcBef>
                <a:spcPts val="0"/>
              </a:spcBef>
            </a:pPr>
            <a:r>
              <a:rPr lang="hu-HU" sz="2600" dirty="0">
                <a:latin typeface="PT Sans" panose="020B0503020203020204" pitchFamily="34" charset="-18"/>
                <a:ea typeface="Calibri" panose="020F0502020204030204" pitchFamily="34" charset="0"/>
              </a:rPr>
              <a:t>Az emberi méltóság alapjai túlságosan homályosak kultúránkban játszott szerepéhez, a belőle levezetett normák szigorához és ahhoz a teoretikus súlyhoz képest, amelyet visel. </a:t>
            </a:r>
            <a:endParaRPr lang="hu-HU" sz="24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10287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villamosdilemma - 2. szcenárió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vázlat, rajz, Vonalas grafika, vonalrajz látható&#10;&#10;Előfordulhat, hogy a mesterséges intelligencia által létrehozott tartalom helytelen.">
            <a:extLst>
              <a:ext uri="{FF2B5EF4-FFF2-40B4-BE49-F238E27FC236}">
                <a16:creationId xmlns:a16="http://schemas.microsoft.com/office/drawing/2014/main" id="{24966EC6-286D-01F1-98AD-185ED02148B4}"/>
              </a:ext>
            </a:extLst>
          </p:cNvPr>
          <p:cNvPicPr>
            <a:picLocks noChangeAspect="1"/>
          </p:cNvPicPr>
          <p:nvPr/>
        </p:nvPicPr>
        <p:blipFill>
          <a:blip r:embed="rId2">
            <a:extLst>
              <a:ext uri="{28A0092B-C50C-407E-A947-70E740481C1C}">
                <a14:useLocalDpi xmlns:a14="http://schemas.microsoft.com/office/drawing/2010/main" val="0"/>
              </a:ext>
            </a:extLst>
          </a:blip>
          <a:srcRect t="18732" b="2706"/>
          <a:stretch/>
        </p:blipFill>
        <p:spPr>
          <a:xfrm>
            <a:off x="547931" y="1657884"/>
            <a:ext cx="10211278" cy="4939469"/>
          </a:xfrm>
          <a:prstGeom prst="rect">
            <a:avLst/>
          </a:prstGeom>
        </p:spPr>
      </p:pic>
    </p:spTree>
    <p:extLst>
      <p:ext uri="{BB962C8B-B14F-4D97-AF65-F5344CB8AC3E}">
        <p14:creationId xmlns:p14="http://schemas.microsoft.com/office/powerpoint/2010/main" val="8059140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268941"/>
            <a:ext cx="11244577" cy="6225863"/>
          </a:xfrm>
        </p:spPr>
        <p:txBody>
          <a:bodyPr>
            <a:norm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Cicero (Kr. e. 106–43)– ismétlés</a:t>
            </a:r>
            <a:r>
              <a:rPr lang="hu-HU" sz="2400" dirty="0">
                <a:solidFill>
                  <a:srgbClr val="000000"/>
                </a:solidFill>
                <a:latin typeface="PT Sans" panose="020B0503020203020204" pitchFamily="34" charset="-18"/>
                <a:ea typeface="Aptos" panose="020B0004020202020204" pitchFamily="34" charset="0"/>
              </a:rPr>
              <a:t>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Az antikvitásban sokáig csak a méltóság </a:t>
            </a:r>
            <a:r>
              <a:rPr lang="hu-HU" sz="2400" b="1" dirty="0">
                <a:solidFill>
                  <a:srgbClr val="000000"/>
                </a:solidFill>
                <a:latin typeface="PT Sans" panose="020B0503020203020204" pitchFamily="34" charset="-18"/>
                <a:ea typeface="Aptos" panose="020B0004020202020204" pitchFamily="34" charset="0"/>
              </a:rPr>
              <a:t>szociológiai </a:t>
            </a:r>
            <a:r>
              <a:rPr lang="hu-HU" sz="2400" dirty="0">
                <a:solidFill>
                  <a:srgbClr val="000000"/>
                </a:solidFill>
                <a:latin typeface="PT Sans" panose="020B0503020203020204" pitchFamily="34" charset="-18"/>
                <a:ea typeface="Aptos" panose="020B0004020202020204" pitchFamily="34" charset="0"/>
              </a:rPr>
              <a:t>fogalmát használták, </a:t>
            </a:r>
          </a:p>
          <a:p>
            <a:pPr marL="265113"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amellyel az  </a:t>
            </a:r>
            <a:r>
              <a:rPr lang="hu-HU" sz="2400" b="1" dirty="0">
                <a:solidFill>
                  <a:srgbClr val="000000"/>
                </a:solidFill>
                <a:latin typeface="PT Sans" panose="020B0503020203020204" pitchFamily="34" charset="-18"/>
                <a:ea typeface="Aptos" panose="020B0004020202020204" pitchFamily="34" charset="0"/>
              </a:rPr>
              <a:t>emberek közötti </a:t>
            </a:r>
            <a:r>
              <a:rPr lang="hu-HU" sz="2400" i="1" dirty="0">
                <a:solidFill>
                  <a:srgbClr val="000000"/>
                </a:solidFill>
                <a:latin typeface="PT Sans" panose="020B0503020203020204" pitchFamily="34" charset="-18"/>
                <a:ea typeface="Aptos" panose="020B0004020202020204" pitchFamily="34" charset="0"/>
              </a:rPr>
              <a:t>horizontális</a:t>
            </a:r>
            <a:r>
              <a:rPr lang="hu-HU" sz="2400" dirty="0">
                <a:solidFill>
                  <a:srgbClr val="000000"/>
                </a:solidFill>
                <a:latin typeface="PT Sans" panose="020B0503020203020204" pitchFamily="34" charset="-18"/>
                <a:ea typeface="Aptos" panose="020B0004020202020204" pitchFamily="34" charset="0"/>
              </a:rPr>
              <a:t> különbségeket fejeztek ki.</a:t>
            </a:r>
            <a:r>
              <a:rPr lang="hu-HU" sz="2400" b="1" dirty="0">
                <a:solidFill>
                  <a:srgbClr val="000000"/>
                </a:solidFill>
                <a:latin typeface="PT Sans" panose="020B0503020203020204" pitchFamily="34" charset="-18"/>
                <a:ea typeface="Aptos" panose="020B0004020202020204" pitchFamily="34" charset="0"/>
              </a:rPr>
              <a:t> </a:t>
            </a:r>
          </a:p>
          <a:p>
            <a:pPr marL="265113"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Azoknak tulajdonítottak méltóságot, akik kitűntek a többiek közül.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Cicero a méltóság fogalmával már </a:t>
            </a:r>
            <a:r>
              <a:rPr lang="hu-HU" sz="2400" b="1" dirty="0">
                <a:solidFill>
                  <a:srgbClr val="000000"/>
                </a:solidFill>
                <a:latin typeface="PT Sans" panose="020B0503020203020204" pitchFamily="34" charset="-18"/>
                <a:ea typeface="Aptos" panose="020B0004020202020204" pitchFamily="34" charset="0"/>
              </a:rPr>
              <a:t>emberek és más létezők között</a:t>
            </a:r>
            <a:r>
              <a:rPr lang="hu-HU" sz="2400" dirty="0">
                <a:solidFill>
                  <a:srgbClr val="000000"/>
                </a:solidFill>
                <a:latin typeface="PT Sans" panose="020B0503020203020204" pitchFamily="34" charset="-18"/>
                <a:ea typeface="Aptos" panose="020B0004020202020204" pitchFamily="34" charset="0"/>
              </a:rPr>
              <a:t> tesz különbséget, tehát </a:t>
            </a:r>
            <a:r>
              <a:rPr lang="hu-HU" sz="2400" i="1" dirty="0">
                <a:solidFill>
                  <a:srgbClr val="000000"/>
                </a:solidFill>
                <a:latin typeface="PT Sans" panose="020B0503020203020204" pitchFamily="34" charset="-18"/>
                <a:ea typeface="Aptos" panose="020B0004020202020204" pitchFamily="34" charset="0"/>
              </a:rPr>
              <a:t>vertikális</a:t>
            </a:r>
            <a:r>
              <a:rPr lang="hu-HU" sz="2400" dirty="0">
                <a:solidFill>
                  <a:srgbClr val="000000"/>
                </a:solidFill>
                <a:latin typeface="PT Sans" panose="020B0503020203020204" pitchFamily="34" charset="-18"/>
                <a:ea typeface="Aptos" panose="020B0004020202020204" pitchFamily="34" charset="0"/>
              </a:rPr>
              <a:t> különbségekre utal. Ezt a fajta méltóságot </a:t>
            </a:r>
            <a:r>
              <a:rPr lang="hu-HU" sz="2400" b="1" dirty="0">
                <a:solidFill>
                  <a:srgbClr val="000000"/>
                </a:solidFill>
                <a:latin typeface="PT Sans" panose="020B0503020203020204" pitchFamily="34" charset="-18"/>
                <a:ea typeface="Aptos" panose="020B0004020202020204" pitchFamily="34" charset="0"/>
              </a:rPr>
              <a:t>antropológiai méltóság</a:t>
            </a:r>
            <a:r>
              <a:rPr lang="hu-HU" sz="2400" dirty="0">
                <a:solidFill>
                  <a:srgbClr val="000000"/>
                </a:solidFill>
                <a:latin typeface="PT Sans" panose="020B0503020203020204" pitchFamily="34" charset="-18"/>
                <a:ea typeface="Aptos" panose="020B0004020202020204" pitchFamily="34" charset="0"/>
              </a:rPr>
              <a:t>nak nevezzük.</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E méltóságfogalom háttere a </a:t>
            </a:r>
            <a:r>
              <a:rPr lang="hu-HU" sz="2400" b="1" dirty="0">
                <a:solidFill>
                  <a:srgbClr val="000000"/>
                </a:solidFill>
                <a:latin typeface="PT Sans" panose="020B0503020203020204" pitchFamily="34" charset="-18"/>
                <a:ea typeface="Aptos" panose="020B0004020202020204" pitchFamily="34" charset="0"/>
              </a:rPr>
              <a:t>sztoicizmus</a:t>
            </a:r>
            <a:r>
              <a:rPr lang="hu-HU" sz="2400" dirty="0">
                <a:solidFill>
                  <a:srgbClr val="000000"/>
                </a:solidFill>
                <a:latin typeface="PT Sans" panose="020B0503020203020204" pitchFamily="34" charset="-18"/>
                <a:ea typeface="Aptos" panose="020B0004020202020204" pitchFamily="34" charset="0"/>
              </a:rPr>
              <a:t>, amely szerint a minden emberben fellelhető értelem nem más, mint a világot átható isteni értelem. </a:t>
            </a:r>
          </a:p>
          <a:p>
            <a:pPr>
              <a:lnSpc>
                <a:spcPct val="130000"/>
              </a:lnSpc>
              <a:spcBef>
                <a:spcPts val="0"/>
              </a:spcBef>
            </a:pPr>
            <a:r>
              <a:rPr lang="hu-HU" sz="2400" dirty="0">
                <a:solidFill>
                  <a:srgbClr val="000000"/>
                </a:solidFill>
                <a:latin typeface="PT Sans" panose="020B0503020203020204" pitchFamily="34" charset="-18"/>
                <a:ea typeface="Aptos" panose="020B0004020202020204" pitchFamily="34" charset="0"/>
              </a:rPr>
              <a:t>Cicero a közös emberi természet, „személyiség” mellett mindenkiben </a:t>
            </a:r>
          </a:p>
          <a:p>
            <a:pPr marL="265113" indent="0">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további három személyiséget </a:t>
            </a:r>
            <a:r>
              <a:rPr lang="hu-HU" sz="2400" dirty="0">
                <a:solidFill>
                  <a:srgbClr val="000000"/>
                </a:solidFill>
                <a:latin typeface="PT Sans" panose="020B0503020203020204" pitchFamily="34" charset="-18"/>
                <a:ea typeface="Aptos" panose="020B0004020202020204" pitchFamily="34" charset="0"/>
              </a:rPr>
              <a:t>tételez fel, amelyekkel magyarázható az emberek között tapasztalt </a:t>
            </a:r>
            <a:r>
              <a:rPr lang="hu-HU" sz="2400" dirty="0" err="1">
                <a:solidFill>
                  <a:srgbClr val="000000"/>
                </a:solidFill>
                <a:latin typeface="PT Sans" panose="020B0503020203020204" pitchFamily="34" charset="-18"/>
                <a:ea typeface="Aptos" panose="020B0004020202020204" pitchFamily="34" charset="0"/>
              </a:rPr>
              <a:t>méltóságbeli</a:t>
            </a:r>
            <a:r>
              <a:rPr lang="hu-HU" sz="2400" dirty="0">
                <a:solidFill>
                  <a:srgbClr val="000000"/>
                </a:solidFill>
                <a:latin typeface="PT Sans" panose="020B0503020203020204" pitchFamily="34" charset="-18"/>
                <a:ea typeface="Aptos" panose="020B0004020202020204" pitchFamily="34" charset="0"/>
              </a:rPr>
              <a:t> különbség.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Mellszobor, szobor, Tárgyi lelet látható&#10;&#10;Automatikusan generált leírás">
            <a:extLst>
              <a:ext uri="{FF2B5EF4-FFF2-40B4-BE49-F238E27FC236}">
                <a16:creationId xmlns:a16="http://schemas.microsoft.com/office/drawing/2014/main" id="{61394613-AB65-E936-B6EC-2A5E58C9A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8488" y="1118900"/>
            <a:ext cx="1554155" cy="1942694"/>
          </a:xfrm>
          <a:prstGeom prst="rect">
            <a:avLst/>
          </a:prstGeom>
        </p:spPr>
      </p:pic>
    </p:spTree>
    <p:extLst>
      <p:ext uri="{BB962C8B-B14F-4D97-AF65-F5344CB8AC3E}">
        <p14:creationId xmlns:p14="http://schemas.microsoft.com/office/powerpoint/2010/main" val="393667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268941"/>
            <a:ext cx="10722062" cy="639157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Az istenképűség metafizikája a klasszikus kereszténységben – ismétlés </a:t>
            </a:r>
            <a:r>
              <a:rPr lang="hu-HU" sz="2400" dirty="0">
                <a:solidFill>
                  <a:srgbClr val="000000"/>
                </a:solidFill>
                <a:latin typeface="PT Sans" panose="020B0503020203020204" pitchFamily="34" charset="-18"/>
                <a:ea typeface="Aptos" panose="020B0004020202020204" pitchFamily="34" charset="0"/>
              </a:rPr>
              <a:t>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1. Az emberi méltóság az Ószövetségre alapozott metafizikai fogalom </a:t>
            </a:r>
          </a:p>
          <a:p>
            <a:pPr marL="26511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volt. Az ember </a:t>
            </a:r>
            <a:r>
              <a:rPr lang="hu-HU" sz="2400" b="1" dirty="0">
                <a:solidFill>
                  <a:srgbClr val="000000"/>
                </a:solidFill>
                <a:latin typeface="PT Sans" panose="020B0503020203020204" pitchFamily="34" charset="-18"/>
                <a:ea typeface="Aptos" panose="020B0004020202020204" pitchFamily="34" charset="0"/>
              </a:rPr>
              <a:t>lelkével </a:t>
            </a:r>
            <a:r>
              <a:rPr lang="hu-HU" sz="2400" dirty="0">
                <a:solidFill>
                  <a:srgbClr val="000000"/>
                </a:solidFill>
                <a:latin typeface="PT Sans" panose="020B0503020203020204" pitchFamily="34" charset="-18"/>
                <a:ea typeface="Aptos" panose="020B0004020202020204" pitchFamily="34" charset="0"/>
              </a:rPr>
              <a:t>függött össze.</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2. Az ember méltósága az </a:t>
            </a:r>
            <a:r>
              <a:rPr lang="hu-HU" sz="2400" b="1" dirty="0" err="1">
                <a:solidFill>
                  <a:srgbClr val="000000"/>
                </a:solidFill>
                <a:latin typeface="PT Sans" panose="020B0503020203020204" pitchFamily="34" charset="-18"/>
                <a:ea typeface="Aptos" panose="020B0004020202020204" pitchFamily="34" charset="0"/>
              </a:rPr>
              <a:t>istenképűségéből</a:t>
            </a:r>
            <a:r>
              <a:rPr lang="hu-HU" sz="2400" dirty="0">
                <a:solidFill>
                  <a:srgbClr val="000000"/>
                </a:solidFill>
                <a:latin typeface="PT Sans" panose="020B0503020203020204" pitchFamily="34" charset="-18"/>
                <a:ea typeface="Aptos" panose="020B0004020202020204" pitchFamily="34" charset="0"/>
              </a:rPr>
              <a:t> fakadt.</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3. </a:t>
            </a:r>
            <a:r>
              <a:rPr lang="hu-HU" sz="2400" b="1" dirty="0">
                <a:solidFill>
                  <a:srgbClr val="000000"/>
                </a:solidFill>
                <a:latin typeface="PT Sans" panose="020B0503020203020204" pitchFamily="34" charset="-18"/>
                <a:ea typeface="Aptos" panose="020B0004020202020204" pitchFamily="34" charset="0"/>
              </a:rPr>
              <a:t>Isten </a:t>
            </a:r>
            <a:r>
              <a:rPr lang="hu-HU" sz="2400" dirty="0">
                <a:solidFill>
                  <a:srgbClr val="000000"/>
                </a:solidFill>
                <a:latin typeface="PT Sans" panose="020B0503020203020204" pitchFamily="34" charset="-18"/>
                <a:ea typeface="Aptos" panose="020B0004020202020204" pitchFamily="34" charset="0"/>
              </a:rPr>
              <a:t>legfontosabb tulajdonságának előbb </a:t>
            </a:r>
            <a:r>
              <a:rPr lang="hu-HU" sz="2400" b="1" dirty="0">
                <a:solidFill>
                  <a:srgbClr val="000000"/>
                </a:solidFill>
                <a:latin typeface="PT Sans" panose="020B0503020203020204" pitchFamily="34" charset="-18"/>
                <a:ea typeface="Aptos" panose="020B0004020202020204" pitchFamily="34" charset="0"/>
              </a:rPr>
              <a:t>a bölcsességét</a:t>
            </a:r>
            <a:r>
              <a:rPr lang="hu-HU" sz="2400" dirty="0">
                <a:solidFill>
                  <a:srgbClr val="000000"/>
                </a:solidFill>
                <a:latin typeface="PT Sans" panose="020B0503020203020204" pitchFamily="34" charset="-18"/>
                <a:ea typeface="Aptos" panose="020B0004020202020204" pitchFamily="34" charset="0"/>
              </a:rPr>
              <a:t>, tekintették, </a:t>
            </a:r>
          </a:p>
          <a:p>
            <a:pPr marL="265113" indent="0"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ezért</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az ember </a:t>
            </a:r>
            <a:r>
              <a:rPr lang="hu-HU" sz="2400" dirty="0">
                <a:solidFill>
                  <a:srgbClr val="000000"/>
                </a:solidFill>
                <a:latin typeface="PT Sans" panose="020B0503020203020204" pitchFamily="34" charset="-18"/>
                <a:ea typeface="Aptos" panose="020B0004020202020204" pitchFamily="34" charset="0"/>
              </a:rPr>
              <a:t>méltósága is abban állt, hogy ő egy </a:t>
            </a:r>
            <a:r>
              <a:rPr lang="hu-HU" sz="2400" b="1" dirty="0">
                <a:solidFill>
                  <a:srgbClr val="000000"/>
                </a:solidFill>
                <a:latin typeface="PT Sans" panose="020B0503020203020204" pitchFamily="34" charset="-18"/>
                <a:ea typeface="Aptos" panose="020B0004020202020204" pitchFamily="34" charset="0"/>
              </a:rPr>
              <a:t>eszes </a:t>
            </a:r>
            <a:r>
              <a:rPr lang="hu-HU" sz="2400" dirty="0">
                <a:solidFill>
                  <a:srgbClr val="000000"/>
                </a:solidFill>
                <a:latin typeface="PT Sans" panose="020B0503020203020204" pitchFamily="34" charset="-18"/>
                <a:ea typeface="Aptos" panose="020B0004020202020204" pitchFamily="34" charset="0"/>
              </a:rPr>
              <a:t>lény.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4. Később egyre inkább </a:t>
            </a:r>
            <a:r>
              <a:rPr lang="hu-HU" sz="2400" b="1" dirty="0">
                <a:solidFill>
                  <a:srgbClr val="000000"/>
                </a:solidFill>
                <a:latin typeface="PT Sans" panose="020B0503020203020204" pitchFamily="34" charset="-18"/>
                <a:ea typeface="Aptos" panose="020B0004020202020204" pitchFamily="34" charset="0"/>
              </a:rPr>
              <a:t>Isten</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akaratát, hatalmát</a:t>
            </a:r>
            <a:r>
              <a:rPr lang="hu-HU" sz="2400" dirty="0">
                <a:solidFill>
                  <a:srgbClr val="000000"/>
                </a:solidFill>
                <a:latin typeface="PT Sans" panose="020B0503020203020204" pitchFamily="34" charset="-18"/>
                <a:ea typeface="Aptos" panose="020B0004020202020204" pitchFamily="34" charset="0"/>
              </a:rPr>
              <a:t> tekintették elsődlegesnek, </a:t>
            </a:r>
          </a:p>
          <a:p>
            <a:pPr marL="265113" indent="0" algn="just">
              <a:lnSpc>
                <a:spcPct val="130000"/>
              </a:lnSpc>
              <a:spcBef>
                <a:spcPts val="0"/>
              </a:spcBef>
              <a:buNone/>
            </a:pPr>
            <a:r>
              <a:rPr lang="hu-HU" sz="2400" i="1" dirty="0">
                <a:solidFill>
                  <a:srgbClr val="000000"/>
                </a:solidFill>
                <a:latin typeface="PT Sans" panose="020B0503020203020204" pitchFamily="34" charset="-18"/>
                <a:ea typeface="Aptos" panose="020B0004020202020204" pitchFamily="34" charset="0"/>
              </a:rPr>
              <a:t>ezért</a:t>
            </a:r>
            <a:r>
              <a:rPr lang="hu-HU" sz="2400" dirty="0">
                <a:solidFill>
                  <a:srgbClr val="000000"/>
                </a:solidFill>
                <a:latin typeface="PT Sans" panose="020B0503020203020204" pitchFamily="34" charset="-18"/>
                <a:ea typeface="Aptos" panose="020B0004020202020204" pitchFamily="34" charset="0"/>
              </a:rPr>
              <a:t> </a:t>
            </a:r>
            <a:r>
              <a:rPr lang="hu-HU" sz="2400" b="1" dirty="0">
                <a:solidFill>
                  <a:srgbClr val="000000"/>
                </a:solidFill>
                <a:latin typeface="PT Sans" panose="020B0503020203020204" pitchFamily="34" charset="-18"/>
                <a:ea typeface="Aptos" panose="020B0004020202020204" pitchFamily="34" charset="0"/>
              </a:rPr>
              <a:t>az ember </a:t>
            </a:r>
            <a:r>
              <a:rPr lang="hu-HU" sz="2400" dirty="0">
                <a:solidFill>
                  <a:srgbClr val="000000"/>
                </a:solidFill>
                <a:latin typeface="PT Sans" panose="020B0503020203020204" pitchFamily="34" charset="-18"/>
                <a:ea typeface="Aptos" panose="020B0004020202020204" pitchFamily="34" charset="0"/>
              </a:rPr>
              <a:t>méltóságát is az </a:t>
            </a:r>
            <a:r>
              <a:rPr lang="hu-HU" sz="2400" b="1" dirty="0">
                <a:solidFill>
                  <a:srgbClr val="000000"/>
                </a:solidFill>
                <a:latin typeface="PT Sans" panose="020B0503020203020204" pitchFamily="34" charset="-18"/>
                <a:ea typeface="Aptos" panose="020B0004020202020204" pitchFamily="34" charset="0"/>
              </a:rPr>
              <a:t>akaratban</a:t>
            </a:r>
            <a:r>
              <a:rPr lang="hu-HU" sz="2400" dirty="0">
                <a:solidFill>
                  <a:srgbClr val="000000"/>
                </a:solidFill>
                <a:latin typeface="PT Sans" panose="020B0503020203020204" pitchFamily="34" charset="-18"/>
                <a:ea typeface="Aptos" panose="020B0004020202020204" pitchFamily="34" charset="0"/>
              </a:rPr>
              <a:t> és a </a:t>
            </a:r>
            <a:r>
              <a:rPr lang="hu-HU" sz="2400" b="1" dirty="0">
                <a:solidFill>
                  <a:srgbClr val="000000"/>
                </a:solidFill>
                <a:latin typeface="PT Sans" panose="020B0503020203020204" pitchFamily="34" charset="-18"/>
                <a:ea typeface="Aptos" panose="020B0004020202020204" pitchFamily="34" charset="0"/>
              </a:rPr>
              <a:t>cselekvésben</a:t>
            </a:r>
            <a:r>
              <a:rPr lang="hu-HU" sz="2400" dirty="0">
                <a:solidFill>
                  <a:srgbClr val="000000"/>
                </a:solidFill>
                <a:latin typeface="PT Sans" panose="020B0503020203020204" pitchFamily="34" charset="-18"/>
                <a:ea typeface="Aptos" panose="020B0004020202020204" pitchFamily="34" charset="0"/>
              </a:rPr>
              <a:t> látták.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5. Az emberek méltóságban kisebbek, mint a testetlen angyalok. </a:t>
            </a:r>
          </a:p>
          <a:p>
            <a:pPr marL="265113" indent="-265113" algn="just">
              <a:lnSpc>
                <a:spcPct val="130000"/>
              </a:lnSpc>
              <a:spcBef>
                <a:spcPts val="0"/>
              </a:spcBef>
              <a:buNone/>
            </a:pPr>
            <a:endParaRPr lang="hu-HU" sz="800" dirty="0">
              <a:solidFill>
                <a:srgbClr val="000000"/>
              </a:solidFill>
              <a:latin typeface="PT Sans" panose="020B0503020203020204" pitchFamily="34" charset="-18"/>
              <a:ea typeface="Aptos" panose="020B0004020202020204" pitchFamily="34" charset="0"/>
            </a:endParaRPr>
          </a:p>
          <a:p>
            <a:pPr marL="265113" indent="-265113"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6. A bűnbeesés </a:t>
            </a:r>
            <a:r>
              <a:rPr lang="hu-HU" sz="2400" b="1" dirty="0">
                <a:solidFill>
                  <a:srgbClr val="000000"/>
                </a:solidFill>
                <a:latin typeface="PT Sans" panose="020B0503020203020204" pitchFamily="34" charset="-18"/>
                <a:ea typeface="Aptos" panose="020B0004020202020204" pitchFamily="34" charset="0"/>
              </a:rPr>
              <a:t>megcsorbította</a:t>
            </a:r>
            <a:r>
              <a:rPr lang="hu-HU" sz="2400" dirty="0">
                <a:solidFill>
                  <a:srgbClr val="000000"/>
                </a:solidFill>
                <a:latin typeface="PT Sans" panose="020B0503020203020204" pitchFamily="34" charset="-18"/>
                <a:ea typeface="Aptos" panose="020B0004020202020204" pitchFamily="34" charset="0"/>
              </a:rPr>
              <a:t> az ember eredeti méltóságát. Az egyes emberek</a:t>
            </a:r>
          </a:p>
          <a:p>
            <a:pPr marL="265113" indent="0" algn="just">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méltatlan élete személyes bűnökkel magyarázható.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művészet, ruházat, Képzőművészet látható&#10;&#10;Automatikusan generált leírás">
            <a:extLst>
              <a:ext uri="{FF2B5EF4-FFF2-40B4-BE49-F238E27FC236}">
                <a16:creationId xmlns:a16="http://schemas.microsoft.com/office/drawing/2014/main" id="{D4A4F7D1-7038-F056-34E4-F4EE4B036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8421" y="1118900"/>
            <a:ext cx="1704870" cy="2255648"/>
          </a:xfrm>
          <a:prstGeom prst="rect">
            <a:avLst/>
          </a:prstGeom>
        </p:spPr>
      </p:pic>
    </p:spTree>
    <p:extLst>
      <p:ext uri="{BB962C8B-B14F-4D97-AF65-F5344CB8AC3E}">
        <p14:creationId xmlns:p14="http://schemas.microsoft.com/office/powerpoint/2010/main" val="28308669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04801"/>
            <a:ext cx="11244577" cy="6303818"/>
          </a:xfrm>
        </p:spPr>
        <p:txBody>
          <a:bodyPr>
            <a:noAutofit/>
          </a:bodyPr>
          <a:lstStyle/>
          <a:p>
            <a:pPr marL="0" indent="0" algn="ctr">
              <a:lnSpc>
                <a:spcPct val="150000"/>
              </a:lnSpc>
              <a:spcBef>
                <a:spcPts val="0"/>
              </a:spcBef>
              <a:buNone/>
            </a:pPr>
            <a:r>
              <a:rPr lang="it-IT" sz="2400" b="1" dirty="0">
                <a:solidFill>
                  <a:srgbClr val="000000"/>
                </a:solidFill>
                <a:latin typeface="PT Sans" panose="020B0503020203020204" pitchFamily="34" charset="-18"/>
                <a:ea typeface="Aptos" panose="020B0004020202020204" pitchFamily="34" charset="0"/>
              </a:rPr>
              <a:t>G. Pico della Mirandola  (1463–1494) </a:t>
            </a:r>
            <a:r>
              <a:rPr lang="hu-HU" sz="2400" b="1" dirty="0">
                <a:solidFill>
                  <a:srgbClr val="000000"/>
                </a:solidFill>
                <a:latin typeface="PT Sans" panose="020B0503020203020204" pitchFamily="34" charset="-18"/>
                <a:ea typeface="Aptos" panose="020B0004020202020204" pitchFamily="34" charset="0"/>
              </a:rPr>
              <a:t>- Ismétlés </a:t>
            </a:r>
            <a:r>
              <a:rPr lang="hu-HU" sz="2400" dirty="0">
                <a:solidFill>
                  <a:srgbClr val="000000"/>
                </a:solidFill>
                <a:latin typeface="PT Sans" panose="020B0503020203020204" pitchFamily="34" charset="-18"/>
                <a:ea typeface="Aptos" panose="020B0004020202020204" pitchFamily="34" charset="0"/>
              </a:rPr>
              <a:t>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1. </a:t>
            </a:r>
            <a:r>
              <a:rPr lang="hu-HU" sz="2400" dirty="0">
                <a:solidFill>
                  <a:srgbClr val="000000"/>
                </a:solidFill>
                <a:latin typeface="PT Sans" panose="020B0503020203020204" pitchFamily="34" charset="-18"/>
                <a:cs typeface="Times New Roman" panose="02020603050405020304" pitchFamily="18" charset="0"/>
              </a:rPr>
              <a:t>Mirandola </a:t>
            </a:r>
            <a:r>
              <a:rPr lang="hu-HU" sz="2400" b="1" dirty="0">
                <a:solidFill>
                  <a:srgbClr val="000000"/>
                </a:solidFill>
                <a:latin typeface="PT Sans" panose="020B0503020203020204" pitchFamily="34" charset="-18"/>
                <a:cs typeface="Times New Roman" panose="02020603050405020304" pitchFamily="18" charset="0"/>
              </a:rPr>
              <a:t>az ember méltóságát </a:t>
            </a:r>
            <a:r>
              <a:rPr lang="hu-HU" sz="2400" dirty="0">
                <a:solidFill>
                  <a:srgbClr val="000000"/>
                </a:solidFill>
                <a:latin typeface="PT Sans" panose="020B0503020203020204" pitchFamily="34" charset="-18"/>
                <a:cs typeface="Times New Roman" panose="02020603050405020304" pitchFamily="18" charset="0"/>
              </a:rPr>
              <a:t>abban látja, hogy </a:t>
            </a:r>
            <a:r>
              <a:rPr lang="hu-HU" sz="2400" b="1" dirty="0">
                <a:solidFill>
                  <a:srgbClr val="000000"/>
                </a:solidFill>
                <a:latin typeface="PT Sans" panose="020B0503020203020204" pitchFamily="34" charset="-18"/>
                <a:cs typeface="Times New Roman" panose="02020603050405020304" pitchFamily="18" charset="0"/>
              </a:rPr>
              <a:t>szabad</a:t>
            </a:r>
            <a:r>
              <a:rPr lang="hu-HU" sz="2400" dirty="0">
                <a:solidFill>
                  <a:srgbClr val="000000"/>
                </a:solidFill>
                <a:latin typeface="PT Sans" panose="020B0503020203020204" pitchFamily="34" charset="-18"/>
                <a:cs typeface="Times New Roman" panose="02020603050405020304" pitchFamily="18" charset="0"/>
              </a:rPr>
              <a:t>, vagyis hogy </a:t>
            </a:r>
          </a:p>
          <a:p>
            <a:pPr marL="179388" indent="8572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erkölcsi értelemben </a:t>
            </a:r>
            <a:r>
              <a:rPr lang="hu-HU" sz="2400" b="1" dirty="0">
                <a:solidFill>
                  <a:srgbClr val="000000"/>
                </a:solidFill>
                <a:latin typeface="PT Sans" panose="020B0503020203020204" pitchFamily="34" charset="-18"/>
                <a:cs typeface="Times New Roman" panose="02020603050405020304" pitchFamily="18" charset="0"/>
              </a:rPr>
              <a:t>azzá lehet, amivé akar</a:t>
            </a:r>
            <a:r>
              <a:rPr lang="hu-HU" sz="2400" dirty="0">
                <a:solidFill>
                  <a:srgbClr val="000000"/>
                </a:solidFill>
                <a:latin typeface="PT Sans" panose="020B0503020203020204" pitchFamily="34" charset="-18"/>
                <a:cs typeface="Times New Roman" panose="02020603050405020304" pitchFamily="18" charset="0"/>
              </a:rPr>
              <a:t>. </a:t>
            </a: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2. A választás szabadsága több annál, hogy jó és rossz között dönthetünk, </a:t>
            </a:r>
          </a:p>
          <a:p>
            <a:pPr marL="179388" indent="8572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miközben mi magunk ugyanazok maradunk. Olyan szabadságról van</a:t>
            </a:r>
          </a:p>
          <a:p>
            <a:pPr marL="179388" indent="8572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szó, amellyel erkölcsi értelemben </a:t>
            </a:r>
            <a:r>
              <a:rPr lang="hu-HU" sz="2400" b="1" dirty="0">
                <a:solidFill>
                  <a:srgbClr val="000000"/>
                </a:solidFill>
                <a:latin typeface="PT Sans" panose="020B0503020203020204" pitchFamily="34" charset="-18"/>
                <a:cs typeface="Times New Roman" panose="02020603050405020304" pitchFamily="18" charset="0"/>
              </a:rPr>
              <a:t>átformáljuk önmagunkat</a:t>
            </a:r>
            <a:r>
              <a:rPr lang="hu-HU" sz="2400" dirty="0">
                <a:solidFill>
                  <a:srgbClr val="000000"/>
                </a:solidFill>
                <a:latin typeface="PT Sans" panose="020B0503020203020204" pitchFamily="34" charset="-18"/>
                <a:cs typeface="Times New Roman" panose="02020603050405020304" pitchFamily="18" charset="0"/>
              </a:rPr>
              <a:t>. </a:t>
            </a:r>
          </a:p>
          <a:p>
            <a:pPr marL="179388"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A méltóság </a:t>
            </a:r>
            <a:r>
              <a:rPr lang="hu-HU" sz="2400" b="1" dirty="0">
                <a:solidFill>
                  <a:srgbClr val="000000"/>
                </a:solidFill>
                <a:latin typeface="PT Sans" panose="020B0503020203020204" pitchFamily="34" charset="-18"/>
                <a:cs typeface="Times New Roman" panose="02020603050405020304" pitchFamily="18" charset="0"/>
              </a:rPr>
              <a:t>nem abban áll, hogy kiválók vagyunk, hanem hogy azzá válhatunk, </a:t>
            </a:r>
          </a:p>
          <a:p>
            <a:pPr marL="179388"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ha akarunk, ugyanakkor dönthetünk úgy is, hogy </a:t>
            </a:r>
            <a:r>
              <a:rPr lang="hu-HU" sz="2400" b="1" dirty="0">
                <a:solidFill>
                  <a:srgbClr val="000000"/>
                </a:solidFill>
                <a:latin typeface="PT Sans" panose="020B0503020203020204" pitchFamily="34" charset="-18"/>
                <a:cs typeface="Times New Roman" panose="02020603050405020304" pitchFamily="18" charset="0"/>
              </a:rPr>
              <a:t>nem válunk </a:t>
            </a:r>
            <a:r>
              <a:rPr lang="hu-HU" sz="2400" dirty="0">
                <a:solidFill>
                  <a:srgbClr val="000000"/>
                </a:solidFill>
                <a:latin typeface="PT Sans" panose="020B0503020203020204" pitchFamily="34" charset="-18"/>
                <a:cs typeface="Times New Roman" panose="02020603050405020304" pitchFamily="18" charset="0"/>
              </a:rPr>
              <a:t>kiválóvá.</a:t>
            </a: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6. Ennek ellenére Mirandola tud róla, hogy </a:t>
            </a:r>
            <a:r>
              <a:rPr lang="hu-HU" sz="2400" b="1" dirty="0">
                <a:solidFill>
                  <a:srgbClr val="000000"/>
                </a:solidFill>
                <a:latin typeface="PT Sans" panose="020B0503020203020204" pitchFamily="34" charset="-18"/>
                <a:cs typeface="Times New Roman" panose="02020603050405020304" pitchFamily="18" charset="0"/>
              </a:rPr>
              <a:t>a szabadságnak van jobb és</a:t>
            </a:r>
          </a:p>
          <a:p>
            <a:pPr marL="179388" indent="0">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 rosszabb használata</a:t>
            </a:r>
            <a:r>
              <a:rPr lang="hu-HU" sz="2400" dirty="0">
                <a:solidFill>
                  <a:srgbClr val="000000"/>
                </a:solidFill>
                <a:latin typeface="PT Sans" panose="020B0503020203020204" pitchFamily="34" charset="-18"/>
                <a:cs typeface="Times New Roman" panose="02020603050405020304" pitchFamily="18" charset="0"/>
              </a:rPr>
              <a:t>. Kevésbé csodálni való az, aki rosszul használja.</a:t>
            </a: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7. A jó és rossz használat </a:t>
            </a:r>
            <a:r>
              <a:rPr lang="hu-HU" sz="2400" b="1" dirty="0">
                <a:solidFill>
                  <a:srgbClr val="000000"/>
                </a:solidFill>
                <a:latin typeface="PT Sans" panose="020B0503020203020204" pitchFamily="34" charset="-18"/>
                <a:cs typeface="Times New Roman" panose="02020603050405020304" pitchFamily="18" charset="0"/>
              </a:rPr>
              <a:t>kritériumai rögzítve vannak</a:t>
            </a:r>
            <a:r>
              <a:rPr lang="hu-HU" sz="2400" dirty="0">
                <a:solidFill>
                  <a:srgbClr val="000000"/>
                </a:solidFill>
                <a:latin typeface="PT Sans" panose="020B0503020203020204" pitchFamily="34" charset="-18"/>
                <a:cs typeface="Times New Roman" panose="02020603050405020304" pitchFamily="18" charset="0"/>
              </a:rPr>
              <a:t>, ahogy azok </a:t>
            </a:r>
            <a:r>
              <a:rPr lang="hu-HU" sz="2400" b="1" dirty="0">
                <a:solidFill>
                  <a:srgbClr val="000000"/>
                </a:solidFill>
                <a:latin typeface="PT Sans" panose="020B0503020203020204" pitchFamily="34" charset="-18"/>
                <a:cs typeface="Times New Roman" panose="02020603050405020304" pitchFamily="18" charset="0"/>
              </a:rPr>
              <a:t>a fokozatok is </a:t>
            </a:r>
            <a:r>
              <a:rPr lang="hu-HU" sz="2400" dirty="0">
                <a:solidFill>
                  <a:srgbClr val="000000"/>
                </a:solidFill>
                <a:latin typeface="PT Sans" panose="020B0503020203020204" pitchFamily="34" charset="-18"/>
                <a:cs typeface="Times New Roman" panose="02020603050405020304" pitchFamily="18" charset="0"/>
              </a:rPr>
              <a:t>adottak, amelyeket bejárhatunk. </a:t>
            </a:r>
          </a:p>
          <a:p>
            <a:pPr marL="179388" indent="-1793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8. Az egyik ember méltósága nem támaszt követelményt a másik emberrel szemben. </a:t>
            </a:r>
            <a:endParaRPr lang="hu-HU" sz="3200" dirty="0">
              <a:latin typeface="Times New Roman" panose="02020603050405020304" pitchFamily="18" charset="0"/>
              <a:cs typeface="Times New Roman" panose="02020603050405020304" pitchFamily="18"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festmény, portré, Emberi arc, ruházat látható&#10;&#10;Automatikusan generált leírás">
            <a:extLst>
              <a:ext uri="{FF2B5EF4-FFF2-40B4-BE49-F238E27FC236}">
                <a16:creationId xmlns:a16="http://schemas.microsoft.com/office/drawing/2014/main" id="{B99F23E0-F346-0C50-3AB8-58FC32D96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8421" y="1118900"/>
            <a:ext cx="1704870" cy="2154606"/>
          </a:xfrm>
          <a:prstGeom prst="rect">
            <a:avLst/>
          </a:prstGeom>
        </p:spPr>
      </p:pic>
    </p:spTree>
    <p:extLst>
      <p:ext uri="{BB962C8B-B14F-4D97-AF65-F5344CB8AC3E}">
        <p14:creationId xmlns:p14="http://schemas.microsoft.com/office/powerpoint/2010/main" val="1994365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1453242"/>
            <a:ext cx="11601553" cy="2547257"/>
          </a:xfrm>
        </p:spPr>
        <p:txBody>
          <a:bodyPr>
            <a:normAutofit fontScale="90000"/>
          </a:bodyPr>
          <a:lstStyle/>
          <a:p>
            <a:pPr algn="ctr">
              <a:lnSpc>
                <a:spcPct val="100000"/>
              </a:lnSpc>
              <a:spcBef>
                <a:spcPts val="1800"/>
              </a:spcBef>
            </a:pPr>
            <a:br>
              <a:rPr lang="hu-HU" sz="7200" b="1" baseline="30000" dirty="0">
                <a:latin typeface="PT Sans" panose="020B0503020203020204" pitchFamily="34" charset="-18"/>
              </a:rPr>
            </a:br>
            <a:r>
              <a:rPr lang="nl-NL" sz="7200" b="1" baseline="30000" dirty="0">
                <a:latin typeface="PT Sans" panose="020B0503020203020204" pitchFamily="34" charset="-18"/>
              </a:rPr>
              <a:t>VAN-E E</a:t>
            </a:r>
            <a:r>
              <a:rPr lang="hu-HU" sz="7200" b="1" baseline="30000" dirty="0">
                <a:latin typeface="PT Sans" panose="020B0503020203020204" pitchFamily="34" charset="-18"/>
              </a:rPr>
              <a:t>GYÁLTALÁN E</a:t>
            </a:r>
            <a:r>
              <a:rPr lang="nl-NL" sz="7200" b="1" baseline="30000" dirty="0">
                <a:latin typeface="PT Sans" panose="020B0503020203020204" pitchFamily="34" charset="-18"/>
              </a:rPr>
              <a:t>MBERI TERMÉSZET?</a:t>
            </a:r>
            <a:br>
              <a:rPr lang="hu-HU" sz="7200" b="1" baseline="30000" dirty="0">
                <a:latin typeface="PT Sans" panose="020B0503020203020204" pitchFamily="34" charset="-18"/>
              </a:rPr>
            </a:b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Jean-Jacques Rousseau (1712–1778)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3291086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9311658" cy="6374080"/>
          </a:xfrm>
        </p:spPr>
        <p:txBody>
          <a:bodyPr>
            <a:noAutofit/>
          </a:bodyPr>
          <a:lstStyle/>
          <a:p>
            <a:pPr marL="0" indent="0">
              <a:lnSpc>
                <a:spcPct val="130000"/>
              </a:lnSpc>
              <a:spcBef>
                <a:spcPts val="0"/>
              </a:spcBef>
              <a:buFont typeface="Arial" panose="020B0604020202020204" pitchFamily="34" charset="0"/>
              <a:buNone/>
            </a:pPr>
            <a:r>
              <a:rPr lang="hu-HU" sz="2400" b="1" dirty="0">
                <a:latin typeface="PT Sans" panose="020B0503020203020204" pitchFamily="34" charset="-18"/>
                <a:cs typeface="Times New Roman" panose="02020603050405020304" pitchFamily="18" charset="0"/>
              </a:rPr>
              <a:t>Értekezés az emberek közötti egyenlőtlenség eredetéről és alapjairól </a:t>
            </a:r>
            <a:r>
              <a:rPr lang="hu-HU" sz="2400" dirty="0">
                <a:latin typeface="PT Sans" panose="020B0503020203020204" pitchFamily="34" charset="-18"/>
                <a:cs typeface="Times New Roman" panose="02020603050405020304" pitchFamily="18" charset="0"/>
              </a:rPr>
              <a:t>(„Második értekezés”, 1754)</a:t>
            </a:r>
          </a:p>
          <a:p>
            <a:pPr marL="0" indent="0">
              <a:lnSpc>
                <a:spcPct val="130000"/>
              </a:lnSpc>
              <a:spcBef>
                <a:spcPts val="0"/>
              </a:spcBef>
              <a:buFont typeface="Arial" panose="020B0604020202020204" pitchFamily="34" charset="0"/>
              <a:buNone/>
            </a:pPr>
            <a:endParaRPr lang="hu-HU" sz="8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err="1">
                <a:latin typeface="PT Sans" panose="020B0503020203020204" pitchFamily="34" charset="-18"/>
                <a:cs typeface="Times New Roman" panose="02020603050405020304" pitchFamily="18" charset="0"/>
              </a:rPr>
              <a:t>Kontraktualizmus</a:t>
            </a:r>
            <a:r>
              <a:rPr lang="hu-HU" sz="2400" dirty="0">
                <a:latin typeface="PT Sans" panose="020B0503020203020204" pitchFamily="34" charset="-18"/>
                <a:cs typeface="Times New Roman" panose="02020603050405020304" pitchFamily="18" charset="0"/>
              </a:rPr>
              <a:t>: Az állam nem természetes eredetű,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és nem is isteni alapítású, hanem mesterséges emberi alkotás.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Jogköreit az a cél határozza meg, amelynek érdekében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létrehozták.  </a:t>
            </a:r>
          </a:p>
          <a:p>
            <a:pPr marL="0" indent="0" algn="just">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263525" indent="0" algn="just">
              <a:lnSpc>
                <a:spcPct val="130000"/>
              </a:lnSpc>
              <a:spcBef>
                <a:spcPts val="0"/>
              </a:spcBef>
              <a:buNone/>
            </a:pPr>
            <a:r>
              <a:rPr lang="hu-HU" sz="2400" dirty="0">
                <a:solidFill>
                  <a:srgbClr val="002060"/>
                </a:solidFill>
                <a:latin typeface="PT Sans" panose="020B0503020203020204" pitchFamily="34" charset="-18"/>
                <a:cs typeface="Times New Roman" panose="02020603050405020304" pitchFamily="18" charset="0"/>
              </a:rPr>
              <a:t>   természeti                                          társadalmi </a:t>
            </a:r>
          </a:p>
          <a:p>
            <a:pPr marL="263525" indent="0" algn="just">
              <a:lnSpc>
                <a:spcPct val="130000"/>
              </a:lnSpc>
              <a:spcBef>
                <a:spcPts val="0"/>
              </a:spcBef>
              <a:buNone/>
            </a:pPr>
            <a:r>
              <a:rPr lang="hu-HU" sz="2400" dirty="0">
                <a:solidFill>
                  <a:srgbClr val="002060"/>
                </a:solidFill>
                <a:latin typeface="PT Sans" panose="020B0503020203020204" pitchFamily="34" charset="-18"/>
                <a:cs typeface="Times New Roman" panose="02020603050405020304" pitchFamily="18" charset="0"/>
              </a:rPr>
              <a:t>     állapot                                                </a:t>
            </a:r>
            <a:r>
              <a:rPr lang="hu-HU" sz="2400" dirty="0" err="1">
                <a:solidFill>
                  <a:srgbClr val="002060"/>
                </a:solidFill>
                <a:latin typeface="PT Sans" panose="020B0503020203020204" pitchFamily="34" charset="-18"/>
                <a:cs typeface="Times New Roman" panose="02020603050405020304" pitchFamily="18" charset="0"/>
              </a:rPr>
              <a:t>állapot</a:t>
            </a:r>
            <a:endParaRPr lang="hu-HU" sz="2400" dirty="0">
              <a:solidFill>
                <a:srgbClr val="002060"/>
              </a:solidFill>
              <a:latin typeface="PT Sans" panose="020B0503020203020204" pitchFamily="34" charset="-18"/>
              <a:cs typeface="Times New Roman" panose="02020603050405020304" pitchFamily="18" charset="0"/>
            </a:endParaRPr>
          </a:p>
          <a:p>
            <a:pPr marL="0" indent="0" algn="just">
              <a:lnSpc>
                <a:spcPct val="130000"/>
              </a:lnSpc>
              <a:spcBef>
                <a:spcPts val="0"/>
              </a:spcBef>
              <a:buNone/>
            </a:pPr>
            <a:endParaRPr lang="hu-HU" sz="10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Meg kell „ismerni egy olyan állapotot, mely immár nem</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létezik, talán soha nem létezett és valószínűleg nem is fog</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létezni soha, amelyről mindazonáltal megfelelő fogalmat kell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alkotnunk, hogy helyesen ítélhessünk jelen állapotunk felől.”</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festmény, Emberi arc, portré, ruházat látható&#10;&#10;Automatikusan generált leírás">
            <a:extLst>
              <a:ext uri="{FF2B5EF4-FFF2-40B4-BE49-F238E27FC236}">
                <a16:creationId xmlns:a16="http://schemas.microsoft.com/office/drawing/2014/main" id="{3C194EF8-6C8C-E2D5-B34F-BC64FC157157}"/>
              </a:ext>
            </a:extLst>
          </p:cNvPr>
          <p:cNvPicPr>
            <a:picLocks noChangeAspect="1"/>
          </p:cNvPicPr>
          <p:nvPr/>
        </p:nvPicPr>
        <p:blipFill>
          <a:blip r:embed="rId3">
            <a:extLst>
              <a:ext uri="{28A0092B-C50C-407E-A947-70E740481C1C}">
                <a14:useLocalDpi xmlns:a14="http://schemas.microsoft.com/office/drawing/2010/main" val="0"/>
              </a:ext>
            </a:extLst>
          </a:blip>
          <a:srcRect r="24958"/>
          <a:stretch/>
        </p:blipFill>
        <p:spPr>
          <a:xfrm>
            <a:off x="8621486" y="1055566"/>
            <a:ext cx="3336104" cy="5470240"/>
          </a:xfrm>
          <a:prstGeom prst="rect">
            <a:avLst/>
          </a:prstGeom>
        </p:spPr>
      </p:pic>
      <p:sp>
        <p:nvSpPr>
          <p:cNvPr id="9" name="Nyíl: jobbra mutató 8">
            <a:extLst>
              <a:ext uri="{FF2B5EF4-FFF2-40B4-BE49-F238E27FC236}">
                <a16:creationId xmlns:a16="http://schemas.microsoft.com/office/drawing/2014/main" id="{3625536E-8282-1CD8-9429-533E24F32FB2}"/>
              </a:ext>
            </a:extLst>
          </p:cNvPr>
          <p:cNvSpPr/>
          <p:nvPr/>
        </p:nvSpPr>
        <p:spPr>
          <a:xfrm>
            <a:off x="2612572" y="3557116"/>
            <a:ext cx="2803490" cy="1115367"/>
          </a:xfrm>
          <a:prstGeom prst="rightArrow">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hu-HU" sz="2000" dirty="0">
                <a:solidFill>
                  <a:srgbClr val="002060"/>
                </a:solidFill>
                <a:latin typeface="PT Sans" panose="020B0503020203020204" pitchFamily="34" charset="-18"/>
              </a:rPr>
              <a:t>társadalmi szerződés</a:t>
            </a:r>
          </a:p>
        </p:txBody>
      </p:sp>
    </p:spTree>
    <p:extLst>
      <p:ext uri="{BB962C8B-B14F-4D97-AF65-F5344CB8AC3E}">
        <p14:creationId xmlns:p14="http://schemas.microsoft.com/office/powerpoint/2010/main" val="2927755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1" y="359229"/>
            <a:ext cx="6428104" cy="6374080"/>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 korábbi filozófusok nem jól írták le a természeti állapot emberét, avagy az ember természetes állapotát.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Thomas Hobbes (1588-1679) és John Locke (1632-1704) a „vademberről beszéltek, de a civilizált embert festették le.” </a:t>
            </a:r>
          </a:p>
          <a:p>
            <a:pPr marL="0" indent="0">
              <a:lnSpc>
                <a:spcPct val="130000"/>
              </a:lnSpc>
              <a:spcBef>
                <a:spcPts val="0"/>
              </a:spcBef>
              <a:buFont typeface="Arial" panose="020B0604020202020204" pitchFamily="34" charset="0"/>
              <a:buNone/>
            </a:pPr>
            <a:endParaRPr lang="hu-HU" sz="10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Rousseau hipotézise: Ha „levetkőztetjük” az embert, ha  megfosztjuk azoktól a vonásaitól, amelyekkel csak a társadalomban rendelkezik, akkor amit eredményül kapunk, az még mindig ember.  Amitől megfoszthatjuk, az nem tartozik a sajátos emberi természethez.</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rajz, vázlat, festmény, ember látható&#10;&#10;Automatikusan generált leírás">
            <a:extLst>
              <a:ext uri="{FF2B5EF4-FFF2-40B4-BE49-F238E27FC236}">
                <a16:creationId xmlns:a16="http://schemas.microsoft.com/office/drawing/2014/main" id="{7AA3CFF3-02D9-8F37-B2D0-1D2C18144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51" y="359229"/>
            <a:ext cx="4456639" cy="6234795"/>
          </a:xfrm>
          <a:prstGeom prst="rect">
            <a:avLst/>
          </a:prstGeom>
        </p:spPr>
      </p:pic>
    </p:spTree>
    <p:extLst>
      <p:ext uri="{BB962C8B-B14F-4D97-AF65-F5344CB8AC3E}">
        <p14:creationId xmlns:p14="http://schemas.microsoft.com/office/powerpoint/2010/main" val="3573498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7235431" cy="6234795"/>
          </a:xfrm>
        </p:spPr>
        <p:txBody>
          <a:bodyPr>
            <a:noAutofit/>
          </a:bodyPr>
          <a:lstStyle/>
          <a:p>
            <a:pPr marL="0" indent="0" algn="ctr">
              <a:lnSpc>
                <a:spcPct val="130000"/>
              </a:lnSpc>
              <a:spcBef>
                <a:spcPts val="0"/>
              </a:spcBef>
              <a:buNone/>
            </a:pPr>
            <a:r>
              <a:rPr lang="hu-HU" sz="2400" dirty="0">
                <a:latin typeface="PT Sans" panose="020B0503020203020204" pitchFamily="34" charset="-18"/>
                <a:cs typeface="Times New Roman" panose="02020603050405020304" pitchFamily="18" charset="0"/>
              </a:rPr>
              <a:t>A „levetkőztetés” után és a „levetkőztetés” előtt</a:t>
            </a:r>
          </a:p>
          <a:p>
            <a:pPr marL="0" indent="0" algn="ctr">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Mivel a természeti állapotban nélkülöztük, nem tartozik az ember lényegéhez </a:t>
            </a:r>
          </a:p>
          <a:p>
            <a:pPr>
              <a:lnSpc>
                <a:spcPct val="130000"/>
              </a:lnSpc>
              <a:spcBef>
                <a:spcPts val="0"/>
              </a:spcBef>
            </a:pPr>
            <a:r>
              <a:rPr lang="hu-HU" sz="2400" dirty="0">
                <a:latin typeface="PT Sans" panose="020B0503020203020204" pitchFamily="34" charset="-18"/>
                <a:cs typeface="Times New Roman" panose="02020603050405020304" pitchFamily="18" charset="0"/>
              </a:rPr>
              <a:t>se a </a:t>
            </a:r>
            <a:r>
              <a:rPr lang="hu-HU" sz="2400" dirty="0" err="1">
                <a:latin typeface="PT Sans" panose="020B0503020203020204" pitchFamily="34" charset="-18"/>
                <a:cs typeface="Times New Roman" panose="02020603050405020304" pitchFamily="18" charset="0"/>
              </a:rPr>
              <a:t>társiasság</a:t>
            </a:r>
            <a:r>
              <a:rPr lang="hu-HU" sz="2400" dirty="0">
                <a:latin typeface="PT Sans" panose="020B0503020203020204" pitchFamily="34" charset="-18"/>
                <a:cs typeface="Times New Roman" panose="02020603050405020304" pitchFamily="18" charset="0"/>
              </a:rPr>
              <a:t>, </a:t>
            </a:r>
          </a:p>
          <a:p>
            <a:pPr>
              <a:lnSpc>
                <a:spcPct val="130000"/>
              </a:lnSpc>
              <a:spcBef>
                <a:spcPts val="0"/>
              </a:spcBef>
            </a:pPr>
            <a:r>
              <a:rPr lang="hu-HU" sz="2400" dirty="0">
                <a:latin typeface="PT Sans" panose="020B0503020203020204" pitchFamily="34" charset="-18"/>
                <a:cs typeface="Times New Roman" panose="02020603050405020304" pitchFamily="18" charset="0"/>
              </a:rPr>
              <a:t>se a nyelv, </a:t>
            </a:r>
          </a:p>
          <a:p>
            <a:pPr>
              <a:lnSpc>
                <a:spcPct val="130000"/>
              </a:lnSpc>
              <a:spcBef>
                <a:spcPts val="0"/>
              </a:spcBef>
            </a:pPr>
            <a:r>
              <a:rPr lang="hu-HU" sz="2400" dirty="0">
                <a:latin typeface="PT Sans" panose="020B0503020203020204" pitchFamily="34" charset="-18"/>
                <a:cs typeface="Times New Roman" panose="02020603050405020304" pitchFamily="18" charset="0"/>
              </a:rPr>
              <a:t>se a gondolkodás.  </a:t>
            </a:r>
          </a:p>
          <a:p>
            <a:pPr marL="0" indent="0">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Mivel azonban  a társadalmi ember is ember, nem tartozik az ember lényegéhez </a:t>
            </a:r>
          </a:p>
          <a:p>
            <a:pPr>
              <a:lnSpc>
                <a:spcPct val="130000"/>
              </a:lnSpc>
              <a:spcBef>
                <a:spcPts val="0"/>
              </a:spcBef>
            </a:pPr>
            <a:r>
              <a:rPr lang="hu-HU" sz="2400" dirty="0">
                <a:latin typeface="PT Sans" panose="020B0503020203020204" pitchFamily="34" charset="-18"/>
                <a:cs typeface="Times New Roman" panose="02020603050405020304" pitchFamily="18" charset="0"/>
              </a:rPr>
              <a:t>se társia</a:t>
            </a:r>
            <a:r>
              <a:rPr lang="hu-HU" sz="2400" i="1" dirty="0">
                <a:latin typeface="PT Sans" panose="020B0503020203020204" pitchFamily="34" charset="-18"/>
                <a:cs typeface="Times New Roman" panose="02020603050405020304" pitchFamily="18" charset="0"/>
              </a:rPr>
              <a:t>tlanság</a:t>
            </a:r>
            <a:r>
              <a:rPr lang="hu-HU" sz="2400" dirty="0">
                <a:latin typeface="PT Sans" panose="020B0503020203020204" pitchFamily="34" charset="-18"/>
                <a:cs typeface="Times New Roman" panose="02020603050405020304" pitchFamily="18" charset="0"/>
              </a:rPr>
              <a:t>, </a:t>
            </a:r>
          </a:p>
          <a:p>
            <a:pPr>
              <a:lnSpc>
                <a:spcPct val="130000"/>
              </a:lnSpc>
              <a:spcBef>
                <a:spcPts val="0"/>
              </a:spcBef>
            </a:pPr>
            <a:r>
              <a:rPr lang="hu-HU" sz="2400" dirty="0">
                <a:latin typeface="PT Sans" panose="020B0503020203020204" pitchFamily="34" charset="-18"/>
                <a:cs typeface="Times New Roman" panose="02020603050405020304" pitchFamily="18" charset="0"/>
              </a:rPr>
              <a:t>se a </a:t>
            </a:r>
            <a:r>
              <a:rPr lang="hu-HU" sz="2400" dirty="0" err="1">
                <a:latin typeface="PT Sans" panose="020B0503020203020204" pitchFamily="34" charset="-18"/>
                <a:cs typeface="Times New Roman" panose="02020603050405020304" pitchFamily="18" charset="0"/>
              </a:rPr>
              <a:t>nyelv</a:t>
            </a:r>
            <a:r>
              <a:rPr lang="hu-HU" sz="2400" i="1" dirty="0" err="1">
                <a:latin typeface="PT Sans" panose="020B0503020203020204" pitchFamily="34" charset="-18"/>
                <a:cs typeface="Times New Roman" panose="02020603050405020304" pitchFamily="18" charset="0"/>
              </a:rPr>
              <a:t>telnség</a:t>
            </a:r>
            <a:r>
              <a:rPr lang="hu-HU" sz="2400" dirty="0">
                <a:latin typeface="PT Sans" panose="020B0503020203020204" pitchFamily="34" charset="-18"/>
                <a:cs typeface="Times New Roman" panose="02020603050405020304" pitchFamily="18" charset="0"/>
              </a:rPr>
              <a:t>, </a:t>
            </a:r>
          </a:p>
          <a:p>
            <a:pPr>
              <a:lnSpc>
                <a:spcPct val="130000"/>
              </a:lnSpc>
              <a:spcBef>
                <a:spcPts val="0"/>
              </a:spcBef>
            </a:pPr>
            <a:r>
              <a:rPr lang="hu-HU" sz="2400" dirty="0">
                <a:latin typeface="PT Sans" panose="020B0503020203020204" pitchFamily="34" charset="-18"/>
                <a:cs typeface="Times New Roman" panose="02020603050405020304" pitchFamily="18" charset="0"/>
              </a:rPr>
              <a:t>se a </a:t>
            </a:r>
            <a:r>
              <a:rPr lang="hu-HU" sz="2400" i="1" dirty="0" err="1">
                <a:latin typeface="PT Sans" panose="020B0503020203020204" pitchFamily="34" charset="-18"/>
                <a:cs typeface="Times New Roman" panose="02020603050405020304" pitchFamily="18" charset="0"/>
              </a:rPr>
              <a:t>nem</a:t>
            </a:r>
            <a:r>
              <a:rPr lang="hu-HU" sz="2400" dirty="0" err="1">
                <a:latin typeface="PT Sans" panose="020B0503020203020204" pitchFamily="34" charset="-18"/>
                <a:cs typeface="Times New Roman" panose="02020603050405020304" pitchFamily="18" charset="0"/>
              </a:rPr>
              <a:t>gndolkodás</a:t>
            </a:r>
            <a:r>
              <a:rPr lang="hu-HU" sz="2400" dirty="0">
                <a:latin typeface="PT Sans" panose="020B0503020203020204" pitchFamily="34" charset="-18"/>
                <a:cs typeface="Times New Roman" panose="02020603050405020304" pitchFamily="18" charset="0"/>
              </a:rPr>
              <a:t>. </a:t>
            </a:r>
          </a:p>
          <a:p>
            <a:pPr marL="0" indent="0">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Az ember mivolt szempontjából mindez lényeg-</a:t>
            </a:r>
            <a:r>
              <a:rPr lang="hu-HU" sz="2400" dirty="0" err="1">
                <a:latin typeface="PT Sans" panose="020B0503020203020204" pitchFamily="34" charset="-18"/>
                <a:cs typeface="Times New Roman" panose="02020603050405020304" pitchFamily="18" charset="0"/>
              </a:rPr>
              <a:t>telen</a:t>
            </a:r>
            <a:r>
              <a:rPr lang="hu-HU" sz="2400" dirty="0">
                <a:latin typeface="PT Sans" panose="020B0503020203020204" pitchFamily="34" charset="-18"/>
                <a:cs typeface="Times New Roman" panose="02020603050405020304" pitchFamily="18" charset="0"/>
              </a:rPr>
              <a:t>.</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rajz, vázlat, festmény, ember látható&#10;&#10;Automatikusan generált leírás">
            <a:extLst>
              <a:ext uri="{FF2B5EF4-FFF2-40B4-BE49-F238E27FC236}">
                <a16:creationId xmlns:a16="http://schemas.microsoft.com/office/drawing/2014/main" id="{7AA3CFF3-02D9-8F37-B2D0-1D2C18144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51" y="359229"/>
            <a:ext cx="4456639" cy="6234795"/>
          </a:xfrm>
          <a:prstGeom prst="rect">
            <a:avLst/>
          </a:prstGeom>
        </p:spPr>
      </p:pic>
    </p:spTree>
    <p:extLst>
      <p:ext uri="{BB962C8B-B14F-4D97-AF65-F5344CB8AC3E}">
        <p14:creationId xmlns:p14="http://schemas.microsoft.com/office/powerpoint/2010/main" val="1522199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6443976" cy="6374080"/>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„Ha ezt a lényt megfosztom minden </a:t>
            </a:r>
            <a:r>
              <a:rPr lang="hu-HU" sz="2400" b="1" dirty="0">
                <a:latin typeface="PT Sans" panose="020B0503020203020204" pitchFamily="34" charset="-18"/>
                <a:cs typeface="Times New Roman" panose="02020603050405020304" pitchFamily="18" charset="0"/>
              </a:rPr>
              <a:t>természet-fölötti</a:t>
            </a:r>
            <a:r>
              <a:rPr lang="hu-HU" sz="2400" dirty="0">
                <a:latin typeface="PT Sans" panose="020B0503020203020204" pitchFamily="34" charset="-18"/>
                <a:cs typeface="Times New Roman" panose="02020603050405020304" pitchFamily="18" charset="0"/>
              </a:rPr>
              <a:t> tehetségtől, amit kívülről kaphatott, és minden </a:t>
            </a:r>
            <a:r>
              <a:rPr lang="hu-HU" sz="2400" b="1" dirty="0">
                <a:latin typeface="PT Sans" panose="020B0503020203020204" pitchFamily="34" charset="-18"/>
                <a:cs typeface="Times New Roman" panose="02020603050405020304" pitchFamily="18" charset="0"/>
              </a:rPr>
              <a:t>mesterséges</a:t>
            </a:r>
            <a:r>
              <a:rPr lang="hu-HU" sz="2400" dirty="0">
                <a:latin typeface="PT Sans" panose="020B0503020203020204" pitchFamily="34" charset="-18"/>
                <a:cs typeface="Times New Roman" panose="02020603050405020304" pitchFamily="18" charset="0"/>
              </a:rPr>
              <a:t> képességétől, amit csak hosszan tartó haladás eredményeként nyerhetett el, egyszóval, ha olyannak tekintem, amilyenné a természet keze formálta, egy </a:t>
            </a:r>
            <a:r>
              <a:rPr lang="hu-HU" sz="2400" b="1" dirty="0">
                <a:latin typeface="PT Sans" panose="020B0503020203020204" pitchFamily="34" charset="-18"/>
                <a:cs typeface="Times New Roman" panose="02020603050405020304" pitchFamily="18" charset="0"/>
              </a:rPr>
              <a:t>állatot</a:t>
            </a:r>
            <a:r>
              <a:rPr lang="hu-HU" sz="2400" dirty="0">
                <a:latin typeface="PT Sans" panose="020B0503020203020204" pitchFamily="34" charset="-18"/>
                <a:cs typeface="Times New Roman" panose="02020603050405020304" pitchFamily="18" charset="0"/>
              </a:rPr>
              <a:t> látok, amely az egyik állatnál kevésbé erős, a másiknál kevésbé fürge, de egészében véve mégis előnyösebb alkatú valamennyinél: jóllakik egy tölgy alatt, az első pataknál lecsillapítja szomját, ugyanaz alatt a fa alatt, melytől enni kapott, ágyat is talál magának, s ezzel már ki is elégítette szükségleteit.”</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vázlat, rajz, személy, ruházat látható&#10;&#10;Automatikusan generált leírás">
            <a:extLst>
              <a:ext uri="{FF2B5EF4-FFF2-40B4-BE49-F238E27FC236}">
                <a16:creationId xmlns:a16="http://schemas.microsoft.com/office/drawing/2014/main" id="{FBDF839F-0460-E8A4-FB45-CADED773F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686" y="473271"/>
            <a:ext cx="3249246" cy="6025500"/>
          </a:xfrm>
          <a:prstGeom prst="rect">
            <a:avLst/>
          </a:prstGeom>
        </p:spPr>
      </p:pic>
    </p:spTree>
    <p:extLst>
      <p:ext uri="{BB962C8B-B14F-4D97-AF65-F5344CB8AC3E}">
        <p14:creationId xmlns:p14="http://schemas.microsoft.com/office/powerpoint/2010/main" val="3714371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6515099" y="359229"/>
            <a:ext cx="4392387" cy="6374080"/>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„De ráadásul megvan az az előnyük is, hogy, ellentétben a többi fajjal, amely csupán a saját ösztöneivel rendelkezik, az ember, akinek talán </a:t>
            </a:r>
            <a:r>
              <a:rPr lang="hu-HU" sz="2400" b="1" dirty="0">
                <a:latin typeface="PT Sans" panose="020B0503020203020204" pitchFamily="34" charset="-18"/>
                <a:cs typeface="Times New Roman" panose="02020603050405020304" pitchFamily="18" charset="0"/>
              </a:rPr>
              <a:t>egyetlen saját ösztöne sincs</a:t>
            </a:r>
            <a:r>
              <a:rPr lang="hu-HU" sz="2400" dirty="0">
                <a:latin typeface="PT Sans" panose="020B0503020203020204" pitchFamily="34" charset="-18"/>
                <a:cs typeface="Times New Roman" panose="02020603050405020304" pitchFamily="18" charset="0"/>
              </a:rPr>
              <a:t>, valamennyi faj ösztöneit magáévá teszi, egyaránt táplálkozik a legtöbb élelemfajtával, melyeket a többi állat megoszt egymás között, így aztán könnyebben tartja fönn magát, mint bármelyikük.”</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vázlat, rajz, személy, ruházat látható&#10;&#10;Automatikusan generált leírás">
            <a:extLst>
              <a:ext uri="{FF2B5EF4-FFF2-40B4-BE49-F238E27FC236}">
                <a16:creationId xmlns:a16="http://schemas.microsoft.com/office/drawing/2014/main" id="{FBDF839F-0460-E8A4-FB45-CADED773F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619" y="457151"/>
            <a:ext cx="3249246" cy="6025500"/>
          </a:xfrm>
          <a:prstGeom prst="rect">
            <a:avLst/>
          </a:prstGeom>
        </p:spPr>
      </p:pic>
    </p:spTree>
    <p:extLst>
      <p:ext uri="{BB962C8B-B14F-4D97-AF65-F5344CB8AC3E}">
        <p14:creationId xmlns:p14="http://schemas.microsoft.com/office/powerpoint/2010/main" val="4204351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020786" y="408791"/>
            <a:ext cx="8920611" cy="6324518"/>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 </a:t>
            </a:r>
            <a:r>
              <a:rPr lang="hu-HU" sz="2400" b="1" dirty="0">
                <a:latin typeface="PT Sans" panose="020B0503020203020204" pitchFamily="34" charset="-18"/>
                <a:cs typeface="Times New Roman" panose="02020603050405020304" pitchFamily="18" charset="0"/>
              </a:rPr>
              <a:t>vadember</a:t>
            </a:r>
            <a:r>
              <a:rPr lang="hu-HU" sz="2400" dirty="0">
                <a:latin typeface="PT Sans" panose="020B0503020203020204" pitchFamily="34" charset="-18"/>
                <a:cs typeface="Times New Roman" panose="02020603050405020304" pitchFamily="18" charset="0"/>
              </a:rPr>
              <a:t> magányosan él, alig dolgozik, és mindig veszély</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leselkedik rá; így hát feltehetően szeret aludni és könnyű álma van, miként az </a:t>
            </a:r>
            <a:r>
              <a:rPr lang="hu-HU" sz="2400" b="1" dirty="0">
                <a:latin typeface="PT Sans" panose="020B0503020203020204" pitchFamily="34" charset="-18"/>
                <a:cs typeface="Times New Roman" panose="02020603050405020304" pitchFamily="18" charset="0"/>
              </a:rPr>
              <a:t>állatok</a:t>
            </a:r>
            <a:r>
              <a:rPr lang="hu-HU" sz="2400" dirty="0">
                <a:latin typeface="PT Sans" panose="020B0503020203020204" pitchFamily="34" charset="-18"/>
                <a:cs typeface="Times New Roman" panose="02020603050405020304" pitchFamily="18" charset="0"/>
              </a:rPr>
              <a:t>nak: mert ezek keveset gondolkoznak, és amikor nem gondolkoznak, úgyszólván mindig alszanak. Az önfenntartáson kívül szinte semmi gondja; legtöbbet azokat a képességeit gyakorolja, amelyek kivált a támadást, meg a védekezést szolgálják. Ellenben azok a szervek, melyeket csak a kényelem és az érzékiség tesz tökéletessé, kezdetleges állapotban maradnak, ami minden </a:t>
            </a:r>
            <a:r>
              <a:rPr lang="hu-HU" sz="2400" dirty="0" err="1">
                <a:latin typeface="PT Sans" panose="020B0503020203020204" pitchFamily="34" charset="-18"/>
                <a:cs typeface="Times New Roman" panose="02020603050405020304" pitchFamily="18" charset="0"/>
              </a:rPr>
              <a:t>kifinomultságot</a:t>
            </a:r>
            <a:r>
              <a:rPr lang="hu-HU" sz="2400" dirty="0">
                <a:latin typeface="PT Sans" panose="020B0503020203020204" pitchFamily="34" charset="-18"/>
                <a:cs typeface="Times New Roman" panose="02020603050405020304" pitchFamily="18" charset="0"/>
              </a:rPr>
              <a:t> kizár. S minthogy érzékei megoszlanak e tekintet-ben, tapintása és ízlése durva lesz, hallása és szaglása viszont a lehető legfinomabb. Ilyen az </a:t>
            </a:r>
            <a:r>
              <a:rPr lang="hu-HU" sz="2400" b="1" dirty="0">
                <a:latin typeface="PT Sans" panose="020B0503020203020204" pitchFamily="34" charset="-18"/>
                <a:cs typeface="Times New Roman" panose="02020603050405020304" pitchFamily="18" charset="0"/>
              </a:rPr>
              <a:t>állati</a:t>
            </a:r>
            <a:r>
              <a:rPr lang="hu-HU" sz="2400" dirty="0">
                <a:latin typeface="PT Sans" panose="020B0503020203020204" pitchFamily="34" charset="-18"/>
                <a:cs typeface="Times New Roman" panose="02020603050405020304" pitchFamily="18" charset="0"/>
              </a:rPr>
              <a:t> lét általában, és ilyen állapot-ban leledzik az utazók beszámolója szerint a legtöbb </a:t>
            </a:r>
            <a:r>
              <a:rPr lang="hu-HU" sz="2400" b="1" dirty="0">
                <a:latin typeface="PT Sans" panose="020B0503020203020204" pitchFamily="34" charset="-18"/>
                <a:cs typeface="Times New Roman" panose="02020603050405020304" pitchFamily="18" charset="0"/>
              </a:rPr>
              <a:t>vad nép </a:t>
            </a:r>
            <a:r>
              <a:rPr lang="hu-HU" sz="2400" dirty="0">
                <a:latin typeface="PT Sans" panose="020B0503020203020204" pitchFamily="34" charset="-18"/>
                <a:cs typeface="Times New Roman" panose="02020603050405020304" pitchFamily="18" charset="0"/>
              </a:rPr>
              <a:t>is.”</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vázlat, rajz, festmény, személy látható&#10;&#10;Automatikusan generált leírás">
            <a:extLst>
              <a:ext uri="{FF2B5EF4-FFF2-40B4-BE49-F238E27FC236}">
                <a16:creationId xmlns:a16="http://schemas.microsoft.com/office/drawing/2014/main" id="{B042FED9-89EA-72A6-6FCF-77109491C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02" y="577319"/>
            <a:ext cx="2619988" cy="6028104"/>
          </a:xfrm>
          <a:prstGeom prst="rect">
            <a:avLst/>
          </a:prstGeom>
        </p:spPr>
      </p:pic>
    </p:spTree>
    <p:extLst>
      <p:ext uri="{BB962C8B-B14F-4D97-AF65-F5344CB8AC3E}">
        <p14:creationId xmlns:p14="http://schemas.microsoft.com/office/powerpoint/2010/main" val="140235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villamosdilemma - 3. szcenárió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descr="A képen vázlat, rajz, Vonalas grafika, clipart látható&#10;&#10;Előfordulhat, hogy a mesterséges intelligencia által létrehozott tartalom helytelen.">
            <a:extLst>
              <a:ext uri="{FF2B5EF4-FFF2-40B4-BE49-F238E27FC236}">
                <a16:creationId xmlns:a16="http://schemas.microsoft.com/office/drawing/2014/main" id="{2B7AF1A3-8407-4AFF-81D3-AE4F0A337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29" y="1297601"/>
            <a:ext cx="8816878" cy="4859816"/>
          </a:xfrm>
          <a:prstGeom prst="rect">
            <a:avLst/>
          </a:prstGeom>
        </p:spPr>
      </p:pic>
    </p:spTree>
    <p:extLst>
      <p:ext uri="{BB962C8B-B14F-4D97-AF65-F5344CB8AC3E}">
        <p14:creationId xmlns:p14="http://schemas.microsoft.com/office/powerpoint/2010/main" val="1982887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484095"/>
            <a:ext cx="11592688" cy="6249214"/>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„Az állatok valamennyien leleményes gépek csupán, melyeket a természet érzékekkel</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ruházott föl, hogy képesek legyenek ellátni magukat, és bizonyos mértékig védekezni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tudjanak mindazzal szemben, ami a pusztulásukat okozhatja vagy zavarhatja őket. Ugyanezt látom az emberi gép esetében is, azzal a különbséggel, hogy </a:t>
            </a:r>
            <a:r>
              <a:rPr lang="hu-HU" sz="2400" b="1" dirty="0">
                <a:latin typeface="PT Sans" panose="020B0503020203020204" pitchFamily="34" charset="-18"/>
                <a:cs typeface="Times New Roman" panose="02020603050405020304" pitchFamily="18" charset="0"/>
              </a:rPr>
              <a:t>az állat minden cselekedete egyedül a természet műve</a:t>
            </a:r>
            <a:r>
              <a:rPr lang="hu-HU" sz="2400" dirty="0">
                <a:latin typeface="PT Sans" panose="020B0503020203020204" pitchFamily="34" charset="-18"/>
                <a:cs typeface="Times New Roman" panose="02020603050405020304" pitchFamily="18" charset="0"/>
              </a:rPr>
              <a:t>, </a:t>
            </a:r>
            <a:r>
              <a:rPr lang="hu-HU" sz="2400" b="1" dirty="0">
                <a:latin typeface="PT Sans" panose="020B0503020203020204" pitchFamily="34" charset="-18"/>
                <a:cs typeface="Times New Roman" panose="02020603050405020304" pitchFamily="18" charset="0"/>
              </a:rPr>
              <a:t>az ember viszont hozzájárul cselekedeteihez</a:t>
            </a:r>
            <a:r>
              <a:rPr lang="hu-HU" sz="2400" dirty="0">
                <a:latin typeface="PT Sans" panose="020B0503020203020204" pitchFamily="34" charset="-18"/>
                <a:cs typeface="Times New Roman" panose="02020603050405020304" pitchFamily="18" charset="0"/>
              </a:rPr>
              <a:t>, amennyiben szabadon cselekszik.”  </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vázlat, fekete-fehér, rajz, Nyomdászat látható&#10;&#10;Automatikusan generált leírás">
            <a:extLst>
              <a:ext uri="{FF2B5EF4-FFF2-40B4-BE49-F238E27FC236}">
                <a16:creationId xmlns:a16="http://schemas.microsoft.com/office/drawing/2014/main" id="{5B1487C0-3755-DFDF-052B-63A40DD3F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75" y="3562769"/>
            <a:ext cx="5848325" cy="2936002"/>
          </a:xfrm>
          <a:prstGeom prst="rect">
            <a:avLst/>
          </a:prstGeom>
        </p:spPr>
      </p:pic>
    </p:spTree>
    <p:extLst>
      <p:ext uri="{BB962C8B-B14F-4D97-AF65-F5344CB8AC3E}">
        <p14:creationId xmlns:p14="http://schemas.microsoft.com/office/powerpoint/2010/main" val="17980810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483919"/>
            <a:ext cx="11592688" cy="6249389"/>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„Az egyik az </a:t>
            </a:r>
            <a:r>
              <a:rPr lang="hu-HU" sz="2400" b="1" dirty="0">
                <a:latin typeface="PT Sans" panose="020B0503020203020204" pitchFamily="34" charset="-18"/>
                <a:cs typeface="Times New Roman" panose="02020603050405020304" pitchFamily="18" charset="0"/>
              </a:rPr>
              <a:t>ösztön</a:t>
            </a:r>
            <a:r>
              <a:rPr lang="hu-HU" sz="2400" dirty="0">
                <a:latin typeface="PT Sans" panose="020B0503020203020204" pitchFamily="34" charset="-18"/>
                <a:cs typeface="Times New Roman" panose="02020603050405020304" pitchFamily="18" charset="0"/>
              </a:rPr>
              <a:t> által választ vagy utasít el magától valamit, a másik a </a:t>
            </a:r>
            <a:r>
              <a:rPr lang="hu-HU" sz="2400" b="1" dirty="0">
                <a:latin typeface="PT Sans" panose="020B0503020203020204" pitchFamily="34" charset="-18"/>
                <a:cs typeface="Times New Roman" panose="02020603050405020304" pitchFamily="18" charset="0"/>
              </a:rPr>
              <a:t>szabadság</a:t>
            </a:r>
            <a:endParaRPr lang="hu-HU" sz="24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aktusa által; ezért van az, hogy az állat nem tud </a:t>
            </a:r>
            <a:r>
              <a:rPr lang="hu-HU" sz="2400" b="1" dirty="0">
                <a:latin typeface="PT Sans" panose="020B0503020203020204" pitchFamily="34" charset="-18"/>
                <a:cs typeface="Times New Roman" panose="02020603050405020304" pitchFamily="18" charset="0"/>
              </a:rPr>
              <a:t>eltérni a számára előírt szabálytól</a:t>
            </a:r>
            <a:r>
              <a:rPr lang="hu-HU" sz="2400" dirty="0">
                <a:latin typeface="PT Sans" panose="020B0503020203020204" pitchFamily="34" charset="-18"/>
                <a:cs typeface="Times New Roman" panose="02020603050405020304" pitchFamily="18" charset="0"/>
              </a:rPr>
              <a:t>, még abban az esetben sem, ha hasznára válnék eltérnie tőle, az ember viszont gyakorta megteszi ezt, akár a saját rovására is. Így a </a:t>
            </a:r>
            <a:r>
              <a:rPr lang="hu-HU" sz="2400" b="1" dirty="0">
                <a:latin typeface="PT Sans" panose="020B0503020203020204" pitchFamily="34" charset="-18"/>
                <a:cs typeface="Times New Roman" panose="02020603050405020304" pitchFamily="18" charset="0"/>
              </a:rPr>
              <a:t>galamb</a:t>
            </a:r>
            <a:r>
              <a:rPr lang="hu-HU" sz="2400" dirty="0">
                <a:latin typeface="PT Sans" panose="020B0503020203020204" pitchFamily="34" charset="-18"/>
                <a:cs typeface="Times New Roman" panose="02020603050405020304" pitchFamily="18" charset="0"/>
              </a:rPr>
              <a:t> éhen hal a legjobb húsokkal megrakott tál mellett, a </a:t>
            </a:r>
            <a:r>
              <a:rPr lang="hu-HU" sz="2400" b="1" dirty="0">
                <a:latin typeface="PT Sans" panose="020B0503020203020204" pitchFamily="34" charset="-18"/>
                <a:cs typeface="Times New Roman" panose="02020603050405020304" pitchFamily="18" charset="0"/>
              </a:rPr>
              <a:t>macska</a:t>
            </a:r>
            <a:r>
              <a:rPr lang="hu-HU" sz="2400" dirty="0">
                <a:latin typeface="PT Sans" panose="020B0503020203020204" pitchFamily="34" charset="-18"/>
                <a:cs typeface="Times New Roman" panose="02020603050405020304" pitchFamily="18" charset="0"/>
              </a:rPr>
              <a:t> pedig egy rakás gyümölcs vagy búzaszem mellett, holott mindkettő nagyszerűen jóllakhatnék a megvetett eleséggel, csak elég okosnak</a:t>
            </a:r>
          </a:p>
          <a:p>
            <a:pPr marL="5830888" indent="0">
              <a:lnSpc>
                <a:spcPct val="130000"/>
              </a:lnSpc>
              <a:spcBef>
                <a:spcPts val="0"/>
              </a:spcBef>
              <a:buNone/>
              <a:tabLst>
                <a:tab pos="5830888" algn="l"/>
              </a:tabLst>
            </a:pPr>
            <a:r>
              <a:rPr lang="hu-HU" sz="2400" dirty="0">
                <a:latin typeface="PT Sans" panose="020B0503020203020204" pitchFamily="34" charset="-18"/>
                <a:cs typeface="Times New Roman" panose="02020603050405020304" pitchFamily="18" charset="0"/>
              </a:rPr>
              <a:t>kellene lenniük, hogy próbát tegyenek. A kicsapongásra hajlamos </a:t>
            </a:r>
            <a:r>
              <a:rPr lang="hu-HU" sz="2400" b="1" dirty="0">
                <a:latin typeface="PT Sans" panose="020B0503020203020204" pitchFamily="34" charset="-18"/>
                <a:cs typeface="Times New Roman" panose="02020603050405020304" pitchFamily="18" charset="0"/>
              </a:rPr>
              <a:t>emberek</a:t>
            </a:r>
            <a:r>
              <a:rPr lang="hu-HU" sz="2400" dirty="0">
                <a:latin typeface="PT Sans" panose="020B0503020203020204" pitchFamily="34" charset="-18"/>
                <a:cs typeface="Times New Roman" panose="02020603050405020304" pitchFamily="18" charset="0"/>
              </a:rPr>
              <a:t> pedig szertelenségekre ragadtatják magukat, ami betegséget és halált hoz rájuk, mert a szellem megrontja az érzékeket, és mert az </a:t>
            </a:r>
            <a:r>
              <a:rPr lang="hu-HU" sz="2400" b="1" dirty="0">
                <a:latin typeface="PT Sans" panose="020B0503020203020204" pitchFamily="34" charset="-18"/>
                <a:cs typeface="Times New Roman" panose="02020603050405020304" pitchFamily="18" charset="0"/>
              </a:rPr>
              <a:t>akarat</a:t>
            </a:r>
            <a:r>
              <a:rPr lang="hu-HU" sz="2400" dirty="0">
                <a:latin typeface="PT Sans" panose="020B0503020203020204" pitchFamily="34" charset="-18"/>
                <a:cs typeface="Times New Roman" panose="02020603050405020304" pitchFamily="18" charset="0"/>
              </a:rPr>
              <a:t> még beszél, amikor a természet már elhallgatott.”  </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vázlat, fekete-fehér, rajz, Nyomdászat látható&#10;&#10;Automatikusan generált leírás">
            <a:extLst>
              <a:ext uri="{FF2B5EF4-FFF2-40B4-BE49-F238E27FC236}">
                <a16:creationId xmlns:a16="http://schemas.microsoft.com/office/drawing/2014/main" id="{5B1487C0-3755-DFDF-052B-63A40DD3F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75" y="3562769"/>
            <a:ext cx="5848325" cy="2936002"/>
          </a:xfrm>
          <a:prstGeom prst="rect">
            <a:avLst/>
          </a:prstGeom>
        </p:spPr>
      </p:pic>
    </p:spTree>
    <p:extLst>
      <p:ext uri="{BB962C8B-B14F-4D97-AF65-F5344CB8AC3E}">
        <p14:creationId xmlns:p14="http://schemas.microsoft.com/office/powerpoint/2010/main" val="37751583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359229"/>
            <a:ext cx="11494582" cy="6374080"/>
          </a:xfrm>
        </p:spPr>
        <p:txBody>
          <a:bodyPr>
            <a:noAutofit/>
          </a:bodyPr>
          <a:lstStyle/>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„Minden állatnak vannak képzetei, mivel érzékei vannak; mi több, egy bizonyos pontig</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össze is kapcsolják képzeteiket: e tekintetben az ember csak úgy különbözik az</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állattól, ahogyan a több a kevesebbtől. Így tehát nem annyira</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az </a:t>
            </a:r>
            <a:r>
              <a:rPr lang="hu-HU" sz="2400" b="1" dirty="0">
                <a:latin typeface="PT Sans" panose="020B0503020203020204" pitchFamily="34" charset="-18"/>
                <a:cs typeface="Times New Roman" panose="02020603050405020304" pitchFamily="18" charset="0"/>
              </a:rPr>
              <a:t>értelem</a:t>
            </a:r>
            <a:r>
              <a:rPr lang="hu-HU" sz="2400" dirty="0">
                <a:latin typeface="PT Sans" panose="020B0503020203020204" pitchFamily="34" charset="-18"/>
                <a:cs typeface="Times New Roman" panose="02020603050405020304" pitchFamily="18" charset="0"/>
              </a:rPr>
              <a:t> által válik ki az ember az állatok közül, mint inkább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azon tulajdonsága által, hogy </a:t>
            </a:r>
            <a:r>
              <a:rPr lang="hu-HU" sz="2400" b="1" dirty="0">
                <a:latin typeface="PT Sans" panose="020B0503020203020204" pitchFamily="34" charset="-18"/>
                <a:cs typeface="Times New Roman" panose="02020603050405020304" pitchFamily="18" charset="0"/>
              </a:rPr>
              <a:t>szabadon</a:t>
            </a:r>
            <a:r>
              <a:rPr lang="hu-HU" sz="2400" dirty="0">
                <a:latin typeface="PT Sans" panose="020B0503020203020204" pitchFamily="34" charset="-18"/>
                <a:cs typeface="Times New Roman" panose="02020603050405020304" pitchFamily="18" charset="0"/>
              </a:rPr>
              <a:t> cselekszik. A természet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minden állatnak parancsol, s az állat engedelmeskedik. Az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ember is ki van téve ennek a hatásnak, de olyan lénynek tudja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magát, akinek szabadságában áll belenyugodni vagy ellenállni,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és elsősorban </a:t>
            </a:r>
            <a:r>
              <a:rPr lang="hu-HU" sz="2400" b="1" dirty="0">
                <a:latin typeface="PT Sans" panose="020B0503020203020204" pitchFamily="34" charset="-18"/>
                <a:cs typeface="Times New Roman" panose="02020603050405020304" pitchFamily="18" charset="0"/>
              </a:rPr>
              <a:t>ennek a szabadságnak a tudatában mutatkozik </a:t>
            </a:r>
          </a:p>
          <a:p>
            <a:pPr marL="0" indent="0">
              <a:lnSpc>
                <a:spcPct val="130000"/>
              </a:lnSpc>
              <a:spcBef>
                <a:spcPts val="0"/>
              </a:spcBef>
              <a:buNone/>
            </a:pPr>
            <a:r>
              <a:rPr lang="hu-HU" sz="2400" b="1" dirty="0">
                <a:latin typeface="PT Sans" panose="020B0503020203020204" pitchFamily="34" charset="-18"/>
                <a:cs typeface="Times New Roman" panose="02020603050405020304" pitchFamily="18" charset="0"/>
              </a:rPr>
              <a:t>meg, hogy lelke szellemi természetű</a:t>
            </a:r>
            <a:r>
              <a:rPr lang="hu-HU" sz="2400" dirty="0">
                <a:latin typeface="PT Sans" panose="020B0503020203020204" pitchFamily="34" charset="-18"/>
                <a:cs typeface="Times New Roman" panose="02020603050405020304" pitchFamily="18" charset="0"/>
              </a:rPr>
              <a:t>. Mert a fizika bizonyos </a:t>
            </a: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mértékig megmagyarázza érzékeinek működését és képzeteinek kialakulását, de az akarás vagy a választás képességében s e képesség érzésében csak tiszta szellemi aktusokat találni, ezekből pedig mit sem magyaráznak meg a mechanika törvényei.”</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portré, Emberi arc, festmény, művészet látható&#10;&#10;Automatikusan generált leírás">
            <a:extLst>
              <a:ext uri="{FF2B5EF4-FFF2-40B4-BE49-F238E27FC236}">
                <a16:creationId xmlns:a16="http://schemas.microsoft.com/office/drawing/2014/main" id="{DDE605D0-007A-921A-E1A5-2CAF42BA0F26}"/>
              </a:ext>
            </a:extLst>
          </p:cNvPr>
          <p:cNvPicPr>
            <a:picLocks noChangeAspect="1"/>
          </p:cNvPicPr>
          <p:nvPr/>
        </p:nvPicPr>
        <p:blipFill>
          <a:blip r:embed="rId2">
            <a:extLst>
              <a:ext uri="{28A0092B-C50C-407E-A947-70E740481C1C}">
                <a14:useLocalDpi xmlns:a14="http://schemas.microsoft.com/office/drawing/2010/main" val="0"/>
              </a:ext>
            </a:extLst>
          </a:blip>
          <a:srcRect r="3835" b="15031"/>
          <a:stretch/>
        </p:blipFill>
        <p:spPr>
          <a:xfrm>
            <a:off x="8833757" y="1442816"/>
            <a:ext cx="3009534" cy="3733341"/>
          </a:xfrm>
          <a:prstGeom prst="rect">
            <a:avLst/>
          </a:prstGeom>
        </p:spPr>
      </p:pic>
    </p:spTree>
    <p:extLst>
      <p:ext uri="{BB962C8B-B14F-4D97-AF65-F5344CB8AC3E}">
        <p14:creationId xmlns:p14="http://schemas.microsoft.com/office/powerpoint/2010/main" val="391168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6697550" cy="6374080"/>
          </a:xfrm>
        </p:spPr>
        <p:txBody>
          <a:bodyPr>
            <a:noAutofit/>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lang="hu-HU" sz="2400" dirty="0">
                <a:latin typeface="PT Sans" panose="020B0503020203020204" pitchFamily="34" charset="-18"/>
                <a:cs typeface="Times New Roman" panose="02020603050405020304" pitchFamily="18" charset="0"/>
              </a:rPr>
              <a:t>„</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Ámde, még ha a fenti kérdéseket övező nehézségek némi teret engednek is az ember és az állat e különbségén való vitának, van egy másik, igen sajátos megkülönböztető tulajdonság, amelyben lehetetlen kételkedni, ez pedig a </a:t>
            </a:r>
            <a:r>
              <a:rPr kumimoji="0" lang="hu-HU" sz="2400" b="1" i="0" u="none" strike="noStrike" kern="1200" cap="none" spc="0" normalizeH="0" baseline="0" noProof="0" dirty="0" err="1">
                <a:ln>
                  <a:noFill/>
                </a:ln>
                <a:solidFill>
                  <a:prstClr val="black"/>
                </a:solidFill>
                <a:effectLst/>
                <a:uLnTx/>
                <a:uFillTx/>
                <a:latin typeface="PT Sans" panose="020B0503020203020204" pitchFamily="34" charset="-18"/>
                <a:ea typeface="+mn-ea"/>
                <a:cs typeface="Times New Roman" panose="02020603050405020304" pitchFamily="18" charset="0"/>
              </a:rPr>
              <a:t>tökéletesbedés</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képessége</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Ez a képesség, a körülmények közreműködésével, sorjában kifejleszti az összes többit, és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mind a fajban, mind az egyedben</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benne lakozik, az állat viszont már néhány hónap múltán azzá válik, ami egész életében lesz, fajtája pedig ezer év elteltével sem különbözik attól, ami annak az évezrednek az első évében volt.” </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ruházat, személy látható&#10;&#10;Automatikusan generált leírás">
            <a:extLst>
              <a:ext uri="{FF2B5EF4-FFF2-40B4-BE49-F238E27FC236}">
                <a16:creationId xmlns:a16="http://schemas.microsoft.com/office/drawing/2014/main" id="{3CFC6FB9-FA58-5E4F-0284-4726F2D5AD67}"/>
              </a:ext>
            </a:extLst>
          </p:cNvPr>
          <p:cNvPicPr>
            <a:picLocks noChangeAspect="1"/>
          </p:cNvPicPr>
          <p:nvPr/>
        </p:nvPicPr>
        <p:blipFill>
          <a:blip r:embed="rId2">
            <a:extLst>
              <a:ext uri="{28A0092B-C50C-407E-A947-70E740481C1C}">
                <a14:useLocalDpi xmlns:a14="http://schemas.microsoft.com/office/drawing/2010/main" val="0"/>
              </a:ext>
            </a:extLst>
          </a:blip>
          <a:srcRect l="-732" r="-171" b="5109"/>
          <a:stretch/>
        </p:blipFill>
        <p:spPr>
          <a:xfrm>
            <a:off x="7046261" y="355363"/>
            <a:ext cx="4797030" cy="6228241"/>
          </a:xfrm>
          <a:prstGeom prst="rect">
            <a:avLst/>
          </a:prstGeom>
        </p:spPr>
      </p:pic>
    </p:spTree>
    <p:extLst>
      <p:ext uri="{BB962C8B-B14F-4D97-AF65-F5344CB8AC3E}">
        <p14:creationId xmlns:p14="http://schemas.microsoft.com/office/powerpoint/2010/main" val="3564067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711316" y="483920"/>
            <a:ext cx="4086557" cy="6374080"/>
          </a:xfrm>
        </p:spPr>
        <p:txBody>
          <a:bodyPr>
            <a:noAutofit/>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lang="hu-HU" sz="2400" dirty="0">
                <a:latin typeface="PT Sans" panose="020B0503020203020204" pitchFamily="34" charset="-18"/>
                <a:cs typeface="Times New Roman" panose="02020603050405020304" pitchFamily="18" charset="0"/>
              </a:rPr>
              <a:t>„</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Miért csak az ember lehet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félkegyelmű</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Nem úgy áll-e a dolog, hogy ilyenkor visszatér eredeti állapotába, és hogy az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öregség</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elveszi tőle mindazt, amit </a:t>
            </a:r>
            <a:r>
              <a:rPr kumimoji="0" lang="hu-HU" sz="2400" b="0" i="1" u="none" strike="noStrike" kern="1200" cap="none" spc="0" normalizeH="0" baseline="0" noProof="0" dirty="0" err="1">
                <a:ln>
                  <a:noFill/>
                </a:ln>
                <a:solidFill>
                  <a:prstClr val="black"/>
                </a:solidFill>
                <a:effectLst/>
                <a:uLnTx/>
                <a:uFillTx/>
                <a:latin typeface="PT Sans" panose="020B0503020203020204" pitchFamily="34" charset="-18"/>
                <a:ea typeface="+mn-ea"/>
                <a:cs typeface="Times New Roman" panose="02020603050405020304" pitchFamily="18" charset="0"/>
              </a:rPr>
              <a:t>tőkéletesbíthető</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volta révén megszerzett magának, s így az állatnál is mélyebbre süllyed</a:t>
            </a:r>
            <a:r>
              <a:rPr lang="hu-HU" sz="2400" dirty="0">
                <a:latin typeface="PT Sans" panose="020B0503020203020204" pitchFamily="34" charset="-18"/>
                <a:cs typeface="Times New Roman" panose="02020603050405020304" pitchFamily="18" charset="0"/>
              </a:rPr>
              <a:t>, mert az állat semmit nem tesz magáévá, tehát nem is veszíthet el semmit</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a:t>
            </a:r>
            <a:endParaRPr lang="hu-HU" sz="2400" dirty="0">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portré, ruházat, személy látható&#10;&#10;Automatikusan generált leírás">
            <a:extLst>
              <a:ext uri="{FF2B5EF4-FFF2-40B4-BE49-F238E27FC236}">
                <a16:creationId xmlns:a16="http://schemas.microsoft.com/office/drawing/2014/main" id="{1A3ACA79-D4F3-6CC8-9B7A-C96D80406753}"/>
              </a:ext>
            </a:extLst>
          </p:cNvPr>
          <p:cNvPicPr>
            <a:picLocks noChangeAspect="1"/>
          </p:cNvPicPr>
          <p:nvPr/>
        </p:nvPicPr>
        <p:blipFill>
          <a:blip r:embed="rId2">
            <a:extLst>
              <a:ext uri="{28A0092B-C50C-407E-A947-70E740481C1C}">
                <a14:useLocalDpi xmlns:a14="http://schemas.microsoft.com/office/drawing/2010/main" val="0"/>
              </a:ext>
            </a:extLst>
          </a:blip>
          <a:srcRect l="-732" r="-171" b="5109"/>
          <a:stretch/>
        </p:blipFill>
        <p:spPr>
          <a:xfrm>
            <a:off x="5648087" y="367748"/>
            <a:ext cx="4768121" cy="6190707"/>
          </a:xfrm>
          <a:prstGeom prst="rect">
            <a:avLst/>
          </a:prstGeom>
        </p:spPr>
      </p:pic>
    </p:spTree>
    <p:extLst>
      <p:ext uri="{BB962C8B-B14F-4D97-AF65-F5344CB8AC3E}">
        <p14:creationId xmlns:p14="http://schemas.microsoft.com/office/powerpoint/2010/main" val="11591471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8" y="359229"/>
            <a:ext cx="11494583" cy="6374080"/>
          </a:xfrm>
        </p:spPr>
        <p:txBody>
          <a:bodyPr>
            <a:noAutofit/>
          </a:bodyPr>
          <a:lstStyle/>
          <a:p>
            <a:pPr marL="4033838" indent="0">
              <a:lnSpc>
                <a:spcPct val="130000"/>
              </a:lnSpc>
              <a:spcBef>
                <a:spcPts val="0"/>
              </a:spcBef>
              <a:buNone/>
            </a:pPr>
            <a:r>
              <a:rPr lang="hu-HU" sz="2400" b="1" dirty="0" err="1">
                <a:latin typeface="PT Sans" panose="020B0503020203020204" pitchFamily="34" charset="-18"/>
                <a:cs typeface="Times New Roman" panose="02020603050405020304" pitchFamily="18" charset="0"/>
              </a:rPr>
              <a:t>tökéletesbedés</a:t>
            </a:r>
            <a:r>
              <a:rPr lang="hu-HU" sz="2400" b="1" dirty="0">
                <a:latin typeface="PT Sans" panose="020B0503020203020204" pitchFamily="34" charset="-18"/>
                <a:cs typeface="Times New Roman" panose="02020603050405020304" pitchFamily="18" charset="0"/>
              </a:rPr>
              <a:t> = változás</a:t>
            </a:r>
          </a:p>
          <a:p>
            <a:pPr marL="4033838" indent="0">
              <a:lnSpc>
                <a:spcPct val="130000"/>
              </a:lnSpc>
              <a:spcBef>
                <a:spcPts val="0"/>
              </a:spcBef>
              <a:buNone/>
            </a:pPr>
            <a:endParaRPr lang="hu-HU" sz="2400" dirty="0">
              <a:latin typeface="PT Sans" panose="020B0503020203020204" pitchFamily="34" charset="-18"/>
              <a:cs typeface="Times New Roman" panose="02020603050405020304" pitchFamily="18" charset="0"/>
            </a:endParaRPr>
          </a:p>
          <a:p>
            <a:pPr marL="4033838" indent="0">
              <a:lnSpc>
                <a:spcPct val="130000"/>
              </a:lnSpc>
              <a:spcBef>
                <a:spcPts val="0"/>
              </a:spcBef>
              <a:buNone/>
            </a:pPr>
            <a:endParaRPr lang="hu-HU" sz="2400" dirty="0">
              <a:latin typeface="PT Sans" panose="020B0503020203020204" pitchFamily="34" charset="-18"/>
              <a:cs typeface="Times New Roman" panose="02020603050405020304" pitchFamily="18" charset="0"/>
            </a:endParaRPr>
          </a:p>
          <a:p>
            <a:pPr marL="4481513" indent="0">
              <a:lnSpc>
                <a:spcPct val="130000"/>
              </a:lnSpc>
              <a:spcBef>
                <a:spcPts val="0"/>
              </a:spcBef>
              <a:buNone/>
              <a:tabLst>
                <a:tab pos="4481513" algn="l"/>
              </a:tabLst>
            </a:pPr>
            <a:r>
              <a:rPr lang="hu-HU" sz="2400" dirty="0">
                <a:latin typeface="PT Sans" panose="020B0503020203020204" pitchFamily="34" charset="-18"/>
                <a:cs typeface="Times New Roman" panose="02020603050405020304" pitchFamily="18" charset="0"/>
              </a:rPr>
              <a:t>Tehát </a:t>
            </a:r>
            <a:r>
              <a:rPr lang="hu-HU" sz="2400" b="1" dirty="0">
                <a:latin typeface="PT Sans" panose="020B0503020203020204" pitchFamily="34" charset="-18"/>
                <a:cs typeface="Times New Roman" panose="02020603050405020304" pitchFamily="18" charset="0"/>
              </a:rPr>
              <a:t>nem</a:t>
            </a:r>
            <a:r>
              <a:rPr lang="hu-HU" sz="2400" dirty="0">
                <a:latin typeface="PT Sans" panose="020B0503020203020204" pitchFamily="34" charset="-18"/>
                <a:cs typeface="Times New Roman" panose="02020603050405020304" pitchFamily="18" charset="0"/>
              </a:rPr>
              <a:t> feljebb lépés egy értékskálán, </a:t>
            </a:r>
          </a:p>
          <a:p>
            <a:pPr marL="4481513" indent="0">
              <a:lnSpc>
                <a:spcPct val="130000"/>
              </a:lnSpc>
              <a:spcBef>
                <a:spcPts val="0"/>
              </a:spcBef>
              <a:buNone/>
              <a:tabLst>
                <a:tab pos="4481513" algn="l"/>
              </a:tabLst>
            </a:pPr>
            <a:r>
              <a:rPr lang="hu-HU" sz="2400" b="1" dirty="0">
                <a:latin typeface="PT Sans" panose="020B0503020203020204" pitchFamily="34" charset="-18"/>
                <a:cs typeface="Times New Roman" panose="02020603050405020304" pitchFamily="18" charset="0"/>
              </a:rPr>
              <a:t>nem</a:t>
            </a:r>
            <a:r>
              <a:rPr lang="hu-HU" sz="2400" dirty="0">
                <a:latin typeface="PT Sans" panose="020B0503020203020204" pitchFamily="34" charset="-18"/>
                <a:cs typeface="Times New Roman" panose="02020603050405020304" pitchFamily="18" charset="0"/>
              </a:rPr>
              <a:t> egy előre megadott cél felé való közeledés. </a:t>
            </a:r>
          </a:p>
          <a:p>
            <a:pPr marL="4481513" indent="0">
              <a:lnSpc>
                <a:spcPct val="130000"/>
              </a:lnSpc>
              <a:spcBef>
                <a:spcPts val="0"/>
              </a:spcBef>
              <a:buNone/>
              <a:tabLst>
                <a:tab pos="4481513" algn="l"/>
              </a:tabLst>
            </a:pPr>
            <a:r>
              <a:rPr lang="hu-HU" sz="2400" dirty="0">
                <a:latin typeface="PT Sans" panose="020B0503020203020204" pitchFamily="34" charset="-18"/>
                <a:cs typeface="Times New Roman" panose="02020603050405020304" pitchFamily="18" charset="0"/>
              </a:rPr>
              <a:t>Az embernek nincs célja, </a:t>
            </a:r>
            <a:r>
              <a:rPr lang="hu-HU" sz="2400" dirty="0" err="1">
                <a:latin typeface="PT Sans" panose="020B0503020203020204" pitchFamily="34" charset="-18"/>
                <a:cs typeface="Times New Roman" panose="02020603050405020304" pitchFamily="18" charset="0"/>
              </a:rPr>
              <a:t>telosza</a:t>
            </a:r>
            <a:r>
              <a:rPr lang="hu-HU" sz="2400" dirty="0">
                <a:latin typeface="PT Sans" panose="020B0503020203020204" pitchFamily="34" charset="-18"/>
                <a:cs typeface="Times New Roman" panose="02020603050405020304" pitchFamily="18" charset="0"/>
              </a:rPr>
              <a:t>. </a:t>
            </a:r>
          </a:p>
          <a:p>
            <a:pPr marL="4481513" indent="0">
              <a:lnSpc>
                <a:spcPct val="130000"/>
              </a:lnSpc>
              <a:spcBef>
                <a:spcPts val="0"/>
              </a:spcBef>
              <a:buNone/>
              <a:tabLst>
                <a:tab pos="4481513" algn="l"/>
              </a:tabLst>
            </a:pPr>
            <a:endParaRPr lang="hu-HU" sz="1050" dirty="0">
              <a:latin typeface="PT Sans" panose="020B0503020203020204" pitchFamily="34" charset="-18"/>
              <a:cs typeface="Times New Roman" panose="02020603050405020304" pitchFamily="18" charset="0"/>
            </a:endParaRPr>
          </a:p>
          <a:p>
            <a:pPr marL="4481513" indent="0">
              <a:lnSpc>
                <a:spcPct val="130000"/>
              </a:lnSpc>
              <a:spcBef>
                <a:spcPts val="0"/>
              </a:spcBef>
              <a:buNone/>
              <a:tabLst>
                <a:tab pos="4481513" algn="l"/>
              </a:tabLst>
            </a:pPr>
            <a:r>
              <a:rPr lang="hu-HU" sz="2400" dirty="0">
                <a:latin typeface="PT Sans" panose="020B0503020203020204" pitchFamily="34" charset="-18"/>
                <a:cs typeface="Times New Roman" panose="02020603050405020304" pitchFamily="18" charset="0"/>
              </a:rPr>
              <a:t>A meghatározatlanság két fokozata:</a:t>
            </a:r>
          </a:p>
          <a:p>
            <a:pPr marL="4481513" indent="0">
              <a:lnSpc>
                <a:spcPct val="130000"/>
              </a:lnSpc>
              <a:spcBef>
                <a:spcPts val="0"/>
              </a:spcBef>
              <a:buAutoNum type="arabicPeriod"/>
              <a:tabLst>
                <a:tab pos="4481513" algn="l"/>
              </a:tabLst>
            </a:pPr>
            <a:r>
              <a:rPr lang="hu-HU" sz="2400" dirty="0">
                <a:latin typeface="PT Sans" panose="020B0503020203020204" pitchFamily="34" charset="-18"/>
                <a:cs typeface="Times New Roman" panose="02020603050405020304" pitchFamily="18" charset="0"/>
              </a:rPr>
              <a:t> A </a:t>
            </a:r>
            <a:r>
              <a:rPr lang="hu-HU" sz="2400" b="1" dirty="0">
                <a:latin typeface="PT Sans" panose="020B0503020203020204" pitchFamily="34" charset="-18"/>
                <a:cs typeface="Times New Roman" panose="02020603050405020304" pitchFamily="18" charset="0"/>
              </a:rPr>
              <a:t>szabadság</a:t>
            </a:r>
            <a:r>
              <a:rPr lang="hu-HU" sz="2400" dirty="0">
                <a:latin typeface="PT Sans" panose="020B0503020203020204" pitchFamily="34" charset="-18"/>
                <a:cs typeface="Times New Roman" panose="02020603050405020304" pitchFamily="18" charset="0"/>
              </a:rPr>
              <a:t> révén </a:t>
            </a:r>
          </a:p>
          <a:p>
            <a:pPr marL="4481513" indent="0">
              <a:lnSpc>
                <a:spcPct val="130000"/>
              </a:lnSpc>
              <a:spcBef>
                <a:spcPts val="0"/>
              </a:spcBef>
              <a:buNone/>
              <a:tabLst>
                <a:tab pos="4481513" algn="l"/>
              </a:tabLst>
            </a:pPr>
            <a:r>
              <a:rPr lang="hu-HU" sz="2400" dirty="0">
                <a:latin typeface="PT Sans" panose="020B0503020203020204" pitchFamily="34" charset="-18"/>
                <a:cs typeface="Times New Roman" panose="02020603050405020304" pitchFamily="18" charset="0"/>
              </a:rPr>
              <a:t>ellenállhatunk a természet(</a:t>
            </a:r>
            <a:r>
              <a:rPr lang="hu-HU" sz="2400" dirty="0" err="1">
                <a:latin typeface="PT Sans" panose="020B0503020203020204" pitchFamily="34" charset="-18"/>
                <a:cs typeface="Times New Roman" panose="02020603050405020304" pitchFamily="18" charset="0"/>
              </a:rPr>
              <a:t>ünk</a:t>
            </a:r>
            <a:r>
              <a:rPr lang="hu-HU" sz="2400" dirty="0">
                <a:latin typeface="PT Sans" panose="020B0503020203020204" pitchFamily="34" charset="-18"/>
                <a:cs typeface="Times New Roman" panose="02020603050405020304" pitchFamily="18" charset="0"/>
              </a:rPr>
              <a:t>) parancsainak.</a:t>
            </a:r>
          </a:p>
          <a:p>
            <a:pPr marL="4481513" indent="0">
              <a:lnSpc>
                <a:spcPct val="130000"/>
              </a:lnSpc>
              <a:spcBef>
                <a:spcPts val="0"/>
              </a:spcBef>
              <a:buNone/>
              <a:tabLst>
                <a:tab pos="4481513" algn="l"/>
              </a:tabLst>
            </a:pPr>
            <a:r>
              <a:rPr lang="hu-HU" sz="2400" dirty="0">
                <a:latin typeface="PT Sans" panose="020B0503020203020204" pitchFamily="34" charset="-18"/>
                <a:cs typeface="Times New Roman" panose="02020603050405020304" pitchFamily="18" charset="0"/>
              </a:rPr>
              <a:t>2. A </a:t>
            </a:r>
            <a:r>
              <a:rPr lang="hu-HU" sz="2400" b="1" dirty="0" err="1">
                <a:latin typeface="PT Sans" panose="020B0503020203020204" pitchFamily="34" charset="-18"/>
                <a:cs typeface="Times New Roman" panose="02020603050405020304" pitchFamily="18" charset="0"/>
              </a:rPr>
              <a:t>tökéletesbedés</a:t>
            </a:r>
            <a:r>
              <a:rPr lang="hu-HU" sz="2400" dirty="0">
                <a:latin typeface="PT Sans" panose="020B0503020203020204" pitchFamily="34" charset="-18"/>
                <a:cs typeface="Times New Roman" panose="02020603050405020304" pitchFamily="18" charset="0"/>
              </a:rPr>
              <a:t> képességével </a:t>
            </a:r>
          </a:p>
          <a:p>
            <a:pPr marL="4481513" indent="0">
              <a:lnSpc>
                <a:spcPct val="130000"/>
              </a:lnSpc>
              <a:spcBef>
                <a:spcPts val="0"/>
              </a:spcBef>
              <a:buNone/>
              <a:tabLst>
                <a:tab pos="4481513" algn="l"/>
              </a:tabLst>
            </a:pPr>
            <a:r>
              <a:rPr lang="hu-HU" sz="2400" dirty="0">
                <a:latin typeface="PT Sans" panose="020B0503020203020204" pitchFamily="34" charset="-18"/>
                <a:cs typeface="Times New Roman" panose="02020603050405020304" pitchFamily="18" charset="0"/>
              </a:rPr>
              <a:t>megváltoztatjuk a természetünket.</a:t>
            </a:r>
          </a:p>
          <a:p>
            <a:pPr marL="4033838" indent="0">
              <a:lnSpc>
                <a:spcPct val="130000"/>
              </a:lnSpc>
              <a:spcBef>
                <a:spcPts val="0"/>
              </a:spcBef>
              <a:buNone/>
            </a:pPr>
            <a:endParaRPr lang="hu-HU" sz="1050" dirty="0">
              <a:latin typeface="PT Sans" panose="020B0503020203020204" pitchFamily="34" charset="-18"/>
              <a:cs typeface="Times New Roman" panose="02020603050405020304" pitchFamily="18"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szobor, portré, múzeum látható&#10;&#10;Automatikusan generált leírás">
            <a:extLst>
              <a:ext uri="{FF2B5EF4-FFF2-40B4-BE49-F238E27FC236}">
                <a16:creationId xmlns:a16="http://schemas.microsoft.com/office/drawing/2014/main" id="{E20C44B1-732A-446D-80A5-2FCEC2F73FAA}"/>
              </a:ext>
            </a:extLst>
          </p:cNvPr>
          <p:cNvPicPr>
            <a:picLocks noChangeAspect="1"/>
          </p:cNvPicPr>
          <p:nvPr/>
        </p:nvPicPr>
        <p:blipFill>
          <a:blip r:embed="rId2">
            <a:extLst>
              <a:ext uri="{28A0092B-C50C-407E-A947-70E740481C1C}">
                <a14:useLocalDpi xmlns:a14="http://schemas.microsoft.com/office/drawing/2010/main" val="0"/>
              </a:ext>
            </a:extLst>
          </a:blip>
          <a:srcRect l="4574" r="20298"/>
          <a:stretch/>
        </p:blipFill>
        <p:spPr>
          <a:xfrm>
            <a:off x="348708" y="1542589"/>
            <a:ext cx="4223292" cy="4988890"/>
          </a:xfrm>
          <a:prstGeom prst="rect">
            <a:avLst/>
          </a:prstGeom>
        </p:spPr>
      </p:pic>
    </p:spTree>
    <p:extLst>
      <p:ext uri="{BB962C8B-B14F-4D97-AF65-F5344CB8AC3E}">
        <p14:creationId xmlns:p14="http://schemas.microsoft.com/office/powerpoint/2010/main" val="2841222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42851"/>
            <a:ext cx="11608828" cy="6317665"/>
          </a:xfrm>
        </p:spPr>
        <p:txBody>
          <a:bodyPr>
            <a:noAutofit/>
          </a:bodyPr>
          <a:lstStyle/>
          <a:p>
            <a:pPr marL="4300538" indent="0" algn="ctr">
              <a:lnSpc>
                <a:spcPct val="130000"/>
              </a:lnSpc>
              <a:spcBef>
                <a:spcPts val="0"/>
              </a:spcBef>
              <a:buNone/>
            </a:pPr>
            <a:r>
              <a:rPr lang="hu-HU" sz="2400" b="1" dirty="0">
                <a:latin typeface="PT Sans" panose="020B0503020203020204" pitchFamily="34" charset="-18"/>
                <a:cs typeface="Times New Roman" panose="02020603050405020304" pitchFamily="18" charset="0"/>
              </a:rPr>
              <a:t>Az ember és a természet(e)</a:t>
            </a:r>
          </a:p>
          <a:p>
            <a:pPr marL="4300538" indent="0">
              <a:lnSpc>
                <a:spcPct val="130000"/>
              </a:lnSpc>
              <a:spcBef>
                <a:spcPts val="0"/>
              </a:spcBef>
              <a:buNone/>
            </a:pPr>
            <a:endParaRPr lang="hu-HU" sz="800" b="1" dirty="0">
              <a:latin typeface="PT Sans" panose="020B0503020203020204" pitchFamily="34" charset="-18"/>
              <a:cs typeface="Times New Roman" panose="02020603050405020304" pitchFamily="18" charset="0"/>
            </a:endParaRPr>
          </a:p>
          <a:p>
            <a:pPr marL="4300538" indent="0">
              <a:lnSpc>
                <a:spcPct val="130000"/>
              </a:lnSpc>
              <a:spcBef>
                <a:spcPts val="0"/>
              </a:spcBef>
              <a:buNone/>
            </a:pPr>
            <a:r>
              <a:rPr lang="hu-HU" sz="2400" dirty="0">
                <a:latin typeface="PT Sans" panose="020B0503020203020204" pitchFamily="34" charset="-18"/>
                <a:cs typeface="Times New Roman" panose="02020603050405020304" pitchFamily="18" charset="0"/>
              </a:rPr>
              <a:t>Az ember természet-</a:t>
            </a:r>
            <a:r>
              <a:rPr lang="hu-HU" sz="2400" b="1" dirty="0">
                <a:latin typeface="PT Sans" panose="020B0503020203020204" pitchFamily="34" charset="-18"/>
                <a:cs typeface="Times New Roman" panose="02020603050405020304" pitchFamily="18" charset="0"/>
              </a:rPr>
              <a:t>ellenes</a:t>
            </a:r>
            <a:r>
              <a:rPr lang="hu-HU" sz="2400" dirty="0">
                <a:latin typeface="PT Sans" panose="020B0503020203020204" pitchFamily="34" charset="-18"/>
                <a:cs typeface="Times New Roman" panose="02020603050405020304" pitchFamily="18" charset="0"/>
              </a:rPr>
              <a:t> lény.  - A természet ellenében valósítja meg magát.  Ami sajátosan emberi benne, az nem a természet, hanem a szabadság műve. Az ember elszakad a természettől, kiszakad a természetből.  Az ember teljesen </a:t>
            </a:r>
            <a:r>
              <a:rPr lang="hu-HU" sz="2400" b="1" dirty="0">
                <a:latin typeface="PT Sans" panose="020B0503020203020204" pitchFamily="34" charset="-18"/>
                <a:cs typeface="Times New Roman" panose="02020603050405020304" pitchFamily="18" charset="0"/>
              </a:rPr>
              <a:t>önmaga alkotása</a:t>
            </a:r>
            <a:r>
              <a:rPr lang="hu-HU" sz="2400" dirty="0">
                <a:latin typeface="PT Sans" panose="020B0503020203020204" pitchFamily="34" charset="-18"/>
                <a:cs typeface="Times New Roman" panose="02020603050405020304" pitchFamily="18" charset="0"/>
              </a:rPr>
              <a:t>.</a:t>
            </a:r>
          </a:p>
          <a:p>
            <a:pPr marL="4300538" indent="0">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4300538" indent="0">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4300538" indent="0">
              <a:lnSpc>
                <a:spcPct val="130000"/>
              </a:lnSpc>
              <a:spcBef>
                <a:spcPts val="0"/>
              </a:spcBef>
              <a:buNone/>
            </a:pPr>
            <a:r>
              <a:rPr lang="hu-HU" sz="2400" dirty="0">
                <a:latin typeface="PT Sans" panose="020B0503020203020204" pitchFamily="34" charset="-18"/>
                <a:cs typeface="Times New Roman" panose="02020603050405020304" pitchFamily="18" charset="0"/>
              </a:rPr>
              <a:t>Az ember természet </a:t>
            </a:r>
            <a:r>
              <a:rPr lang="hu-HU" sz="2400" b="1" dirty="0">
                <a:latin typeface="PT Sans" panose="020B0503020203020204" pitchFamily="34" charset="-18"/>
                <a:cs typeface="Times New Roman" panose="02020603050405020304" pitchFamily="18" charset="0"/>
              </a:rPr>
              <a:t>nélküli</a:t>
            </a:r>
            <a:r>
              <a:rPr lang="hu-HU" sz="2400" dirty="0">
                <a:latin typeface="PT Sans" panose="020B0503020203020204" pitchFamily="34" charset="-18"/>
                <a:cs typeface="Times New Roman" panose="02020603050405020304" pitchFamily="18" charset="0"/>
              </a:rPr>
              <a:t> lény.  - Nem határozza meg a természet(e), legalábbis normatív értelemben biztosan nem.  Az a természete, hogy </a:t>
            </a:r>
            <a:r>
              <a:rPr lang="hu-HU" sz="2400" b="1" dirty="0">
                <a:latin typeface="PT Sans" panose="020B0503020203020204" pitchFamily="34" charset="-18"/>
                <a:cs typeface="Times New Roman" panose="02020603050405020304" pitchFamily="18" charset="0"/>
              </a:rPr>
              <a:t>nincs természete</a:t>
            </a:r>
            <a:r>
              <a:rPr lang="hu-HU" sz="2400" dirty="0">
                <a:latin typeface="PT Sans" panose="020B0503020203020204" pitchFamily="34" charset="-18"/>
                <a:cs typeface="Times New Roman" panose="02020603050405020304" pitchFamily="18" charset="0"/>
              </a:rPr>
              <a:t>. </a:t>
            </a:r>
          </a:p>
          <a:p>
            <a:pPr marL="4481513" indent="0">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4481513" indent="0">
              <a:lnSpc>
                <a:spcPct val="130000"/>
              </a:lnSpc>
              <a:spcBef>
                <a:spcPts val="0"/>
              </a:spcBef>
              <a:buNone/>
            </a:pPr>
            <a:endParaRPr lang="hu-HU" sz="800" dirty="0">
              <a:latin typeface="PT Sans" panose="020B0503020203020204" pitchFamily="34" charset="-18"/>
              <a:cs typeface="Times New Roman" panose="02020603050405020304" pitchFamily="18" charset="0"/>
            </a:endParaRPr>
          </a:p>
          <a:p>
            <a:pPr marL="0" indent="0">
              <a:lnSpc>
                <a:spcPct val="130000"/>
              </a:lnSpc>
              <a:spcBef>
                <a:spcPts val="0"/>
              </a:spcBef>
              <a:buNone/>
            </a:pPr>
            <a:r>
              <a:rPr lang="hu-HU" sz="2400" dirty="0">
                <a:latin typeface="PT Sans" panose="020B0503020203020204" pitchFamily="34" charset="-18"/>
                <a:cs typeface="Times New Roman" panose="02020603050405020304" pitchFamily="18" charset="0"/>
              </a:rPr>
              <a:t>A </a:t>
            </a:r>
            <a:r>
              <a:rPr lang="hu-HU" sz="2400" b="1" dirty="0">
                <a:latin typeface="PT Sans" panose="020B0503020203020204" pitchFamily="34" charset="-18"/>
                <a:cs typeface="Times New Roman" panose="02020603050405020304" pitchFamily="18" charset="0"/>
              </a:rPr>
              <a:t>rasszizmus</a:t>
            </a:r>
            <a:r>
              <a:rPr lang="hu-HU" sz="2400" dirty="0">
                <a:latin typeface="PT Sans" panose="020B0503020203020204" pitchFamily="34" charset="-18"/>
                <a:cs typeface="Times New Roman" panose="02020603050405020304" pitchFamily="18" charset="0"/>
              </a:rPr>
              <a:t> és a </a:t>
            </a:r>
            <a:r>
              <a:rPr lang="hu-HU" sz="2400" b="1" dirty="0">
                <a:latin typeface="PT Sans" panose="020B0503020203020204" pitchFamily="34" charset="-18"/>
                <a:cs typeface="Times New Roman" panose="02020603050405020304" pitchFamily="18" charset="0"/>
              </a:rPr>
              <a:t>szexizmus</a:t>
            </a:r>
            <a:r>
              <a:rPr lang="hu-HU" sz="2400" dirty="0">
                <a:latin typeface="PT Sans" panose="020B0503020203020204" pitchFamily="34" charset="-18"/>
                <a:cs typeface="Times New Roman" panose="02020603050405020304" pitchFamily="18" charset="0"/>
              </a:rPr>
              <a:t> azért tarthatatlan, mert feltételezi, hogy az embert meghatározzák a természeti adottságai.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Emberi arc, szobor, portré, múzeum látható&#10;&#10;Automatikusan generált leírás">
            <a:extLst>
              <a:ext uri="{FF2B5EF4-FFF2-40B4-BE49-F238E27FC236}">
                <a16:creationId xmlns:a16="http://schemas.microsoft.com/office/drawing/2014/main" id="{E20C44B1-732A-446D-80A5-2FCEC2F73FAA}"/>
              </a:ext>
            </a:extLst>
          </p:cNvPr>
          <p:cNvPicPr>
            <a:picLocks noChangeAspect="1"/>
          </p:cNvPicPr>
          <p:nvPr/>
        </p:nvPicPr>
        <p:blipFill>
          <a:blip r:embed="rId2">
            <a:extLst>
              <a:ext uri="{28A0092B-C50C-407E-A947-70E740481C1C}">
                <a14:useLocalDpi xmlns:a14="http://schemas.microsoft.com/office/drawing/2010/main" val="0"/>
              </a:ext>
            </a:extLst>
          </a:blip>
          <a:srcRect l="4574" r="20298"/>
          <a:stretch/>
        </p:blipFill>
        <p:spPr>
          <a:xfrm>
            <a:off x="348709" y="342851"/>
            <a:ext cx="4223292" cy="4988890"/>
          </a:xfrm>
          <a:prstGeom prst="rect">
            <a:avLst/>
          </a:prstGeom>
        </p:spPr>
      </p:pic>
    </p:spTree>
    <p:extLst>
      <p:ext uri="{BB962C8B-B14F-4D97-AF65-F5344CB8AC3E}">
        <p14:creationId xmlns:p14="http://schemas.microsoft.com/office/powerpoint/2010/main" val="524528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Autofit/>
          </a:bodyPr>
          <a:lstStyle/>
          <a:p>
            <a:pPr marL="2333625"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lang="hu-HU" sz="2400" b="1" dirty="0">
                <a:solidFill>
                  <a:prstClr val="black"/>
                </a:solidFill>
                <a:latin typeface="PT Sans" panose="020B0503020203020204" pitchFamily="34" charset="-18"/>
                <a:cs typeface="Times New Roman" panose="02020603050405020304" pitchFamily="18" charset="0"/>
              </a:rPr>
              <a:t>Kultúra</a:t>
            </a:r>
          </a:p>
          <a:p>
            <a:pPr marL="3413125"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hu-HU" sz="10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endParaRPr>
          </a:p>
          <a:p>
            <a:pPr marL="3592513"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tab pos="3052763" algn="l"/>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Az ember nem szabadult fel a természet uralma alól,  </a:t>
            </a:r>
          </a:p>
          <a:p>
            <a:pPr marL="3592513"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tab pos="3052763" algn="l"/>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ha vele együtt elenyészik mindaz, amit a természet ellenében alkotott, ha alkotását éppúgy visszahódítja a természet, mint testének anyagát. </a:t>
            </a:r>
          </a:p>
          <a:p>
            <a:pPr marL="3592513"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tab pos="3052763" algn="l"/>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A természet ellenében a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történelem</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a:t>
            </a:r>
            <a:r>
              <a:rPr lang="hu-HU" sz="2400" dirty="0">
                <a:solidFill>
                  <a:prstClr val="black"/>
                </a:solidFill>
                <a:latin typeface="PT Sans" panose="020B0503020203020204" pitchFamily="34" charset="-18"/>
                <a:cs typeface="Times New Roman" panose="02020603050405020304" pitchFamily="18" charset="0"/>
              </a:rPr>
              <a:t>során </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létrehozott maradandó alkotás a </a:t>
            </a:r>
            <a:r>
              <a:rPr kumimoji="0" lang="hu-HU" sz="240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kultúra</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a:t>
            </a:r>
          </a:p>
          <a:p>
            <a:pPr marL="3413125"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hu-HU" sz="1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endParaRPr>
          </a:p>
          <a:p>
            <a:pPr marL="3592513"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A kultúra a </a:t>
            </a:r>
            <a:r>
              <a:rPr kumimoji="0" lang="hu-HU" sz="240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történelemileg</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meghatározott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második természet</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ként lép szembe a következő nemzedékekkel. </a:t>
            </a: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hu-HU" sz="1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endParaRPr>
          </a:p>
          <a:p>
            <a:pPr marL="0" lvl="0" indent="0">
              <a:lnSpc>
                <a:spcPct val="130000"/>
              </a:lnSpc>
              <a:spcBef>
                <a:spcPts val="0"/>
              </a:spcBef>
              <a:buNone/>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Ám a </a:t>
            </a:r>
            <a:r>
              <a:rPr kumimoji="0" lang="hu-HU" sz="2400" b="0" i="0" u="none" strike="noStrike" kern="1200" cap="none" spc="0" normalizeH="0" baseline="0" noProof="0" dirty="0" err="1">
                <a:ln>
                  <a:noFill/>
                </a:ln>
                <a:solidFill>
                  <a:prstClr val="black"/>
                </a:solidFill>
                <a:effectLst/>
                <a:uLnTx/>
                <a:uFillTx/>
                <a:latin typeface="PT Sans" panose="020B0503020203020204" pitchFamily="34" charset="-18"/>
                <a:ea typeface="+mn-ea"/>
                <a:cs typeface="Times New Roman" panose="02020603050405020304" pitchFamily="18" charset="0"/>
              </a:rPr>
              <a:t>tökéletesbedés</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képessége a kultúrát is folyton megváltoztatja.  Az </a:t>
            </a:r>
            <a:r>
              <a:rPr lang="hu-HU" sz="2400" dirty="0">
                <a:solidFill>
                  <a:prstClr val="black"/>
                </a:solidFill>
                <a:latin typeface="PT Sans" panose="020B0503020203020204" pitchFamily="34" charset="-18"/>
                <a:cs typeface="Times New Roman" panose="02020603050405020304" pitchFamily="18" charset="0"/>
              </a:rPr>
              <a:t>ember az a </a:t>
            </a:r>
            <a:endPar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lény, akit nem köt sem a természet, sem a második természet.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Emberi arc, ruházat, portré, ember látható&#10;&#10;Előfordulhat, hogy a mesterséges intelligencia által létrehozott tartalom helytelen.">
            <a:extLst>
              <a:ext uri="{FF2B5EF4-FFF2-40B4-BE49-F238E27FC236}">
                <a16:creationId xmlns:a16="http://schemas.microsoft.com/office/drawing/2014/main" id="{FB79B384-DEB5-06FC-2CA4-F835E9016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9" y="457151"/>
            <a:ext cx="3439520" cy="3708377"/>
          </a:xfrm>
          <a:prstGeom prst="rect">
            <a:avLst/>
          </a:prstGeom>
        </p:spPr>
      </p:pic>
    </p:spTree>
    <p:extLst>
      <p:ext uri="{BB962C8B-B14F-4D97-AF65-F5344CB8AC3E}">
        <p14:creationId xmlns:p14="http://schemas.microsoft.com/office/powerpoint/2010/main" val="2493843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Autofit/>
          </a:bodyPr>
          <a:lstStyle/>
          <a:p>
            <a:pPr marL="2692400" marR="0" lvl="0" indent="-269240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lang="hu-HU" sz="2400" b="1" dirty="0">
                <a:solidFill>
                  <a:prstClr val="black"/>
                </a:solidFill>
                <a:latin typeface="PT Sans" panose="020B0503020203020204" pitchFamily="34" charset="-18"/>
                <a:cs typeface="Times New Roman" panose="02020603050405020304" pitchFamily="18" charset="0"/>
              </a:rPr>
              <a:t>Kritika</a:t>
            </a: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endParaRPr>
          </a:p>
          <a:p>
            <a:pPr marL="4130675" marR="0" lvl="0" indent="-4130675"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Ha a szabadság, a kultúra és a történetiség különbözteti meg az embert az állattól, </a:t>
            </a:r>
          </a:p>
          <a:p>
            <a:pPr marL="4130675" marR="0" lvl="0" indent="-542925"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akkor ember</a:t>
            </a:r>
            <a:r>
              <a:rPr lang="hu-HU" sz="2400" dirty="0">
                <a:solidFill>
                  <a:prstClr val="black"/>
                </a:solidFill>
                <a:latin typeface="PT Sans" panose="020B0503020203020204" pitchFamily="34" charset="-18"/>
                <a:cs typeface="Times New Roman" panose="02020603050405020304" pitchFamily="18" charset="0"/>
              </a:rPr>
              <a:t>-e egyáltalán </a:t>
            </a:r>
            <a:endPar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endParaRPr>
          </a:p>
          <a:p>
            <a:pPr marL="3589338"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a:t>
            </a:r>
            <a:r>
              <a:rPr lang="hu-HU" sz="2400" dirty="0">
                <a:solidFill>
                  <a:prstClr val="black"/>
                </a:solidFill>
                <a:latin typeface="PT Sans" panose="020B0503020203020204" pitchFamily="34" charset="-18"/>
                <a:cs typeface="Times New Roman" panose="02020603050405020304" pitchFamily="18" charset="0"/>
              </a:rPr>
              <a:t>az öreg és </a:t>
            </a:r>
            <a:r>
              <a:rPr lang="hu-HU" sz="2400" b="1" dirty="0">
                <a:solidFill>
                  <a:prstClr val="black"/>
                </a:solidFill>
                <a:latin typeface="PT Sans" panose="020B0503020203020204" pitchFamily="34" charset="-18"/>
                <a:cs typeface="Times New Roman" panose="02020603050405020304" pitchFamily="18" charset="0"/>
              </a:rPr>
              <a:t>magatehetetlen</a:t>
            </a:r>
            <a:r>
              <a:rPr lang="hu-HU" sz="2400" dirty="0">
                <a:solidFill>
                  <a:prstClr val="black"/>
                </a:solidFill>
                <a:latin typeface="PT Sans" panose="020B0503020203020204" pitchFamily="34" charset="-18"/>
                <a:cs typeface="Times New Roman" panose="02020603050405020304" pitchFamily="18" charset="0"/>
              </a:rPr>
              <a:t> ember,</a:t>
            </a:r>
          </a:p>
          <a:p>
            <a:pPr marL="3589338" lvl="0" indent="0">
              <a:lnSpc>
                <a:spcPct val="130000"/>
              </a:lnSpc>
              <a:spcBef>
                <a:spcPts val="0"/>
              </a:spcBef>
              <a:buNone/>
              <a:defRPr/>
            </a:pPr>
            <a:r>
              <a:rPr lang="hu-HU" sz="2400" dirty="0">
                <a:solidFill>
                  <a:prstClr val="black"/>
                </a:solidFill>
                <a:latin typeface="PT Sans" panose="020B0503020203020204" pitchFamily="34" charset="-18"/>
                <a:cs typeface="Times New Roman" panose="02020603050405020304" pitchFamily="18" charset="0"/>
              </a:rPr>
              <a:t>- a </a:t>
            </a:r>
            <a:r>
              <a:rPr lang="hu-HU" sz="2400" dirty="0">
                <a:latin typeface="PT Sans" panose="020B0503020203020204" pitchFamily="34" charset="-18"/>
                <a:cs typeface="Times New Roman" panose="02020603050405020304" pitchFamily="18" charset="0"/>
              </a:rPr>
              <a:t>történelem</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nélküli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primitív</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népek embere, </a:t>
            </a:r>
          </a:p>
          <a:p>
            <a:pPr marL="3768725" lvl="0" indent="-179388">
              <a:lnSpc>
                <a:spcPct val="130000"/>
              </a:lnSpc>
              <a:spcBef>
                <a:spcPts val="0"/>
              </a:spcBef>
              <a:buNone/>
              <a:defRPr/>
            </a:pP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a történelmét, kultúráját megtagadó </a:t>
            </a:r>
            <a:r>
              <a:rPr kumimoji="0" lang="hu-HU" sz="2400" b="1"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gyökértelen</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 </a:t>
            </a:r>
            <a:r>
              <a:rPr lang="hu-HU" sz="2400" dirty="0">
                <a:solidFill>
                  <a:prstClr val="black"/>
                </a:solidFill>
                <a:latin typeface="PT Sans" panose="020B0503020203020204" pitchFamily="34" charset="-18"/>
                <a:cs typeface="Times New Roman" panose="02020603050405020304" pitchFamily="18" charset="0"/>
              </a:rPr>
              <a:t>ember, </a:t>
            </a:r>
          </a:p>
          <a:p>
            <a:pPr marL="3768725" lvl="0" indent="-179388">
              <a:lnSpc>
                <a:spcPct val="130000"/>
              </a:lnSpc>
              <a:spcBef>
                <a:spcPts val="0"/>
              </a:spcBef>
              <a:buNone/>
              <a:defRPr/>
            </a:pPr>
            <a:r>
              <a:rPr lang="hu-HU" sz="2400" dirty="0">
                <a:solidFill>
                  <a:prstClr val="black"/>
                </a:solidFill>
                <a:latin typeface="PT Sans" panose="020B0503020203020204" pitchFamily="34" charset="-18"/>
                <a:cs typeface="Times New Roman" panose="02020603050405020304" pitchFamily="18" charset="0"/>
              </a:rPr>
              <a:t>a </a:t>
            </a:r>
            <a:r>
              <a:rPr kumimoji="0" lang="hu-HU" sz="2400" b="0" i="0" u="none" strike="noStrike" kern="1200" cap="none" spc="0" normalizeH="0" baseline="0" noProof="0" dirty="0">
                <a:ln>
                  <a:noFill/>
                </a:ln>
                <a:solidFill>
                  <a:prstClr val="black"/>
                </a:solidFill>
                <a:effectLst/>
                <a:uLnTx/>
                <a:uFillTx/>
                <a:latin typeface="PT Sans" panose="020B0503020203020204" pitchFamily="34" charset="-18"/>
                <a:ea typeface="+mn-ea"/>
                <a:cs typeface="Times New Roman" panose="02020603050405020304" pitchFamily="18" charset="0"/>
              </a:rPr>
              <a:t>modern ember?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A képen Emberi arc, ruházat, portré, ember látható&#10;&#10;Előfordulhat, hogy a mesterséges intelligencia által létrehozott tartalom helytelen.">
            <a:extLst>
              <a:ext uri="{FF2B5EF4-FFF2-40B4-BE49-F238E27FC236}">
                <a16:creationId xmlns:a16="http://schemas.microsoft.com/office/drawing/2014/main" id="{FB79B384-DEB5-06FC-2CA4-F835E9016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8" y="2823353"/>
            <a:ext cx="3439520" cy="3708377"/>
          </a:xfrm>
          <a:prstGeom prst="rect">
            <a:avLst/>
          </a:prstGeom>
        </p:spPr>
      </p:pic>
    </p:spTree>
    <p:extLst>
      <p:ext uri="{BB962C8B-B14F-4D97-AF65-F5344CB8AC3E}">
        <p14:creationId xmlns:p14="http://schemas.microsoft.com/office/powerpoint/2010/main" val="3945225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4"/>
            <a:ext cx="11244577"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Összegzés 1. </a:t>
            </a:r>
          </a:p>
          <a:p>
            <a:pPr marL="0" indent="0" algn="ctr">
              <a:lnSpc>
                <a:spcPct val="150000"/>
              </a:lnSpc>
              <a:spcBef>
                <a:spcPts val="0"/>
              </a:spcBef>
              <a:buNone/>
            </a:pPr>
            <a:r>
              <a:rPr lang="hu-HU" sz="1000" dirty="0">
                <a:solidFill>
                  <a:srgbClr val="000000"/>
                </a:solidFill>
                <a:latin typeface="PT Sans" panose="020B0503020203020204" pitchFamily="34" charset="-18"/>
                <a:ea typeface="Aptos" panose="020B0004020202020204" pitchFamily="34" charset="0"/>
              </a:rPr>
              <a:t> </a:t>
            </a: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1. Rousseau antropológiája jelentős a méltóságdiskurzus szempontjából.</a:t>
            </a:r>
          </a:p>
          <a:p>
            <a:pPr marL="0" indent="0">
              <a:lnSpc>
                <a:spcPct val="130000"/>
              </a:lnSpc>
              <a:spcBef>
                <a:spcPts val="0"/>
              </a:spcBef>
              <a:buNone/>
            </a:pPr>
            <a:endParaRPr lang="hu-HU" sz="800" dirty="0">
              <a:solidFill>
                <a:srgbClr val="000000"/>
              </a:solidFill>
              <a:latin typeface="PT Sans" panose="020B0503020203020204" pitchFamily="34" charset="-18"/>
              <a:cs typeface="Times New Roman" panose="02020603050405020304" pitchFamily="18" charset="0"/>
            </a:endParaRP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2.  „Vissza a természethez” = aki az ember mibenlétét kutatja, </a:t>
            </a:r>
          </a:p>
          <a:p>
            <a:pPr marL="358775"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annak </a:t>
            </a:r>
            <a:r>
              <a:rPr lang="hu-HU" sz="2400" b="1" dirty="0">
                <a:solidFill>
                  <a:srgbClr val="000000"/>
                </a:solidFill>
                <a:latin typeface="PT Sans" panose="020B0503020203020204" pitchFamily="34" charset="-18"/>
                <a:cs typeface="Times New Roman" panose="02020603050405020304" pitchFamily="18" charset="0"/>
              </a:rPr>
              <a:t>el kell vonatkoztatnia </a:t>
            </a:r>
            <a:r>
              <a:rPr lang="hu-HU" sz="2400" dirty="0">
                <a:solidFill>
                  <a:srgbClr val="000000"/>
                </a:solidFill>
                <a:latin typeface="PT Sans" panose="020B0503020203020204" pitchFamily="34" charset="-18"/>
                <a:cs typeface="Times New Roman" panose="02020603050405020304" pitchFamily="18" charset="0"/>
              </a:rPr>
              <a:t>azoktól a tulajdonságoktól, </a:t>
            </a:r>
          </a:p>
          <a:p>
            <a:pPr marL="358775"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amelyeket csak a társadalomban vettünk magunkra. </a:t>
            </a:r>
          </a:p>
          <a:p>
            <a:pPr marL="358775" indent="0">
              <a:lnSpc>
                <a:spcPct val="130000"/>
              </a:lnSpc>
              <a:spcBef>
                <a:spcPts val="0"/>
              </a:spcBef>
              <a:buNone/>
            </a:pPr>
            <a:endParaRPr lang="hu-HU" sz="800" dirty="0">
              <a:solidFill>
                <a:srgbClr val="000000"/>
              </a:solidFill>
              <a:latin typeface="PT Sans" panose="020B0503020203020204" pitchFamily="34" charset="-18"/>
              <a:cs typeface="Times New Roman" panose="02020603050405020304" pitchFamily="18" charset="0"/>
            </a:endParaRP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3.  Ám nemcsak a társadalmi ember nem azonos az emberrel mint olyannal, </a:t>
            </a:r>
          </a:p>
          <a:p>
            <a:pPr marL="358775"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hanem a természeti állapot embere sem, hiszen a természeti állapotot elhagyva is emberek maradtunk! Azért pillantunk vissza a természetre, hogy megtudjuk, a természeti állapot </a:t>
            </a:r>
            <a:r>
              <a:rPr lang="hu-HU" sz="2400" b="1" dirty="0">
                <a:solidFill>
                  <a:srgbClr val="000000"/>
                </a:solidFill>
                <a:latin typeface="PT Sans" panose="020B0503020203020204" pitchFamily="34" charset="-18"/>
                <a:cs typeface="Times New Roman" panose="02020603050405020304" pitchFamily="18" charset="0"/>
              </a:rPr>
              <a:t>nem norma </a:t>
            </a:r>
            <a:r>
              <a:rPr lang="hu-HU" sz="2400" dirty="0">
                <a:solidFill>
                  <a:srgbClr val="000000"/>
                </a:solidFill>
                <a:latin typeface="PT Sans" panose="020B0503020203020204" pitchFamily="34" charset="-18"/>
                <a:cs typeface="Times New Roman" panose="02020603050405020304" pitchFamily="18" charset="0"/>
              </a:rPr>
              <a:t>számunkra.  – De más norma sem kínálkozik. </a:t>
            </a:r>
          </a:p>
          <a:p>
            <a:pPr marL="358775" indent="-358775">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4.  A természeti állapot tanulmányozása megmutatja, hogy az ember nagyon hasonlít az állatokra. Talán az egyetlen különbség, hogy </a:t>
            </a:r>
            <a:r>
              <a:rPr lang="hu-HU" sz="2400" b="1" dirty="0">
                <a:solidFill>
                  <a:srgbClr val="000000"/>
                </a:solidFill>
                <a:latin typeface="PT Sans" panose="020B0503020203020204" pitchFamily="34" charset="-18"/>
                <a:cs typeface="Times New Roman" panose="02020603050405020304" pitchFamily="18" charset="0"/>
              </a:rPr>
              <a:t>rajta nem uralkodik a természet</a:t>
            </a:r>
            <a:r>
              <a:rPr lang="hu-HU" sz="2400" dirty="0">
                <a:solidFill>
                  <a:srgbClr val="000000"/>
                </a:solidFill>
                <a:latin typeface="PT Sans" panose="020B0503020203020204" pitchFamily="34" charset="-18"/>
                <a:cs typeface="Times New Roman" panose="02020603050405020304" pitchFamily="18" charset="0"/>
              </a:rPr>
              <a:t>.</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portré, Emberi arc, festmény, művészet látható&#10;&#10;Automatikusan generált leírás">
            <a:extLst>
              <a:ext uri="{FF2B5EF4-FFF2-40B4-BE49-F238E27FC236}">
                <a16:creationId xmlns:a16="http://schemas.microsoft.com/office/drawing/2014/main" id="{E3759940-2E56-30D4-8352-F811FE059F43}"/>
              </a:ext>
            </a:extLst>
          </p:cNvPr>
          <p:cNvPicPr>
            <a:picLocks noChangeAspect="1"/>
          </p:cNvPicPr>
          <p:nvPr/>
        </p:nvPicPr>
        <p:blipFill>
          <a:blip r:embed="rId2" cstate="print">
            <a:extLst>
              <a:ext uri="{28A0092B-C50C-407E-A947-70E740481C1C}">
                <a14:useLocalDpi xmlns:a14="http://schemas.microsoft.com/office/drawing/2010/main" val="0"/>
              </a:ext>
            </a:extLst>
          </a:blip>
          <a:srcRect r="3836"/>
          <a:stretch/>
        </p:blipFill>
        <p:spPr>
          <a:xfrm>
            <a:off x="10270031" y="1118900"/>
            <a:ext cx="1622612" cy="2368931"/>
          </a:xfrm>
          <a:prstGeom prst="rect">
            <a:avLst/>
          </a:prstGeom>
        </p:spPr>
      </p:pic>
    </p:spTree>
    <p:extLst>
      <p:ext uri="{BB962C8B-B14F-4D97-AF65-F5344CB8AC3E}">
        <p14:creationId xmlns:p14="http://schemas.microsoft.com/office/powerpoint/2010/main" val="299018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lnSpcReduction="10000"/>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Nagy tekintélyű nyilatkozatok tanúsága az emberi méltóságról 1.</a:t>
            </a:r>
          </a:p>
          <a:p>
            <a:pPr marL="0" indent="0" algn="r">
              <a:lnSpc>
                <a:spcPct val="130000"/>
              </a:lnSpc>
              <a:spcBef>
                <a:spcPts val="0"/>
              </a:spcBef>
              <a:buNone/>
            </a:pPr>
            <a:endParaRPr lang="hu-HU" sz="2400" dirty="0">
              <a:solidFill>
                <a:srgbClr val="000000"/>
              </a:solidFill>
              <a:effectLst/>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„Tekintettel arra, hogy az emberiség családja minden egyes tagja </a:t>
            </a:r>
            <a:r>
              <a:rPr lang="hu-HU" sz="2400" b="1" dirty="0">
                <a:solidFill>
                  <a:srgbClr val="000000"/>
                </a:solidFill>
                <a:effectLst/>
                <a:latin typeface="PT Sans" panose="020B0503020203020204" pitchFamily="34" charset="-18"/>
                <a:ea typeface="Aptos" panose="020B0004020202020204" pitchFamily="34" charset="0"/>
              </a:rPr>
              <a:t>méltóságának</a:t>
            </a:r>
            <a:r>
              <a:rPr lang="hu-HU" sz="2400" dirty="0">
                <a:solidFill>
                  <a:srgbClr val="000000"/>
                </a:solidFill>
                <a:effectLst/>
                <a:latin typeface="PT Sans" panose="020B0503020203020204" pitchFamily="34" charset="-18"/>
                <a:ea typeface="Aptos" panose="020B0004020202020204" pitchFamily="34" charset="0"/>
              </a:rPr>
              <a:t>, valamint egyenlő és elidegeníthetetlen </a:t>
            </a:r>
            <a:r>
              <a:rPr lang="hu-HU" sz="2400" b="1" dirty="0">
                <a:solidFill>
                  <a:srgbClr val="000000"/>
                </a:solidFill>
                <a:effectLst/>
                <a:latin typeface="PT Sans" panose="020B0503020203020204" pitchFamily="34" charset="-18"/>
                <a:ea typeface="Aptos" panose="020B0004020202020204" pitchFamily="34" charset="0"/>
              </a:rPr>
              <a:t>jogainak</a:t>
            </a:r>
            <a:r>
              <a:rPr lang="hu-HU" sz="2400" dirty="0">
                <a:solidFill>
                  <a:srgbClr val="000000"/>
                </a:solidFill>
                <a:effectLst/>
                <a:latin typeface="PT Sans" panose="020B0503020203020204" pitchFamily="34" charset="-18"/>
                <a:ea typeface="Aptos" panose="020B0004020202020204" pitchFamily="34" charset="0"/>
              </a:rPr>
              <a:t> elismerése alkotja </a:t>
            </a:r>
            <a:r>
              <a:rPr lang="hu-HU" sz="2400" b="1" dirty="0">
                <a:solidFill>
                  <a:srgbClr val="000000"/>
                </a:solidFill>
                <a:effectLst/>
                <a:latin typeface="PT Sans" panose="020B0503020203020204" pitchFamily="34" charset="-18"/>
                <a:ea typeface="Aptos" panose="020B0004020202020204" pitchFamily="34" charset="0"/>
              </a:rPr>
              <a:t>a szabadság, az igazság és a béke alapját</a:t>
            </a:r>
            <a:r>
              <a:rPr lang="hu-HU" sz="2400" dirty="0">
                <a:solidFill>
                  <a:srgbClr val="000000"/>
                </a:solidFill>
                <a:effectLst/>
                <a:latin typeface="PT Sans" panose="020B0503020203020204" pitchFamily="34" charset="-18"/>
                <a:ea typeface="Aptos" panose="020B0004020202020204" pitchFamily="34" charset="0"/>
              </a:rPr>
              <a:t> a világon, a közgyűlés kinyilvánítja az emberi jogok egyetemleges nyilatkozatát.</a:t>
            </a:r>
            <a:endParaRPr lang="hu-HU" sz="2400" dirty="0">
              <a:effectLst/>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dirty="0">
                <a:solidFill>
                  <a:srgbClr val="000000"/>
                </a:solidFill>
                <a:effectLst/>
                <a:latin typeface="PT Sans" panose="020B0503020203020204" pitchFamily="34" charset="-18"/>
                <a:ea typeface="Aptos" panose="020B0004020202020204" pitchFamily="34" charset="0"/>
              </a:rPr>
              <a:t>(1</a:t>
            </a:r>
            <a:r>
              <a:rPr lang="hu-HU" sz="2400" dirty="0">
                <a:solidFill>
                  <a:srgbClr val="000000"/>
                </a:solidFill>
                <a:latin typeface="PT Sans" panose="020B0503020203020204" pitchFamily="34" charset="-18"/>
                <a:ea typeface="Aptos" panose="020B0004020202020204" pitchFamily="34" charset="0"/>
              </a:rPr>
              <a:t>)</a:t>
            </a:r>
            <a:r>
              <a:rPr lang="hu-HU" sz="2400" dirty="0">
                <a:solidFill>
                  <a:srgbClr val="000000"/>
                </a:solidFill>
                <a:effectLst/>
                <a:latin typeface="PT Sans" panose="020B0503020203020204" pitchFamily="34" charset="-18"/>
                <a:ea typeface="Aptos" panose="020B0004020202020204" pitchFamily="34" charset="0"/>
              </a:rPr>
              <a:t> Minden emberi lény szabadon születik és </a:t>
            </a:r>
            <a:r>
              <a:rPr lang="hu-HU" sz="2400" b="1" dirty="0">
                <a:solidFill>
                  <a:srgbClr val="000000"/>
                </a:solidFill>
                <a:effectLst/>
                <a:latin typeface="PT Sans" panose="020B0503020203020204" pitchFamily="34" charset="-18"/>
                <a:ea typeface="Aptos" panose="020B0004020202020204" pitchFamily="34" charset="0"/>
              </a:rPr>
              <a:t>egyenlő méltósága</a:t>
            </a:r>
            <a:r>
              <a:rPr lang="hu-HU" sz="2400" dirty="0">
                <a:solidFill>
                  <a:srgbClr val="000000"/>
                </a:solidFill>
                <a:effectLst/>
                <a:latin typeface="PT Sans" panose="020B0503020203020204" pitchFamily="34" charset="-18"/>
                <a:ea typeface="Aptos" panose="020B0004020202020204" pitchFamily="34" charset="0"/>
              </a:rPr>
              <a:t> és </a:t>
            </a:r>
            <a:r>
              <a:rPr lang="hu-HU" sz="2400" b="1" dirty="0">
                <a:solidFill>
                  <a:srgbClr val="000000"/>
                </a:solidFill>
                <a:effectLst/>
                <a:latin typeface="PT Sans" panose="020B0503020203020204" pitchFamily="34" charset="-18"/>
                <a:ea typeface="Aptos" panose="020B0004020202020204" pitchFamily="34" charset="0"/>
              </a:rPr>
              <a:t>joga</a:t>
            </a:r>
            <a:r>
              <a:rPr lang="hu-HU" sz="2400" dirty="0">
                <a:solidFill>
                  <a:srgbClr val="000000"/>
                </a:solidFill>
                <a:effectLst/>
                <a:latin typeface="PT Sans" panose="020B0503020203020204" pitchFamily="34" charset="-18"/>
                <a:ea typeface="Aptos" panose="020B0004020202020204" pitchFamily="34" charset="0"/>
              </a:rPr>
              <a:t> van.”</a:t>
            </a:r>
          </a:p>
          <a:p>
            <a:pPr marL="0" indent="0" algn="r">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t>
            </a:r>
            <a:r>
              <a:rPr lang="hu-HU" sz="2400" i="1" dirty="0">
                <a:solidFill>
                  <a:srgbClr val="000000"/>
                </a:solidFill>
                <a:latin typeface="PT Sans" panose="020B0503020203020204" pitchFamily="34" charset="-18"/>
                <a:ea typeface="Aptos" panose="020B0004020202020204" pitchFamily="34" charset="0"/>
              </a:rPr>
              <a:t>Az Emberi Jogok Egyetemes Nyilatkozata, 1948</a:t>
            </a:r>
            <a:r>
              <a:rPr lang="hu-HU" sz="2400" dirty="0">
                <a:solidFill>
                  <a:srgbClr val="000000"/>
                </a:solidFill>
                <a:latin typeface="PT Sans" panose="020B0503020203020204" pitchFamily="34" charset="-18"/>
                <a:ea typeface="Aptos" panose="020B0004020202020204" pitchFamily="34" charset="0"/>
              </a:rPr>
              <a:t>)</a:t>
            </a:r>
          </a:p>
          <a:p>
            <a:pPr marL="0" indent="0">
              <a:lnSpc>
                <a:spcPct val="130000"/>
              </a:lnSpc>
              <a:spcBef>
                <a:spcPts val="0"/>
              </a:spcBef>
              <a:buNone/>
            </a:pPr>
            <a:endParaRPr lang="hu-HU" sz="2400" dirty="0">
              <a:latin typeface="PT Sans" panose="020B0503020203020204" pitchFamily="34" charset="-18"/>
              <a:ea typeface="Aptos" panose="020B0004020202020204" pitchFamily="34" charset="0"/>
            </a:endParaRPr>
          </a:p>
          <a:p>
            <a:pPr marL="0" indent="0" algn="just">
              <a:lnSpc>
                <a:spcPct val="130000"/>
              </a:lnSpc>
              <a:spcBef>
                <a:spcPts val="0"/>
              </a:spcBef>
              <a:buNone/>
            </a:pPr>
            <a:r>
              <a:rPr lang="hu-HU" sz="2400" dirty="0">
                <a:latin typeface="PT Sans" panose="020B0503020203020204" pitchFamily="34" charset="-18"/>
                <a:ea typeface="Aptos" panose="020B0004020202020204" pitchFamily="34" charset="0"/>
              </a:rPr>
              <a:t>„Az emberi méltóság sérthetetlen. Tiszteletben kell tartani, és védelmezni kell.”</a:t>
            </a:r>
          </a:p>
          <a:p>
            <a:pPr marL="538163" indent="0" algn="just">
              <a:lnSpc>
                <a:spcPct val="130000"/>
              </a:lnSpc>
              <a:spcBef>
                <a:spcPts val="0"/>
              </a:spcBef>
              <a:buNone/>
            </a:pPr>
            <a:r>
              <a:rPr lang="hu-HU" sz="2400" dirty="0">
                <a:latin typeface="PT Sans" panose="020B0503020203020204" pitchFamily="34" charset="-18"/>
                <a:ea typeface="Aptos" panose="020B0004020202020204" pitchFamily="34" charset="0"/>
              </a:rPr>
              <a:t>Itt </a:t>
            </a:r>
            <a:r>
              <a:rPr lang="hu-HU" sz="2400" b="1" dirty="0">
                <a:latin typeface="PT Sans" panose="020B0503020203020204" pitchFamily="34" charset="-18"/>
                <a:ea typeface="Aptos" panose="020B0004020202020204" pitchFamily="34" charset="0"/>
              </a:rPr>
              <a:t>jogok</a:t>
            </a:r>
            <a:r>
              <a:rPr lang="hu-HU" sz="2400" dirty="0">
                <a:latin typeface="PT Sans" panose="020B0503020203020204" pitchFamily="34" charset="-18"/>
                <a:ea typeface="Aptos" panose="020B0004020202020204" pitchFamily="34" charset="0"/>
              </a:rPr>
              <a:t> és </a:t>
            </a:r>
            <a:r>
              <a:rPr lang="hu-HU" sz="2400" b="1" dirty="0">
                <a:latin typeface="PT Sans" panose="020B0503020203020204" pitchFamily="34" charset="-18"/>
                <a:ea typeface="Aptos" panose="020B0004020202020204" pitchFamily="34" charset="0"/>
              </a:rPr>
              <a:t>tilalmak</a:t>
            </a:r>
            <a:r>
              <a:rPr lang="hu-HU" sz="2400" dirty="0">
                <a:latin typeface="PT Sans" panose="020B0503020203020204" pitchFamily="34" charset="-18"/>
                <a:ea typeface="Aptos" panose="020B0004020202020204" pitchFamily="34" charset="0"/>
              </a:rPr>
              <a:t> felsorolása </a:t>
            </a:r>
            <a:r>
              <a:rPr lang="hu-HU" sz="2400" dirty="0">
                <a:latin typeface="PT Sans" panose="020B0503020203020204" pitchFamily="34" charset="-18"/>
              </a:rPr>
              <a:t>következik: az élethez, a testi és szellemi sérthetetlenséghez való jog, majd a kínzás, a megalázó bánásmód és a rabszolgaság tilalma. </a:t>
            </a:r>
          </a:p>
          <a:p>
            <a:pPr marL="0" indent="0" algn="r">
              <a:lnSpc>
                <a:spcPct val="130000"/>
              </a:lnSpc>
              <a:spcBef>
                <a:spcPts val="0"/>
              </a:spcBef>
              <a:buNone/>
            </a:pPr>
            <a:r>
              <a:rPr lang="hu-HU" sz="2400" dirty="0">
                <a:latin typeface="PT Sans" panose="020B0503020203020204" pitchFamily="34" charset="-18"/>
              </a:rPr>
              <a:t>(</a:t>
            </a:r>
            <a:r>
              <a:rPr lang="hu-HU" sz="2400" i="1" dirty="0">
                <a:latin typeface="PT Sans" panose="020B0503020203020204" pitchFamily="34" charset="-18"/>
              </a:rPr>
              <a:t>Európai Unió Alapjogi Chartája, 2000</a:t>
            </a:r>
            <a:r>
              <a:rPr lang="hu-HU" sz="2400" dirty="0">
                <a:latin typeface="PT Sans" panose="020B0503020203020204" pitchFamily="34" charset="-18"/>
              </a:rPr>
              <a:t>)</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92636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9" y="197484"/>
            <a:ext cx="11244577" cy="6535825"/>
          </a:xfrm>
        </p:spPr>
        <p:txBody>
          <a:bodyPr>
            <a:noAutofit/>
          </a:bodyPr>
          <a:lstStyle/>
          <a:p>
            <a:pPr marL="0" indent="0" algn="ctr">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Összegzés 2. </a:t>
            </a:r>
          </a:p>
          <a:p>
            <a:pPr marL="0" indent="0" algn="ctr">
              <a:lnSpc>
                <a:spcPct val="150000"/>
              </a:lnSpc>
              <a:spcBef>
                <a:spcPts val="0"/>
              </a:spcBef>
              <a:buNone/>
            </a:pPr>
            <a:r>
              <a:rPr lang="hu-HU" sz="1000" dirty="0">
                <a:solidFill>
                  <a:srgbClr val="000000"/>
                </a:solidFill>
                <a:latin typeface="PT Sans" panose="020B0503020203020204" pitchFamily="34" charset="-18"/>
                <a:ea typeface="Aptos" panose="020B0004020202020204" pitchFamily="34" charset="0"/>
              </a:rPr>
              <a:t> </a:t>
            </a: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5. Ha helyes a méltóság az antropológiai fogalma, vagyis az emberi</a:t>
            </a:r>
          </a:p>
          <a:p>
            <a:pPr marL="358775" indent="-904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méltóság az állatoktól megkülönböztető tulajdonságainkon alapul, </a:t>
            </a:r>
          </a:p>
          <a:p>
            <a:pPr marL="358775" indent="-90488">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akkor Rousseau-tól az tanuljuk, hogy az emberi méltóság </a:t>
            </a:r>
            <a:r>
              <a:rPr lang="hu-HU" sz="2400" b="1" dirty="0">
                <a:solidFill>
                  <a:srgbClr val="000000"/>
                </a:solidFill>
                <a:latin typeface="PT Sans" panose="020B0503020203020204" pitchFamily="34" charset="-18"/>
                <a:cs typeface="Times New Roman" panose="02020603050405020304" pitchFamily="18" charset="0"/>
              </a:rPr>
              <a:t>a minden </a:t>
            </a:r>
            <a:endParaRPr lang="hu-HU" sz="2400" dirty="0">
              <a:solidFill>
                <a:srgbClr val="000000"/>
              </a:solidFill>
              <a:latin typeface="PT Sans" panose="020B0503020203020204" pitchFamily="34" charset="-18"/>
              <a:cs typeface="Times New Roman" panose="02020603050405020304" pitchFamily="18" charset="0"/>
            </a:endParaRPr>
          </a:p>
          <a:p>
            <a:pPr marL="358775" indent="-90488">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határon túl menő szabadságban</a:t>
            </a:r>
            <a:r>
              <a:rPr lang="hu-HU" sz="2400" dirty="0">
                <a:solidFill>
                  <a:srgbClr val="000000"/>
                </a:solidFill>
                <a:latin typeface="PT Sans" panose="020B0503020203020204" pitchFamily="34" charset="-18"/>
                <a:cs typeface="Times New Roman" panose="02020603050405020304" pitchFamily="18" charset="0"/>
              </a:rPr>
              <a:t>, a </a:t>
            </a:r>
            <a:r>
              <a:rPr lang="hu-HU" sz="2400" dirty="0" err="1">
                <a:solidFill>
                  <a:srgbClr val="000000"/>
                </a:solidFill>
                <a:latin typeface="PT Sans" panose="020B0503020203020204" pitchFamily="34" charset="-18"/>
                <a:cs typeface="Times New Roman" panose="02020603050405020304" pitchFamily="18" charset="0"/>
              </a:rPr>
              <a:t>tökéletesbedés</a:t>
            </a:r>
            <a:r>
              <a:rPr lang="hu-HU" sz="2400" dirty="0">
                <a:solidFill>
                  <a:srgbClr val="000000"/>
                </a:solidFill>
                <a:latin typeface="PT Sans" panose="020B0503020203020204" pitchFamily="34" charset="-18"/>
                <a:cs typeface="Times New Roman" panose="02020603050405020304" pitchFamily="18" charset="0"/>
              </a:rPr>
              <a:t> képességében áll. </a:t>
            </a:r>
          </a:p>
          <a:p>
            <a:pPr marL="0" indent="0">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6. Az a természetünk, hogy (</a:t>
            </a:r>
            <a:r>
              <a:rPr lang="hu-HU" sz="2400" b="1" dirty="0">
                <a:solidFill>
                  <a:srgbClr val="000000"/>
                </a:solidFill>
                <a:latin typeface="PT Sans" panose="020B0503020203020204" pitchFamily="34" charset="-18"/>
                <a:cs typeface="Times New Roman" panose="02020603050405020304" pitchFamily="18" charset="0"/>
              </a:rPr>
              <a:t>normatív értelemben) nincs természetünk</a:t>
            </a:r>
            <a:r>
              <a:rPr lang="hu-HU" sz="2400" dirty="0">
                <a:solidFill>
                  <a:srgbClr val="000000"/>
                </a:solidFill>
                <a:latin typeface="PT Sans" panose="020B0503020203020204" pitchFamily="34" charset="-18"/>
                <a:cs typeface="Times New Roman" panose="02020603050405020304" pitchFamily="18" charset="0"/>
              </a:rPr>
              <a:t>. </a:t>
            </a:r>
          </a:p>
          <a:p>
            <a:pPr marL="358775" indent="-358775">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7. A </a:t>
            </a:r>
            <a:r>
              <a:rPr lang="hu-HU" sz="2400" b="1" dirty="0">
                <a:solidFill>
                  <a:srgbClr val="000000"/>
                </a:solidFill>
                <a:latin typeface="PT Sans" panose="020B0503020203020204" pitchFamily="34" charset="-18"/>
                <a:cs typeface="Times New Roman" panose="02020603050405020304" pitchFamily="18" charset="0"/>
              </a:rPr>
              <a:t>kultúra</a:t>
            </a:r>
            <a:r>
              <a:rPr lang="hu-HU" sz="2400" dirty="0">
                <a:solidFill>
                  <a:srgbClr val="000000"/>
                </a:solidFill>
                <a:latin typeface="PT Sans" panose="020B0503020203020204" pitchFamily="34" charset="-18"/>
                <a:cs typeface="Times New Roman" panose="02020603050405020304" pitchFamily="18" charset="0"/>
              </a:rPr>
              <a:t>, a második természet sem normatív. Azt is szabadon megváltoztathatjuk. </a:t>
            </a:r>
          </a:p>
          <a:p>
            <a:pPr marL="358775" indent="-358775">
              <a:lnSpc>
                <a:spcPct val="130000"/>
              </a:lnSpc>
              <a:spcBef>
                <a:spcPts val="0"/>
              </a:spcBef>
              <a:buNone/>
            </a:pPr>
            <a:endParaRPr lang="hu-HU" sz="1000" dirty="0">
              <a:solidFill>
                <a:srgbClr val="000000"/>
              </a:solidFill>
              <a:latin typeface="PT Sans" panose="020B0503020203020204" pitchFamily="34" charset="-18"/>
              <a:cs typeface="Times New Roman" panose="02020603050405020304" pitchFamily="18" charset="0"/>
            </a:endParaRPr>
          </a:p>
          <a:p>
            <a:pPr marL="265113" indent="-265113">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8. </a:t>
            </a:r>
            <a:r>
              <a:rPr lang="hu-HU" sz="2400" dirty="0" err="1">
                <a:solidFill>
                  <a:srgbClr val="000000"/>
                </a:solidFill>
                <a:latin typeface="PT Sans" panose="020B0503020203020204" pitchFamily="34" charset="-18"/>
                <a:cs typeface="Times New Roman" panose="02020603050405020304" pitchFamily="18" charset="0"/>
              </a:rPr>
              <a:t>Dehumanizáljuk</a:t>
            </a:r>
            <a:r>
              <a:rPr lang="hu-HU" sz="2400" dirty="0">
                <a:solidFill>
                  <a:srgbClr val="000000"/>
                </a:solidFill>
                <a:latin typeface="PT Sans" panose="020B0503020203020204" pitchFamily="34" charset="-18"/>
                <a:cs typeface="Times New Roman" panose="02020603050405020304" pitchFamily="18" charset="0"/>
              </a:rPr>
              <a:t> azt, akit pl. tetűnek vagy kutyának nevezünk. </a:t>
            </a:r>
          </a:p>
          <a:p>
            <a:pPr marL="265113" indent="31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Hasonlókképpen az állatokkal helyezzük egy szintre, és </a:t>
            </a:r>
            <a:r>
              <a:rPr lang="hu-HU" sz="2400" dirty="0">
                <a:latin typeface="PT Sans" panose="020B0503020203020204" pitchFamily="34" charset="-18"/>
                <a:cs typeface="Times New Roman" panose="02020603050405020304" pitchFamily="18" charset="0"/>
              </a:rPr>
              <a:t>megsértjük a méltóságát annak,</a:t>
            </a:r>
            <a:r>
              <a:rPr lang="hu-HU" sz="2400" dirty="0">
                <a:solidFill>
                  <a:srgbClr val="000000"/>
                </a:solidFill>
                <a:latin typeface="PT Sans" panose="020B0503020203020204" pitchFamily="34" charset="-18"/>
                <a:cs typeface="Times New Roman" panose="02020603050405020304" pitchFamily="18" charset="0"/>
              </a:rPr>
              <a:t> akiről az gondoljuk, hogy cselekedeteit a természetes tulajdonságai (génjei, bőrszíne, neme) vagy kultúrája határozzák meg.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portré, Emberi arc, festmény, művészet látható&#10;&#10;Automatikusan generált leírás">
            <a:extLst>
              <a:ext uri="{FF2B5EF4-FFF2-40B4-BE49-F238E27FC236}">
                <a16:creationId xmlns:a16="http://schemas.microsoft.com/office/drawing/2014/main" id="{E3759940-2E56-30D4-8352-F811FE059F43}"/>
              </a:ext>
            </a:extLst>
          </p:cNvPr>
          <p:cNvPicPr>
            <a:picLocks noChangeAspect="1"/>
          </p:cNvPicPr>
          <p:nvPr/>
        </p:nvPicPr>
        <p:blipFill>
          <a:blip r:embed="rId2" cstate="print">
            <a:extLst>
              <a:ext uri="{28A0092B-C50C-407E-A947-70E740481C1C}">
                <a14:useLocalDpi xmlns:a14="http://schemas.microsoft.com/office/drawing/2010/main" val="0"/>
              </a:ext>
            </a:extLst>
          </a:blip>
          <a:srcRect r="3836"/>
          <a:stretch/>
        </p:blipFill>
        <p:spPr>
          <a:xfrm>
            <a:off x="10270031" y="1118900"/>
            <a:ext cx="1622612" cy="2368931"/>
          </a:xfrm>
          <a:prstGeom prst="rect">
            <a:avLst/>
          </a:prstGeom>
        </p:spPr>
      </p:pic>
    </p:spTree>
    <p:extLst>
      <p:ext uri="{BB962C8B-B14F-4D97-AF65-F5344CB8AC3E}">
        <p14:creationId xmlns:p14="http://schemas.microsoft.com/office/powerpoint/2010/main" val="3228006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241738" y="2800169"/>
            <a:ext cx="11601553" cy="1200329"/>
          </a:xfrm>
        </p:spPr>
        <p:txBody>
          <a:bodyPr>
            <a:normAutofit fontScale="90000"/>
          </a:bodyPr>
          <a:lstStyle/>
          <a:p>
            <a:pPr algn="ctr">
              <a:lnSpc>
                <a:spcPct val="100000"/>
              </a:lnSpc>
              <a:spcBef>
                <a:spcPts val="1800"/>
              </a:spcBef>
            </a:pPr>
            <a:r>
              <a:rPr lang="hu-HU" sz="7200" b="1" baseline="30000" dirty="0">
                <a:latin typeface="PT Sans" panose="020B0503020203020204" pitchFamily="34" charset="-18"/>
              </a:rPr>
              <a:t>A </a:t>
            </a:r>
            <a:r>
              <a:rPr lang="nl-NL" sz="7200" b="1" baseline="30000" dirty="0">
                <a:latin typeface="PT Sans" panose="020B0503020203020204" pitchFamily="34" charset="-18"/>
              </a:rPr>
              <a:t>KATEGORIKUS IMPERATÍVUSZ ETIKÁJA</a:t>
            </a:r>
            <a:br>
              <a:rPr lang="hu-HU" sz="7200" b="1" baseline="30000" dirty="0">
                <a:latin typeface="PT Sans" panose="020B0503020203020204" pitchFamily="34" charset="-18"/>
              </a:rPr>
            </a:br>
            <a:r>
              <a:rPr lang="hu-HU" sz="1100" b="1" baseline="30000" dirty="0">
                <a:latin typeface="PT Sans" panose="020B0503020203020204" pitchFamily="34" charset="-18"/>
              </a:rPr>
              <a:t> </a:t>
            </a:r>
            <a:br>
              <a:rPr lang="hu-HU" sz="7200" b="1" baseline="30000" dirty="0">
                <a:latin typeface="PT Sans" panose="020B0503020203020204" pitchFamily="34" charset="-18"/>
              </a:rPr>
            </a:br>
            <a:r>
              <a:rPr lang="hu-HU" sz="7200" b="1" baseline="30000" dirty="0">
                <a:latin typeface="PT Sans" panose="020B0503020203020204" pitchFamily="34" charset="-18"/>
              </a:rPr>
              <a:t>Immanuel Kant (1724–1804)     </a:t>
            </a:r>
            <a:br>
              <a:rPr lang="hu-HU" sz="4800" baseline="30000" dirty="0">
                <a:latin typeface="PT Sans" panose="020B0503020203020204" pitchFamily="34" charset="-18"/>
              </a:rPr>
            </a:br>
            <a:endParaRPr lang="en-GB" sz="4800" baseline="30000" dirty="0">
              <a:latin typeface="PT Sans" panose="020B0503020203020204" pitchFamily="34" charset="-18"/>
            </a:endParaRPr>
          </a:p>
        </p:txBody>
      </p:sp>
      <p:sp>
        <p:nvSpPr>
          <p:cNvPr id="7" name="Téglalap 6"/>
          <p:cNvSpPr/>
          <p:nvPr/>
        </p:nvSpPr>
        <p:spPr>
          <a:xfrm>
            <a:off x="-1" y="5759668"/>
            <a:ext cx="12192000" cy="109833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dirty="0"/>
          </a:p>
        </p:txBody>
      </p:sp>
      <p:sp>
        <p:nvSpPr>
          <p:cNvPr id="9" name="Cím 1"/>
          <p:cNvSpPr txBox="1">
            <a:spLocks/>
          </p:cNvSpPr>
          <p:nvPr/>
        </p:nvSpPr>
        <p:spPr>
          <a:xfrm>
            <a:off x="241738" y="6100327"/>
            <a:ext cx="7367752" cy="673590"/>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hu-HU" sz="5200" b="1" dirty="0">
                <a:solidFill>
                  <a:srgbClr val="FAFAFA"/>
                </a:solidFill>
                <a:latin typeface="PT Sans" panose="020B0503020203020204" pitchFamily="34" charset="-18"/>
              </a:rPr>
              <a:t>Hankovszky Tamás</a:t>
            </a:r>
            <a:br>
              <a:rPr lang="hu-HU" sz="5200" b="1" baseline="30000" dirty="0">
                <a:solidFill>
                  <a:srgbClr val="FAFAFA"/>
                </a:solidFill>
                <a:latin typeface="PT Sans" panose="020B0503020203020204" pitchFamily="34" charset="-18"/>
              </a:rPr>
            </a:br>
            <a:r>
              <a:rPr lang="hu-HU" sz="4000" i="1" dirty="0">
                <a:solidFill>
                  <a:srgbClr val="FAFAFA"/>
                </a:solidFill>
                <a:latin typeface="PT Sans" panose="020B0503020203020204" pitchFamily="34" charset="-18"/>
              </a:rPr>
              <a:t>egyetemi docens</a:t>
            </a:r>
            <a:endParaRPr lang="en-GB" sz="4000" i="1" dirty="0">
              <a:solidFill>
                <a:srgbClr val="FAFAFA"/>
              </a:solidFill>
              <a:latin typeface="PT Sans" panose="020B0503020203020204" pitchFamily="34" charset="-18"/>
            </a:endParaRPr>
          </a:p>
        </p:txBody>
      </p:sp>
      <p:sp>
        <p:nvSpPr>
          <p:cNvPr id="6" name="Szövegdoboz 5"/>
          <p:cNvSpPr txBox="1"/>
          <p:nvPr/>
        </p:nvSpPr>
        <p:spPr>
          <a:xfrm>
            <a:off x="2042033" y="4347258"/>
            <a:ext cx="8107931"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hu-HU" sz="3600" b="1" dirty="0">
                <a:solidFill>
                  <a:srgbClr val="C39400"/>
                </a:solidFill>
                <a:latin typeface="PT Sans" panose="020B0503020203020204" pitchFamily="34" charset="-18"/>
              </a:rPr>
              <a:t>Az emberi méltóság filozófiája</a:t>
            </a:r>
            <a:br>
              <a:rPr lang="hu-HU" sz="3600" baseline="30000" dirty="0">
                <a:latin typeface="PT Sans" panose="020B0503020203020204" pitchFamily="34" charset="-18"/>
              </a:rPr>
            </a:br>
            <a:endParaRPr lang="hu-HU" sz="3600" b="1" dirty="0">
              <a:solidFill>
                <a:srgbClr val="C39400"/>
              </a:solidFill>
              <a:latin typeface="PT Sans" panose="020B0503020203020204" pitchFamily="34" charset="-18"/>
            </a:endParaRPr>
          </a:p>
        </p:txBody>
      </p:sp>
      <p:pic>
        <p:nvPicPr>
          <p:cNvPr id="12" name="Kép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738" y="331521"/>
            <a:ext cx="2587891" cy="546388"/>
          </a:xfrm>
          <a:prstGeom prst="rect">
            <a:avLst/>
          </a:prstGeom>
        </p:spPr>
      </p:pic>
    </p:spTree>
    <p:extLst>
      <p:ext uri="{BB962C8B-B14F-4D97-AF65-F5344CB8AC3E}">
        <p14:creationId xmlns:p14="http://schemas.microsoft.com/office/powerpoint/2010/main" val="4430294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258185" y="124691"/>
            <a:ext cx="11335102" cy="6608618"/>
          </a:xfrm>
        </p:spPr>
        <p:txBody>
          <a:bodyPr>
            <a:noAutofit/>
          </a:bodyPr>
          <a:lstStyle/>
          <a:p>
            <a:pPr marL="0" indent="0" algn="ctr">
              <a:lnSpc>
                <a:spcPct val="130000"/>
              </a:lnSpc>
              <a:spcBef>
                <a:spcPts val="0"/>
              </a:spcBef>
              <a:buNone/>
            </a:pPr>
            <a:r>
              <a:rPr lang="hu-HU" sz="2400" b="1" dirty="0">
                <a:solidFill>
                  <a:srgbClr val="000000"/>
                </a:solidFill>
                <a:latin typeface="PT Sans" panose="020B0503020203020204" pitchFamily="34" charset="-18"/>
                <a:ea typeface="Aptos" panose="020B0004020202020204" pitchFamily="34" charset="0"/>
              </a:rPr>
              <a:t>Rousseau – ismétlés</a:t>
            </a:r>
          </a:p>
          <a:p>
            <a:pPr marL="0" indent="0" algn="ctr">
              <a:lnSpc>
                <a:spcPct val="130000"/>
              </a:lnSpc>
              <a:spcBef>
                <a:spcPts val="0"/>
              </a:spcBef>
              <a:buNone/>
            </a:pPr>
            <a:endParaRPr lang="hu-HU" sz="800" b="1"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1. „Vissza a természethez” = aki az ember mibenlétét kutatja, annak</a:t>
            </a:r>
          </a:p>
          <a:p>
            <a:pPr marL="358775" indent="0">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el kell vonatkoztatnia </a:t>
            </a:r>
            <a:r>
              <a:rPr lang="hu-HU" sz="2400" dirty="0">
                <a:solidFill>
                  <a:srgbClr val="000000"/>
                </a:solidFill>
                <a:latin typeface="PT Sans" panose="020B0503020203020204" pitchFamily="34" charset="-18"/>
                <a:cs typeface="Times New Roman" panose="02020603050405020304" pitchFamily="18" charset="0"/>
              </a:rPr>
              <a:t>azoktól a tulajdonságoktól, amelyeket csak a </a:t>
            </a:r>
          </a:p>
          <a:p>
            <a:pPr marL="358775" indent="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társadalomban vettünk magunkra. </a:t>
            </a: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2. Az ember nagyon hasonlít az állatokra. Talán az egyetlen különbség, </a:t>
            </a:r>
            <a:br>
              <a:rPr lang="hu-HU" sz="2400" dirty="0">
                <a:solidFill>
                  <a:srgbClr val="000000"/>
                </a:solidFill>
                <a:latin typeface="PT Sans" panose="020B0503020203020204" pitchFamily="34" charset="-18"/>
                <a:cs typeface="Times New Roman" panose="02020603050405020304" pitchFamily="18" charset="0"/>
              </a:rPr>
            </a:br>
            <a:r>
              <a:rPr lang="hu-HU" sz="2400" dirty="0">
                <a:solidFill>
                  <a:srgbClr val="000000"/>
                </a:solidFill>
                <a:latin typeface="PT Sans" panose="020B0503020203020204" pitchFamily="34" charset="-18"/>
                <a:cs typeface="Times New Roman" panose="02020603050405020304" pitchFamily="18" charset="0"/>
              </a:rPr>
              <a:t>hogy </a:t>
            </a:r>
            <a:r>
              <a:rPr lang="hu-HU" sz="2400" b="1" dirty="0">
                <a:solidFill>
                  <a:srgbClr val="000000"/>
                </a:solidFill>
                <a:latin typeface="PT Sans" panose="020B0503020203020204" pitchFamily="34" charset="-18"/>
                <a:cs typeface="Times New Roman" panose="02020603050405020304" pitchFamily="18" charset="0"/>
              </a:rPr>
              <a:t>rajta nem uralkodik a természet</a:t>
            </a:r>
            <a:r>
              <a:rPr lang="hu-HU" sz="2400" dirty="0">
                <a:solidFill>
                  <a:srgbClr val="000000"/>
                </a:solidFill>
                <a:latin typeface="PT Sans" panose="020B0503020203020204" pitchFamily="34" charset="-18"/>
                <a:cs typeface="Times New Roman" panose="02020603050405020304" pitchFamily="18" charset="0"/>
              </a:rPr>
              <a:t>.</a:t>
            </a: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3. Az emberi méltóság </a:t>
            </a:r>
            <a:r>
              <a:rPr lang="hu-HU" sz="2400" b="1" dirty="0">
                <a:solidFill>
                  <a:srgbClr val="000000"/>
                </a:solidFill>
                <a:latin typeface="PT Sans" panose="020B0503020203020204" pitchFamily="34" charset="-18"/>
                <a:cs typeface="Times New Roman" panose="02020603050405020304" pitchFamily="18" charset="0"/>
              </a:rPr>
              <a:t>a minden határon túl menő szabadságban</a:t>
            </a:r>
            <a:r>
              <a:rPr lang="hu-HU" sz="2400" dirty="0">
                <a:solidFill>
                  <a:srgbClr val="000000"/>
                </a:solidFill>
                <a:latin typeface="PT Sans" panose="020B0503020203020204" pitchFamily="34" charset="-18"/>
                <a:cs typeface="Times New Roman" panose="02020603050405020304" pitchFamily="18" charset="0"/>
              </a:rPr>
              <a:t>, </a:t>
            </a:r>
            <a:br>
              <a:rPr lang="hu-HU" sz="2400" dirty="0">
                <a:solidFill>
                  <a:srgbClr val="000000"/>
                </a:solidFill>
                <a:latin typeface="PT Sans" panose="020B0503020203020204" pitchFamily="34" charset="-18"/>
                <a:cs typeface="Times New Roman" panose="02020603050405020304" pitchFamily="18" charset="0"/>
              </a:rPr>
            </a:br>
            <a:r>
              <a:rPr lang="hu-HU" sz="2400" dirty="0">
                <a:solidFill>
                  <a:srgbClr val="000000"/>
                </a:solidFill>
                <a:latin typeface="PT Sans" panose="020B0503020203020204" pitchFamily="34" charset="-18"/>
                <a:cs typeface="Times New Roman" panose="02020603050405020304" pitchFamily="18" charset="0"/>
              </a:rPr>
              <a:t>a </a:t>
            </a:r>
            <a:r>
              <a:rPr lang="hu-HU" sz="2400" dirty="0" err="1">
                <a:solidFill>
                  <a:srgbClr val="000000"/>
                </a:solidFill>
                <a:latin typeface="PT Sans" panose="020B0503020203020204" pitchFamily="34" charset="-18"/>
                <a:cs typeface="Times New Roman" panose="02020603050405020304" pitchFamily="18" charset="0"/>
              </a:rPr>
              <a:t>tökéletesbedés</a:t>
            </a:r>
            <a:r>
              <a:rPr lang="hu-HU" sz="2400" dirty="0">
                <a:solidFill>
                  <a:srgbClr val="000000"/>
                </a:solidFill>
                <a:latin typeface="PT Sans" panose="020B0503020203020204" pitchFamily="34" charset="-18"/>
                <a:cs typeface="Times New Roman" panose="02020603050405020304" pitchFamily="18" charset="0"/>
              </a:rPr>
              <a:t> képességében áll. Ez nem egy nekünk adott cél fokozatos megközelítésének a  képessége, hanem egyszerűen a változás képessége (beleértve  a magunk választotta célokhoz közelítő változást is). </a:t>
            </a:r>
          </a:p>
          <a:p>
            <a:pPr marL="358775" indent="-358775">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4. Embernek lenni annyi, mint </a:t>
            </a:r>
            <a:r>
              <a:rPr lang="hu-HU" sz="2400" b="1" dirty="0">
                <a:solidFill>
                  <a:srgbClr val="000000"/>
                </a:solidFill>
                <a:latin typeface="PT Sans" panose="020B0503020203020204" pitchFamily="34" charset="-18"/>
                <a:cs typeface="Times New Roman" panose="02020603050405020304" pitchFamily="18" charset="0"/>
              </a:rPr>
              <a:t>felülemelkedni a természeten</a:t>
            </a:r>
            <a:r>
              <a:rPr lang="hu-HU" sz="2400" dirty="0">
                <a:solidFill>
                  <a:srgbClr val="000000"/>
                </a:solidFill>
                <a:latin typeface="PT Sans" panose="020B0503020203020204" pitchFamily="34" charset="-18"/>
                <a:cs typeface="Times New Roman" panose="02020603050405020304" pitchFamily="18" charset="0"/>
              </a:rPr>
              <a:t>. Az (emberi) természet</a:t>
            </a:r>
          </a:p>
          <a:p>
            <a:pPr marL="355600" indent="-3175">
              <a:lnSpc>
                <a:spcPct val="130000"/>
              </a:lnSpc>
              <a:spcBef>
                <a:spcPts val="0"/>
              </a:spcBef>
              <a:buNone/>
            </a:pPr>
            <a:r>
              <a:rPr lang="hu-HU" sz="2400" b="1" dirty="0">
                <a:solidFill>
                  <a:srgbClr val="000000"/>
                </a:solidFill>
                <a:latin typeface="PT Sans" panose="020B0503020203020204" pitchFamily="34" charset="-18"/>
                <a:cs typeface="Times New Roman" panose="02020603050405020304" pitchFamily="18" charset="0"/>
              </a:rPr>
              <a:t>nem norma </a:t>
            </a:r>
            <a:r>
              <a:rPr lang="hu-HU" sz="2400" dirty="0">
                <a:solidFill>
                  <a:srgbClr val="000000"/>
                </a:solidFill>
                <a:latin typeface="PT Sans" panose="020B0503020203020204" pitchFamily="34" charset="-18"/>
                <a:cs typeface="Times New Roman" panose="02020603050405020304" pitchFamily="18" charset="0"/>
              </a:rPr>
              <a:t>számunkra.  – De más készen kapott norma sem kínálkozik.</a:t>
            </a:r>
          </a:p>
          <a:p>
            <a:pPr marL="355600" indent="-355600">
              <a:lnSpc>
                <a:spcPct val="130000"/>
              </a:lnSpc>
              <a:spcBef>
                <a:spcPts val="0"/>
              </a:spcBef>
              <a:buNone/>
            </a:pPr>
            <a:r>
              <a:rPr lang="hu-HU" sz="2400" dirty="0">
                <a:solidFill>
                  <a:srgbClr val="000000"/>
                </a:solidFill>
                <a:latin typeface="PT Sans" panose="020B0503020203020204" pitchFamily="34" charset="-18"/>
                <a:cs typeface="Times New Roman" panose="02020603050405020304" pitchFamily="18" charset="0"/>
              </a:rPr>
              <a:t>5. Az a természetünk, hogy (</a:t>
            </a:r>
            <a:r>
              <a:rPr lang="hu-HU" sz="2400" b="1" dirty="0">
                <a:solidFill>
                  <a:srgbClr val="000000"/>
                </a:solidFill>
                <a:latin typeface="PT Sans" panose="020B0503020203020204" pitchFamily="34" charset="-18"/>
                <a:cs typeface="Times New Roman" panose="02020603050405020304" pitchFamily="18" charset="0"/>
              </a:rPr>
              <a:t>normatív értelemben) nincs természetünk</a:t>
            </a:r>
            <a:r>
              <a:rPr lang="hu-HU" sz="2400" dirty="0">
                <a:solidFill>
                  <a:srgbClr val="000000"/>
                </a:solidFill>
                <a:latin typeface="PT Sans" panose="020B0503020203020204" pitchFamily="34" charset="-18"/>
                <a:cs typeface="Times New Roman" panose="02020603050405020304" pitchFamily="18" charset="0"/>
              </a:rPr>
              <a:t>. </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portré, Emberi arc, festmény, művészet látható&#10;&#10;Automatikusan generált leírás">
            <a:extLst>
              <a:ext uri="{FF2B5EF4-FFF2-40B4-BE49-F238E27FC236}">
                <a16:creationId xmlns:a16="http://schemas.microsoft.com/office/drawing/2014/main" id="{E3759940-2E56-30D4-8352-F811FE059F43}"/>
              </a:ext>
            </a:extLst>
          </p:cNvPr>
          <p:cNvPicPr>
            <a:picLocks noChangeAspect="1"/>
          </p:cNvPicPr>
          <p:nvPr/>
        </p:nvPicPr>
        <p:blipFill>
          <a:blip r:embed="rId2" cstate="print">
            <a:extLst>
              <a:ext uri="{28A0092B-C50C-407E-A947-70E740481C1C}">
                <a14:useLocalDpi xmlns:a14="http://schemas.microsoft.com/office/drawing/2010/main" val="0"/>
              </a:ext>
            </a:extLst>
          </a:blip>
          <a:srcRect r="3836"/>
          <a:stretch/>
        </p:blipFill>
        <p:spPr>
          <a:xfrm>
            <a:off x="10220679" y="1096465"/>
            <a:ext cx="1622612" cy="2368931"/>
          </a:xfrm>
          <a:prstGeom prst="rect">
            <a:avLst/>
          </a:prstGeom>
        </p:spPr>
      </p:pic>
    </p:spTree>
    <p:extLst>
      <p:ext uri="{BB962C8B-B14F-4D97-AF65-F5344CB8AC3E}">
        <p14:creationId xmlns:p14="http://schemas.microsoft.com/office/powerpoint/2010/main" val="4062926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90237" y="502377"/>
            <a:ext cx="11494582" cy="6374080"/>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Az emberi méltóság fogalmának megváltozott </a:t>
            </a:r>
            <a:r>
              <a:rPr lang="hu-HU" sz="2400" b="1" dirty="0">
                <a:solidFill>
                  <a:srgbClr val="000000"/>
                </a:solidFill>
                <a:latin typeface="PT Sans" panose="020B0503020203020204" pitchFamily="34" charset="-18"/>
                <a:ea typeface="Aptos" panose="020B0004020202020204" pitchFamily="34" charset="0"/>
              </a:rPr>
              <a:t>kontextusa</a:t>
            </a:r>
            <a:endParaRPr lang="hu-HU" sz="2400" b="1" dirty="0">
              <a:solidFill>
                <a:srgbClr val="000000"/>
              </a:solidFill>
              <a:effectLst/>
              <a:latin typeface="PT Sans" panose="020B0503020203020204" pitchFamily="34" charset="-18"/>
              <a:ea typeface="Aptos" panose="020B0004020202020204" pitchFamily="34" charset="0"/>
            </a:endParaRP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emberi méltóság fogalma </a:t>
            </a:r>
            <a:r>
              <a:rPr lang="hu-HU" sz="2400" b="1" dirty="0">
                <a:solidFill>
                  <a:srgbClr val="000000"/>
                </a:solidFill>
                <a:latin typeface="PT Sans" panose="020B0503020203020204" pitchFamily="34" charset="-18"/>
                <a:ea typeface="Aptos" panose="020B0004020202020204" pitchFamily="34" charset="0"/>
              </a:rPr>
              <a:t>Kant előtt </a:t>
            </a:r>
          </a:p>
          <a:p>
            <a:pPr marL="0" indent="0">
              <a:lnSpc>
                <a:spcPct val="130000"/>
              </a:lnSpc>
              <a:spcBef>
                <a:spcPts val="0"/>
              </a:spcBef>
              <a:buNone/>
            </a:pPr>
            <a:r>
              <a:rPr kumimoji="0" lang="hu-HU" sz="1800" b="0" i="0" u="none" strike="noStrike" kern="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lang="hu-HU" sz="2400" dirty="0">
                <a:solidFill>
                  <a:srgbClr val="000000"/>
                </a:solidFill>
                <a:latin typeface="PT Sans" panose="020B0503020203020204" pitchFamily="34" charset="-18"/>
                <a:ea typeface="Aptos" panose="020B0004020202020204" pitchFamily="34" charset="0"/>
              </a:rPr>
              <a:t>elsősorban antropológiai vonatkozásokkal bírt, </a:t>
            </a:r>
          </a:p>
          <a:p>
            <a:pPr marL="0" indent="0">
              <a:lnSpc>
                <a:spcPct val="130000"/>
              </a:lnSpc>
              <a:spcBef>
                <a:spcPts val="0"/>
              </a:spcBef>
              <a:buNone/>
            </a:pPr>
            <a:r>
              <a:rPr kumimoji="0" lang="hu-HU" sz="1800" b="0" i="0" u="none" strike="noStrike" kern="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lang="hu-HU" sz="2400" dirty="0">
                <a:solidFill>
                  <a:srgbClr val="000000"/>
                </a:solidFill>
                <a:latin typeface="PT Sans" panose="020B0503020203020204" pitchFamily="34" charset="-18"/>
                <a:ea typeface="Aptos" panose="020B0004020202020204" pitchFamily="34" charset="0"/>
              </a:rPr>
              <a:t>az önmagunkhoz való viszonyt szabályozta. </a:t>
            </a:r>
            <a:r>
              <a:rPr lang="hu-HU" sz="2400" dirty="0">
                <a:solidFill>
                  <a:srgbClr val="000000"/>
                </a:solidFill>
                <a:effectLst/>
                <a:latin typeface="PT Sans" panose="020B0503020203020204" pitchFamily="34" charset="-18"/>
                <a:ea typeface="Aptos" panose="020B0004020202020204" pitchFamily="34" charset="0"/>
              </a:rPr>
              <a:t> </a:t>
            </a:r>
          </a:p>
          <a:p>
            <a:pPr marL="0" indent="0">
              <a:lnSpc>
                <a:spcPct val="130000"/>
              </a:lnSpc>
              <a:spcBef>
                <a:spcPts val="0"/>
              </a:spcBef>
              <a:buNone/>
            </a:pP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Az emberi méltóság témája </a:t>
            </a:r>
            <a:r>
              <a:rPr lang="hu-HU" sz="2400" b="1" dirty="0">
                <a:solidFill>
                  <a:srgbClr val="000000"/>
                </a:solidFill>
                <a:latin typeface="PT Sans" panose="020B0503020203020204" pitchFamily="34" charset="-18"/>
                <a:ea typeface="Aptos" panose="020B0004020202020204" pitchFamily="34" charset="0"/>
              </a:rPr>
              <a:t>Kantnál</a:t>
            </a:r>
            <a:r>
              <a:rPr lang="hu-HU" sz="2400" dirty="0">
                <a:solidFill>
                  <a:srgbClr val="000000"/>
                </a:solidFill>
                <a:latin typeface="PT Sans" panose="020B0503020203020204" pitchFamily="34" charset="-18"/>
                <a:ea typeface="Aptos" panose="020B0004020202020204" pitchFamily="34" charset="0"/>
              </a:rPr>
              <a:t> és </a:t>
            </a:r>
            <a:r>
              <a:rPr lang="hu-HU" sz="2400" b="1" dirty="0">
                <a:solidFill>
                  <a:srgbClr val="000000"/>
                </a:solidFill>
                <a:latin typeface="PT Sans" panose="020B0503020203020204" pitchFamily="34" charset="-18"/>
                <a:ea typeface="Aptos" panose="020B0004020202020204" pitchFamily="34" charset="0"/>
              </a:rPr>
              <a:t>Kant után</a:t>
            </a:r>
            <a:endParaRPr lang="hu-HU" sz="2400" dirty="0">
              <a:solidFill>
                <a:srgbClr val="000000"/>
              </a:solidFill>
              <a:latin typeface="PT Sans" panose="020B0503020203020204" pitchFamily="34" charset="-18"/>
              <a:ea typeface="Aptos" panose="020B0004020202020204" pitchFamily="34" charset="0"/>
            </a:endParaRPr>
          </a:p>
          <a:p>
            <a:pPr marL="0" indent="0">
              <a:lnSpc>
                <a:spcPct val="130000"/>
              </a:lnSpc>
              <a:spcBef>
                <a:spcPts val="0"/>
              </a:spcBef>
              <a:buNone/>
            </a:pPr>
            <a:r>
              <a:rPr kumimoji="0" lang="hu-HU" sz="1800" b="0" i="0" u="none" strike="noStrike" kern="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lang="hu-HU" sz="2400" dirty="0">
                <a:solidFill>
                  <a:srgbClr val="000000"/>
                </a:solidFill>
                <a:latin typeface="PT Sans" panose="020B0503020203020204" pitchFamily="34" charset="-18"/>
                <a:ea typeface="Aptos" panose="020B0004020202020204" pitchFamily="34" charset="0"/>
              </a:rPr>
              <a:t>egy általános etikai keretbe </a:t>
            </a:r>
            <a:r>
              <a:rPr lang="hu-HU" sz="2400" dirty="0" err="1">
                <a:solidFill>
                  <a:srgbClr val="000000"/>
                </a:solidFill>
                <a:latin typeface="PT Sans" panose="020B0503020203020204" pitchFamily="34" charset="-18"/>
                <a:ea typeface="Aptos" panose="020B0004020202020204" pitchFamily="34" charset="0"/>
              </a:rPr>
              <a:t>ágyazódik</a:t>
            </a:r>
            <a:r>
              <a:rPr lang="hu-HU" sz="2400" dirty="0">
                <a:solidFill>
                  <a:srgbClr val="000000"/>
                </a:solidFill>
                <a:latin typeface="PT Sans" panose="020B0503020203020204" pitchFamily="34" charset="-18"/>
                <a:ea typeface="Aptos" panose="020B0004020202020204" pitchFamily="34" charset="0"/>
              </a:rPr>
              <a:t>,</a:t>
            </a:r>
          </a:p>
          <a:p>
            <a:pPr marL="0" indent="0">
              <a:lnSpc>
                <a:spcPct val="130000"/>
              </a:lnSpc>
              <a:spcBef>
                <a:spcPts val="0"/>
              </a:spcBef>
              <a:buNone/>
            </a:pPr>
            <a:r>
              <a:rPr kumimoji="0" lang="hu-HU" sz="1800" b="0" i="0" u="none" strike="noStrike" kern="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mn-cs"/>
              </a:rPr>
              <a:t>● </a:t>
            </a:r>
            <a:r>
              <a:rPr lang="hu-HU" sz="2400" dirty="0">
                <a:solidFill>
                  <a:srgbClr val="000000"/>
                </a:solidFill>
                <a:latin typeface="PT Sans" panose="020B0503020203020204" pitchFamily="34" charset="-18"/>
                <a:ea typeface="Aptos" panose="020B0004020202020204" pitchFamily="34" charset="0"/>
              </a:rPr>
              <a:t>a másik emberrel szembeni magatartás szabályai is kifejthetők belőle.</a:t>
            </a:r>
          </a:p>
          <a:p>
            <a:pPr marL="0" indent="0">
              <a:lnSpc>
                <a:spcPct val="130000"/>
              </a:lnSpc>
              <a:spcBef>
                <a:spcPts val="0"/>
              </a:spcBef>
              <a:buNone/>
            </a:pPr>
            <a:endParaRPr lang="hu-HU" sz="24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143830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90237" y="502377"/>
            <a:ext cx="11494582" cy="6374080"/>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 normatív etikák két nagy csoportja</a:t>
            </a:r>
            <a:r>
              <a:rPr lang="hu-HU" sz="2400" b="1" dirty="0">
                <a:solidFill>
                  <a:srgbClr val="000000"/>
                </a:solidFill>
                <a:latin typeface="PT Sans" panose="020B0503020203020204" pitchFamily="34" charset="-18"/>
                <a:ea typeface="Aptos" panose="020B0004020202020204" pitchFamily="34" charset="0"/>
              </a:rPr>
              <a:t>: teleologikus és </a:t>
            </a:r>
            <a:r>
              <a:rPr lang="hu-HU" sz="2400" b="1" dirty="0" err="1">
                <a:solidFill>
                  <a:srgbClr val="000000"/>
                </a:solidFill>
                <a:latin typeface="PT Sans" panose="020B0503020203020204" pitchFamily="34" charset="-18"/>
                <a:ea typeface="Aptos" panose="020B0004020202020204" pitchFamily="34" charset="0"/>
              </a:rPr>
              <a:t>deontikus</a:t>
            </a:r>
            <a:r>
              <a:rPr lang="hu-HU" sz="2400" b="1" dirty="0">
                <a:solidFill>
                  <a:srgbClr val="000000"/>
                </a:solidFill>
                <a:latin typeface="PT Sans" panose="020B0503020203020204" pitchFamily="34" charset="-18"/>
                <a:ea typeface="Aptos" panose="020B0004020202020204" pitchFamily="34" charset="0"/>
              </a:rPr>
              <a:t> etikák</a:t>
            </a: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1800" kern="0" dirty="0">
                <a:effectLst/>
                <a:latin typeface="Times New Roman" panose="02020603050405020304" pitchFamily="18" charset="0"/>
                <a:ea typeface="Aptos" panose="020B0004020202020204" pitchFamily="34" charset="0"/>
              </a:rPr>
              <a:t>●</a:t>
            </a:r>
            <a:r>
              <a:rPr lang="hu-HU" sz="2400" dirty="0">
                <a:solidFill>
                  <a:srgbClr val="000000"/>
                </a:solidFill>
                <a:effectLst/>
                <a:latin typeface="PT Sans" panose="020B0503020203020204" pitchFamily="34" charset="-18"/>
                <a:ea typeface="Aptos" panose="020B0004020202020204" pitchFamily="34" charset="0"/>
              </a:rPr>
              <a:t> Teleologikus etika: a cselekvést </a:t>
            </a:r>
            <a:r>
              <a:rPr lang="hu-HU" sz="2400" dirty="0">
                <a:solidFill>
                  <a:srgbClr val="000000"/>
                </a:solidFill>
                <a:latin typeface="PT Sans" panose="020B0503020203020204" pitchFamily="34" charset="-18"/>
                <a:ea typeface="Aptos" panose="020B0004020202020204" pitchFamily="34" charset="0"/>
              </a:rPr>
              <a:t>értékét egy adott </a:t>
            </a:r>
            <a:r>
              <a:rPr lang="hu-HU" sz="2400" b="1" dirty="0">
                <a:solidFill>
                  <a:srgbClr val="000000"/>
                </a:solidFill>
                <a:latin typeface="PT Sans" panose="020B0503020203020204" pitchFamily="34" charset="-18"/>
                <a:ea typeface="Aptos" panose="020B0004020202020204" pitchFamily="34" charset="0"/>
              </a:rPr>
              <a:t>cél</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telosz</a:t>
            </a:r>
            <a:r>
              <a:rPr lang="hu-HU" sz="2400" dirty="0">
                <a:solidFill>
                  <a:srgbClr val="000000"/>
                </a:solidFill>
                <a:latin typeface="PT Sans" panose="020B0503020203020204" pitchFamily="34" charset="-18"/>
                <a:ea typeface="Aptos" panose="020B0004020202020204" pitchFamily="34" charset="0"/>
              </a:rPr>
              <a:t>) felől határozzuk meg.</a:t>
            </a:r>
          </a:p>
          <a:p>
            <a:pPr marL="0" indent="0">
              <a:lnSpc>
                <a:spcPct val="130000"/>
              </a:lnSpc>
              <a:spcBef>
                <a:spcPts val="0"/>
              </a:spcBef>
              <a:buNone/>
            </a:pPr>
            <a:r>
              <a:rPr lang="hu-HU" sz="1800" kern="0" dirty="0">
                <a:latin typeface="Times New Roman" panose="02020603050405020304" pitchFamily="18" charset="0"/>
                <a:ea typeface="Aptos" panose="020B0004020202020204" pitchFamily="34" charset="0"/>
              </a:rPr>
              <a:t>●</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Deontikus</a:t>
            </a:r>
            <a:r>
              <a:rPr lang="hu-HU" sz="2400" dirty="0">
                <a:solidFill>
                  <a:srgbClr val="000000"/>
                </a:solidFill>
                <a:latin typeface="PT Sans" panose="020B0503020203020204" pitchFamily="34" charset="-18"/>
                <a:ea typeface="Aptos" panose="020B0004020202020204" pitchFamily="34" charset="0"/>
              </a:rPr>
              <a:t> etika, avagy kötelességetika: A cselekvés értéként az erkölcsi </a:t>
            </a:r>
            <a:r>
              <a:rPr lang="hu-HU" sz="2400" b="1" dirty="0">
                <a:solidFill>
                  <a:srgbClr val="000000"/>
                </a:solidFill>
                <a:latin typeface="PT Sans" panose="020B0503020203020204" pitchFamily="34" charset="-18"/>
                <a:ea typeface="Aptos" panose="020B0004020202020204" pitchFamily="34" charset="0"/>
              </a:rPr>
              <a:t>törvény</a:t>
            </a:r>
            <a:r>
              <a:rPr lang="hu-HU" sz="2400" dirty="0">
                <a:solidFill>
                  <a:srgbClr val="000000"/>
                </a:solidFill>
                <a:latin typeface="PT Sans" panose="020B0503020203020204" pitchFamily="34" charset="-18"/>
                <a:ea typeface="Aptos" panose="020B0004020202020204" pitchFamily="34" charset="0"/>
              </a:rPr>
              <a:t> felől határozzuk meg.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  </a:t>
            </a: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2907176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90237" y="502377"/>
            <a:ext cx="11494582" cy="6374080"/>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T</a:t>
            </a:r>
            <a:r>
              <a:rPr lang="hu-HU" sz="2400" b="1" dirty="0">
                <a:solidFill>
                  <a:srgbClr val="000000"/>
                </a:solidFill>
                <a:latin typeface="PT Sans" panose="020B0503020203020204" pitchFamily="34" charset="-18"/>
                <a:ea typeface="Aptos" panose="020B0004020202020204" pitchFamily="34" charset="0"/>
              </a:rPr>
              <a:t>eleologikus etikák</a:t>
            </a: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1800" kern="0" dirty="0">
                <a:effectLst/>
                <a:latin typeface="Times New Roman" panose="02020603050405020304" pitchFamily="18" charset="0"/>
                <a:ea typeface="Aptos" panose="020B0004020202020204" pitchFamily="34" charset="0"/>
              </a:rPr>
              <a:t>●</a:t>
            </a:r>
            <a:r>
              <a:rPr lang="hu-HU" sz="2400" dirty="0">
                <a:solidFill>
                  <a:srgbClr val="000000"/>
                </a:solidFill>
                <a:effectLst/>
                <a:latin typeface="PT Sans" panose="020B0503020203020204" pitchFamily="34" charset="-18"/>
                <a:ea typeface="Aptos" panose="020B0004020202020204" pitchFamily="34" charset="0"/>
              </a:rPr>
              <a:t> Teleologikus etika: a cselekvést </a:t>
            </a:r>
            <a:r>
              <a:rPr lang="hu-HU" sz="2400" dirty="0">
                <a:solidFill>
                  <a:srgbClr val="000000"/>
                </a:solidFill>
                <a:latin typeface="PT Sans" panose="020B0503020203020204" pitchFamily="34" charset="-18"/>
                <a:ea typeface="Aptos" panose="020B0004020202020204" pitchFamily="34" charset="0"/>
              </a:rPr>
              <a:t>értékét egy </a:t>
            </a:r>
            <a:r>
              <a:rPr lang="hu-HU" sz="2400" b="1" dirty="0">
                <a:solidFill>
                  <a:srgbClr val="000000"/>
                </a:solidFill>
                <a:latin typeface="PT Sans" panose="020B0503020203020204" pitchFamily="34" charset="-18"/>
                <a:ea typeface="Aptos" panose="020B0004020202020204" pitchFamily="34" charset="0"/>
              </a:rPr>
              <a:t>cél</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telosz</a:t>
            </a:r>
            <a:r>
              <a:rPr lang="hu-HU" sz="2400" dirty="0">
                <a:solidFill>
                  <a:srgbClr val="000000"/>
                </a:solidFill>
                <a:latin typeface="PT Sans" panose="020B0503020203020204" pitchFamily="34" charset="-18"/>
                <a:ea typeface="Aptos" panose="020B0004020202020204" pitchFamily="34" charset="0"/>
              </a:rPr>
              <a:t>), felől határozzuk meg.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Amit célul tűzünk ki, azt mindig </a:t>
            </a:r>
            <a:r>
              <a:rPr lang="hu-HU" sz="2400" b="1" dirty="0">
                <a:solidFill>
                  <a:srgbClr val="000000"/>
                </a:solidFill>
                <a:latin typeface="PT Sans" panose="020B0503020203020204" pitchFamily="34" charset="-18"/>
                <a:ea typeface="Aptos" panose="020B0004020202020204" pitchFamily="34" charset="0"/>
              </a:rPr>
              <a:t>jó</a:t>
            </a:r>
            <a:r>
              <a:rPr lang="hu-HU" sz="2400" dirty="0">
                <a:solidFill>
                  <a:srgbClr val="000000"/>
                </a:solidFill>
                <a:latin typeface="PT Sans" panose="020B0503020203020204" pitchFamily="34" charset="-18"/>
                <a:ea typeface="Aptos" panose="020B0004020202020204" pitchFamily="34" charset="0"/>
              </a:rPr>
              <a:t>nak ismerjük el. </a:t>
            </a:r>
          </a:p>
          <a:p>
            <a:pPr marL="354013"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Példa: konzekvencializmus. A cselekvést a </a:t>
            </a:r>
            <a:r>
              <a:rPr lang="hu-HU" sz="2400" i="1" dirty="0">
                <a:solidFill>
                  <a:srgbClr val="000000"/>
                </a:solidFill>
                <a:latin typeface="PT Sans" panose="020B0503020203020204" pitchFamily="34" charset="-18"/>
                <a:ea typeface="Aptos" panose="020B0004020202020204" pitchFamily="34" charset="0"/>
              </a:rPr>
              <a:t>ténylegesen elért </a:t>
            </a:r>
            <a:r>
              <a:rPr lang="hu-HU" sz="2400" dirty="0">
                <a:solidFill>
                  <a:srgbClr val="000000"/>
                </a:solidFill>
                <a:latin typeface="PT Sans" panose="020B0503020203020204" pitchFamily="34" charset="-18"/>
                <a:ea typeface="Aptos" panose="020B0004020202020204" pitchFamily="34" charset="0"/>
              </a:rPr>
              <a:t>eredménye minősíti. </a:t>
            </a:r>
          </a:p>
          <a:p>
            <a:pPr marL="354013"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Példa: szándéketika. A cselekvést az </a:t>
            </a:r>
            <a:r>
              <a:rPr lang="hu-HU" sz="2400" i="1" dirty="0">
                <a:solidFill>
                  <a:srgbClr val="000000"/>
                </a:solidFill>
                <a:latin typeface="PT Sans" panose="020B0503020203020204" pitchFamily="34" charset="-18"/>
                <a:ea typeface="Aptos" panose="020B0004020202020204" pitchFamily="34" charset="0"/>
              </a:rPr>
              <a:t>elérni kívánt </a:t>
            </a:r>
            <a:r>
              <a:rPr lang="hu-HU" sz="2400" dirty="0">
                <a:solidFill>
                  <a:srgbClr val="000000"/>
                </a:solidFill>
                <a:latin typeface="PT Sans" panose="020B0503020203020204" pitchFamily="34" charset="-18"/>
                <a:ea typeface="Aptos" panose="020B0004020202020204" pitchFamily="34" charset="0"/>
              </a:rPr>
              <a:t>eredmény minősíti.</a:t>
            </a:r>
          </a:p>
          <a:p>
            <a:pPr marL="354013"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Példa: erényetika. A cselevést kívánatos attitűdökre, jellemvonásokra való tekintettel minősítjük.  A cél az, hogy egy bizonyos jellemnek megfelelő tetteket hajtsunk végre. </a:t>
            </a:r>
            <a:endParaRPr lang="hu-HU" sz="1000" dirty="0">
              <a:solidFill>
                <a:srgbClr val="000000"/>
              </a:solidFill>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6829215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90237" y="502377"/>
            <a:ext cx="11494582" cy="6374080"/>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T</a:t>
            </a:r>
            <a:r>
              <a:rPr lang="hu-HU" sz="2400" b="1" dirty="0">
                <a:solidFill>
                  <a:srgbClr val="000000"/>
                </a:solidFill>
                <a:latin typeface="PT Sans" panose="020B0503020203020204" pitchFamily="34" charset="-18"/>
                <a:ea typeface="Aptos" panose="020B0004020202020204" pitchFamily="34" charset="0"/>
              </a:rPr>
              <a:t>eleologikus etikák</a:t>
            </a: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1800" kern="0" dirty="0">
                <a:effectLst/>
                <a:latin typeface="Times New Roman" panose="02020603050405020304" pitchFamily="18" charset="0"/>
                <a:ea typeface="Aptos" panose="020B0004020202020204" pitchFamily="34" charset="0"/>
              </a:rPr>
              <a:t>●</a:t>
            </a:r>
            <a:r>
              <a:rPr lang="hu-HU" sz="2400" dirty="0">
                <a:solidFill>
                  <a:srgbClr val="000000"/>
                </a:solidFill>
                <a:effectLst/>
                <a:latin typeface="PT Sans" panose="020B0503020203020204" pitchFamily="34" charset="-18"/>
                <a:ea typeface="Aptos" panose="020B0004020202020204" pitchFamily="34" charset="0"/>
              </a:rPr>
              <a:t> Teleologikus etika: a cselekvést </a:t>
            </a:r>
            <a:r>
              <a:rPr lang="hu-HU" sz="2400" dirty="0">
                <a:solidFill>
                  <a:srgbClr val="000000"/>
                </a:solidFill>
                <a:latin typeface="PT Sans" panose="020B0503020203020204" pitchFamily="34" charset="-18"/>
                <a:ea typeface="Aptos" panose="020B0004020202020204" pitchFamily="34" charset="0"/>
              </a:rPr>
              <a:t>értékét egy </a:t>
            </a:r>
            <a:r>
              <a:rPr lang="hu-HU" sz="2400" b="1" dirty="0">
                <a:solidFill>
                  <a:srgbClr val="000000"/>
                </a:solidFill>
                <a:latin typeface="PT Sans" panose="020B0503020203020204" pitchFamily="34" charset="-18"/>
                <a:ea typeface="Aptos" panose="020B0004020202020204" pitchFamily="34" charset="0"/>
              </a:rPr>
              <a:t>cél</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telosz</a:t>
            </a:r>
            <a:r>
              <a:rPr lang="hu-HU" sz="2400" dirty="0">
                <a:solidFill>
                  <a:srgbClr val="000000"/>
                </a:solidFill>
                <a:latin typeface="PT Sans" panose="020B0503020203020204" pitchFamily="34" charset="-18"/>
                <a:ea typeface="Aptos" panose="020B0004020202020204" pitchFamily="34" charset="0"/>
              </a:rPr>
              <a:t>), felől határozzuk meg.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Amit célul tűzünk ki, azt mindig </a:t>
            </a:r>
            <a:r>
              <a:rPr lang="hu-HU" sz="2400" b="1" dirty="0">
                <a:solidFill>
                  <a:srgbClr val="000000"/>
                </a:solidFill>
                <a:latin typeface="PT Sans" panose="020B0503020203020204" pitchFamily="34" charset="-18"/>
                <a:ea typeface="Aptos" panose="020B0004020202020204" pitchFamily="34" charset="0"/>
              </a:rPr>
              <a:t>jó</a:t>
            </a:r>
            <a:r>
              <a:rPr lang="hu-HU" sz="2400" dirty="0">
                <a:solidFill>
                  <a:srgbClr val="000000"/>
                </a:solidFill>
                <a:latin typeface="PT Sans" panose="020B0503020203020204" pitchFamily="34" charset="-18"/>
                <a:ea typeface="Aptos" panose="020B0004020202020204" pitchFamily="34" charset="0"/>
              </a:rPr>
              <a:t>nak ismerjük el. </a:t>
            </a:r>
          </a:p>
          <a:p>
            <a:pPr marL="354013"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Példa: konzekvencializmus. A cselekvést a </a:t>
            </a:r>
            <a:r>
              <a:rPr lang="hu-HU" sz="2400" i="1" dirty="0">
                <a:solidFill>
                  <a:srgbClr val="000000"/>
                </a:solidFill>
                <a:latin typeface="PT Sans" panose="020B0503020203020204" pitchFamily="34" charset="-18"/>
                <a:ea typeface="Aptos" panose="020B0004020202020204" pitchFamily="34" charset="0"/>
              </a:rPr>
              <a:t>ténylegesen elért </a:t>
            </a:r>
            <a:r>
              <a:rPr lang="hu-HU" sz="2400" dirty="0">
                <a:solidFill>
                  <a:srgbClr val="000000"/>
                </a:solidFill>
                <a:latin typeface="PT Sans" panose="020B0503020203020204" pitchFamily="34" charset="-18"/>
                <a:ea typeface="Aptos" panose="020B0004020202020204" pitchFamily="34" charset="0"/>
              </a:rPr>
              <a:t>eredménye minősíti. </a:t>
            </a:r>
          </a:p>
          <a:p>
            <a:pPr marL="354013"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Példa: szándéketika. A cselekvést az </a:t>
            </a:r>
            <a:r>
              <a:rPr lang="hu-HU" sz="2400" i="1" dirty="0">
                <a:solidFill>
                  <a:srgbClr val="000000"/>
                </a:solidFill>
                <a:latin typeface="PT Sans" panose="020B0503020203020204" pitchFamily="34" charset="-18"/>
                <a:ea typeface="Aptos" panose="020B0004020202020204" pitchFamily="34" charset="0"/>
              </a:rPr>
              <a:t>elérni kívánt </a:t>
            </a:r>
            <a:r>
              <a:rPr lang="hu-HU" sz="2400" dirty="0">
                <a:solidFill>
                  <a:srgbClr val="000000"/>
                </a:solidFill>
                <a:latin typeface="PT Sans" panose="020B0503020203020204" pitchFamily="34" charset="-18"/>
                <a:ea typeface="Aptos" panose="020B0004020202020204" pitchFamily="34" charset="0"/>
              </a:rPr>
              <a:t>eredmény minősíti.</a:t>
            </a:r>
          </a:p>
          <a:p>
            <a:pPr marL="354013"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Példa: erényetika. A cselevést kívánatos attitűdökre, jellemvonásokra való tekintettel minősítjük. </a:t>
            </a:r>
          </a:p>
          <a:p>
            <a:pPr marL="0" indent="0">
              <a:lnSpc>
                <a:spcPct val="15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r>
              <a:rPr lang="hu-HU" sz="2400" dirty="0">
                <a:solidFill>
                  <a:srgbClr val="000000"/>
                </a:solidFill>
                <a:latin typeface="PT Sans" panose="020B0503020203020204" pitchFamily="34" charset="-18"/>
                <a:ea typeface="Aptos" panose="020B0004020202020204" pitchFamily="34" charset="0"/>
              </a:rPr>
              <a:t>De mi lehet a </a:t>
            </a:r>
            <a:r>
              <a:rPr lang="hu-HU" sz="2400" b="1" dirty="0">
                <a:solidFill>
                  <a:srgbClr val="000000"/>
                </a:solidFill>
                <a:latin typeface="PT Sans" panose="020B0503020203020204" pitchFamily="34" charset="-18"/>
                <a:ea typeface="Aptos" panose="020B0004020202020204" pitchFamily="34" charset="0"/>
              </a:rPr>
              <a:t>cél</a:t>
            </a:r>
            <a:r>
              <a:rPr lang="hu-HU" sz="2400" dirty="0">
                <a:solidFill>
                  <a:srgbClr val="000000"/>
                </a:solidFill>
                <a:latin typeface="PT Sans" panose="020B0503020203020204" pitchFamily="34" charset="-18"/>
                <a:ea typeface="Aptos" panose="020B0004020202020204" pitchFamily="34" charset="0"/>
              </a:rPr>
              <a:t>? Mikor </a:t>
            </a:r>
            <a:r>
              <a:rPr lang="hu-HU" sz="2400" b="1" dirty="0">
                <a:solidFill>
                  <a:srgbClr val="000000"/>
                </a:solidFill>
                <a:latin typeface="PT Sans" panose="020B0503020203020204" pitchFamily="34" charset="-18"/>
                <a:ea typeface="Aptos" panose="020B0004020202020204" pitchFamily="34" charset="0"/>
              </a:rPr>
              <a:t>jó</a:t>
            </a:r>
            <a:r>
              <a:rPr lang="hu-HU" sz="2400" dirty="0">
                <a:solidFill>
                  <a:srgbClr val="000000"/>
                </a:solidFill>
                <a:latin typeface="PT Sans" panose="020B0503020203020204" pitchFamily="34" charset="-18"/>
                <a:ea typeface="Aptos" panose="020B0004020202020204" pitchFamily="34" charset="0"/>
              </a:rPr>
              <a:t> az eredmény? Az egyik legfontosabb konzekvencialista elmélet, az utilitarizmus (haszonelvűség) szerint például akkor, ha mindent és mindenkit </a:t>
            </a:r>
            <a:r>
              <a:rPr lang="hu-HU" sz="2400" dirty="0" err="1">
                <a:solidFill>
                  <a:srgbClr val="000000"/>
                </a:solidFill>
                <a:latin typeface="PT Sans" panose="020B0503020203020204" pitchFamily="34" charset="-18"/>
                <a:ea typeface="Aptos" panose="020B0004020202020204" pitchFamily="34" charset="0"/>
              </a:rPr>
              <a:t>egybevéve</a:t>
            </a:r>
            <a:r>
              <a:rPr lang="hu-HU" sz="2400" dirty="0">
                <a:solidFill>
                  <a:srgbClr val="000000"/>
                </a:solidFill>
                <a:latin typeface="PT Sans" panose="020B0503020203020204" pitchFamily="34" charset="-18"/>
                <a:ea typeface="Aptos" panose="020B0004020202020204" pitchFamily="34" charset="0"/>
              </a:rPr>
              <a:t> több boldogság származik a cselekvésből, mint szenvedés. </a:t>
            </a:r>
            <a:endParaRPr lang="hu-HU" sz="24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16305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07" y="359229"/>
            <a:ext cx="11494584" cy="6270171"/>
          </a:xfrm>
        </p:spPr>
        <p:txBody>
          <a:bodyPr>
            <a:noAutofit/>
          </a:bodyPr>
          <a:lstStyle/>
          <a:p>
            <a:pPr marL="2959100" indent="720725">
              <a:lnSpc>
                <a:spcPct val="130000"/>
              </a:lnSpc>
              <a:spcBef>
                <a:spcPts val="0"/>
              </a:spcBef>
              <a:buNone/>
              <a:tabLst>
                <a:tab pos="2959100" algn="l"/>
              </a:tabLst>
            </a:pPr>
            <a:r>
              <a:rPr lang="hu-HU" sz="2400" b="1" dirty="0">
                <a:solidFill>
                  <a:srgbClr val="000000"/>
                </a:solidFill>
                <a:effectLst/>
                <a:latin typeface="PT Sans" panose="020B0503020203020204" pitchFamily="34" charset="-18"/>
                <a:ea typeface="Aptos" panose="020B0004020202020204" pitchFamily="34" charset="0"/>
              </a:rPr>
              <a:t>A szenvedés és a boldogság erkölcsi relevanciája</a:t>
            </a:r>
          </a:p>
          <a:p>
            <a:pPr marL="3316288" indent="0">
              <a:lnSpc>
                <a:spcPct val="130000"/>
              </a:lnSpc>
              <a:spcBef>
                <a:spcPts val="0"/>
              </a:spcBef>
              <a:buNone/>
              <a:tabLst>
                <a:tab pos="452438" algn="l"/>
              </a:tabLst>
            </a:pPr>
            <a:r>
              <a:rPr lang="hu-HU" sz="2400" dirty="0">
                <a:solidFill>
                  <a:srgbClr val="000000"/>
                </a:solidFill>
                <a:latin typeface="PT Sans" panose="020B0503020203020204" pitchFamily="34" charset="-18"/>
                <a:ea typeface="Aptos" panose="020B0004020202020204" pitchFamily="34" charset="0"/>
              </a:rPr>
              <a:t>„A </a:t>
            </a:r>
            <a:r>
              <a:rPr lang="hu-HU" sz="2400" dirty="0">
                <a:solidFill>
                  <a:srgbClr val="000000"/>
                </a:solidFill>
                <a:effectLst/>
                <a:latin typeface="PT Sans" panose="020B0503020203020204" pitchFamily="34" charset="-18"/>
                <a:ea typeface="Aptos" panose="020B0004020202020204" pitchFamily="34" charset="0"/>
              </a:rPr>
              <a:t>franciák már felfedezték, hogy a bőr fekete színe </a:t>
            </a:r>
            <a:r>
              <a:rPr lang="hu-HU" sz="2400" dirty="0">
                <a:solidFill>
                  <a:srgbClr val="000000"/>
                </a:solidFill>
                <a:latin typeface="PT Sans" panose="020B0503020203020204" pitchFamily="34" charset="-18"/>
                <a:ea typeface="Aptos" panose="020B0004020202020204" pitchFamily="34" charset="0"/>
              </a:rPr>
              <a:t>nem elég </a:t>
            </a:r>
            <a:r>
              <a:rPr lang="hu-HU" sz="2400" dirty="0">
                <a:solidFill>
                  <a:srgbClr val="000000"/>
                </a:solidFill>
                <a:effectLst/>
                <a:latin typeface="PT Sans" panose="020B0503020203020204" pitchFamily="34" charset="-18"/>
                <a:ea typeface="Aptos" panose="020B0004020202020204" pitchFamily="34" charset="0"/>
              </a:rPr>
              <a:t>ok arra, hogy egy embert magára hagyjunk kínzója kénye-kedvére a jogorvoslat lehetősége nélkül. Talán egy nap felismerik, hogy a lábak száma vagy a bőr szőrössége ugyan-csak elégtelen okok arra, hogy </a:t>
            </a:r>
            <a:r>
              <a:rPr lang="hu-HU" sz="2400" b="1" dirty="0">
                <a:solidFill>
                  <a:srgbClr val="000000"/>
                </a:solidFill>
                <a:effectLst/>
                <a:latin typeface="PT Sans" panose="020B0503020203020204" pitchFamily="34" charset="-18"/>
                <a:ea typeface="Aptos" panose="020B0004020202020204" pitchFamily="34" charset="0"/>
              </a:rPr>
              <a:t>érző lényeket </a:t>
            </a:r>
            <a:r>
              <a:rPr lang="hu-HU" sz="2400" dirty="0">
                <a:solidFill>
                  <a:srgbClr val="000000"/>
                </a:solidFill>
                <a:effectLst/>
                <a:latin typeface="PT Sans" panose="020B0503020203020204" pitchFamily="34" charset="-18"/>
                <a:ea typeface="Aptos" panose="020B0004020202020204" pitchFamily="34" charset="0"/>
              </a:rPr>
              <a:t>ugyanerre a sorsra kárhoztassunk. Mi egyéb húzhatná meg a választó-vonalat? Az érvelés képessége, vagy talán a beszédé? Egy </a:t>
            </a:r>
            <a:r>
              <a:rPr lang="hu-HU" sz="2400" dirty="0">
                <a:solidFill>
                  <a:srgbClr val="000000"/>
                </a:solidFill>
                <a:latin typeface="PT Sans" panose="020B0503020203020204" pitchFamily="34" charset="-18"/>
                <a:ea typeface="Aptos" panose="020B0004020202020204" pitchFamily="34" charset="0"/>
              </a:rPr>
              <a:t>teljesen kifejlett ló vagy kutya összehasonlíthatatlanul </a:t>
            </a:r>
          </a:p>
          <a:p>
            <a:pPr marL="0" indent="0">
              <a:lnSpc>
                <a:spcPct val="130000"/>
              </a:lnSpc>
              <a:spcBef>
                <a:spcPts val="0"/>
              </a:spcBef>
              <a:buNone/>
              <a:tabLst>
                <a:tab pos="452438" algn="l"/>
              </a:tabLst>
            </a:pPr>
            <a:r>
              <a:rPr lang="hu-HU" sz="2400" b="1" dirty="0">
                <a:solidFill>
                  <a:srgbClr val="000000"/>
                </a:solidFill>
                <a:latin typeface="PT Sans" panose="020B0503020203020204" pitchFamily="34" charset="-18"/>
                <a:ea typeface="Aptos" panose="020B0004020202020204" pitchFamily="34" charset="0"/>
              </a:rPr>
              <a:t>értelmesebb és barátságosabb </a:t>
            </a:r>
            <a:r>
              <a:rPr lang="hu-HU" sz="2400" dirty="0">
                <a:solidFill>
                  <a:srgbClr val="000000"/>
                </a:solidFill>
                <a:latin typeface="PT Sans" panose="020B0503020203020204" pitchFamily="34" charset="-18"/>
                <a:ea typeface="Aptos" panose="020B0004020202020204" pitchFamily="34" charset="0"/>
              </a:rPr>
              <a:t>lény, mint egy egynapos, </a:t>
            </a:r>
            <a:r>
              <a:rPr lang="hu-HU" sz="2400" dirty="0">
                <a:solidFill>
                  <a:srgbClr val="000000"/>
                </a:solidFill>
                <a:effectLst/>
                <a:latin typeface="PT Sans" panose="020B0503020203020204" pitchFamily="34" charset="-18"/>
                <a:ea typeface="Aptos" panose="020B0004020202020204" pitchFamily="34" charset="0"/>
              </a:rPr>
              <a:t>egyhetes, vagy akár egy egyhónapos csecsemő. De még ha az ellenkezőjét feltételeznénk is, mire mennénk vele? A kérdés nem az, hogy tudnak-e gondolkozni. Sem az, hogy tudnak-e beszélni. Hanem az, hogy </a:t>
            </a:r>
            <a:r>
              <a:rPr lang="hu-HU" sz="2400" i="1" dirty="0">
                <a:solidFill>
                  <a:srgbClr val="000000"/>
                </a:solidFill>
                <a:effectLst/>
                <a:latin typeface="PT Sans" panose="020B0503020203020204" pitchFamily="34" charset="-18"/>
                <a:ea typeface="Aptos" panose="020B0004020202020204" pitchFamily="34" charset="0"/>
              </a:rPr>
              <a:t>tudnak-e szenvedni</a:t>
            </a:r>
            <a:r>
              <a:rPr lang="hu-HU" sz="2400" dirty="0">
                <a:solidFill>
                  <a:srgbClr val="000000"/>
                </a:solidFill>
                <a:effectLst/>
                <a:latin typeface="PT Sans" panose="020B0503020203020204" pitchFamily="34" charset="-18"/>
                <a:ea typeface="Aptos" panose="020B0004020202020204" pitchFamily="34" charset="0"/>
              </a:rPr>
              <a:t>.”                            (</a:t>
            </a:r>
            <a:r>
              <a:rPr lang="hu-HU" sz="2400" dirty="0" err="1">
                <a:solidFill>
                  <a:srgbClr val="000000"/>
                </a:solidFill>
                <a:effectLst/>
                <a:latin typeface="PT Sans" panose="020B0503020203020204" pitchFamily="34" charset="-18"/>
                <a:ea typeface="Aptos" panose="020B0004020202020204" pitchFamily="34" charset="0"/>
              </a:rPr>
              <a:t>Jeremy</a:t>
            </a:r>
            <a:r>
              <a:rPr lang="hu-HU" sz="2400" dirty="0">
                <a:solidFill>
                  <a:srgbClr val="000000"/>
                </a:solidFill>
                <a:effectLst/>
                <a:latin typeface="PT Sans" panose="020B0503020203020204" pitchFamily="34" charset="-18"/>
                <a:ea typeface="Aptos" panose="020B0004020202020204" pitchFamily="34" charset="0"/>
              </a:rPr>
              <a:t> </a:t>
            </a:r>
            <a:r>
              <a:rPr lang="hu-HU" sz="2400" dirty="0" err="1">
                <a:solidFill>
                  <a:srgbClr val="000000"/>
                </a:solidFill>
                <a:effectLst/>
                <a:latin typeface="PT Sans" panose="020B0503020203020204" pitchFamily="34" charset="-18"/>
                <a:ea typeface="Aptos" panose="020B0004020202020204" pitchFamily="34" charset="0"/>
              </a:rPr>
              <a:t>Bentham</a:t>
            </a:r>
            <a:r>
              <a:rPr lang="hu-HU" sz="2400" dirty="0">
                <a:solidFill>
                  <a:srgbClr val="000000"/>
                </a:solidFill>
                <a:effectLst/>
                <a:latin typeface="PT Sans" panose="020B0503020203020204" pitchFamily="34" charset="-18"/>
                <a:ea typeface="Aptos" panose="020B0004020202020204" pitchFamily="34" charset="0"/>
              </a:rPr>
              <a:t>, 1748–1832)</a:t>
            </a:r>
            <a:endParaRPr lang="hu-HU" sz="10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Emberi arc, portré, személy, ruházat látható&#10;&#10;Előfordulhat, hogy a mesterséges intelligencia által létrehozott tartalom helytelen.">
            <a:extLst>
              <a:ext uri="{FF2B5EF4-FFF2-40B4-BE49-F238E27FC236}">
                <a16:creationId xmlns:a16="http://schemas.microsoft.com/office/drawing/2014/main" id="{6FCD1F03-2A38-8423-DAA9-249ACEFFA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8707" y="359229"/>
            <a:ext cx="3237432" cy="4395651"/>
          </a:xfrm>
          <a:prstGeom prst="rect">
            <a:avLst/>
          </a:prstGeom>
        </p:spPr>
      </p:pic>
    </p:spTree>
    <p:extLst>
      <p:ext uri="{BB962C8B-B14F-4D97-AF65-F5344CB8AC3E}">
        <p14:creationId xmlns:p14="http://schemas.microsoft.com/office/powerpoint/2010/main" val="3916561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31743"/>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48710" y="359229"/>
            <a:ext cx="11494582" cy="6374080"/>
          </a:xfrm>
        </p:spPr>
        <p:txBody>
          <a:bodyPr>
            <a:normAutofit/>
          </a:bodyPr>
          <a:lstStyle/>
          <a:p>
            <a:pPr marL="0" indent="0" algn="just">
              <a:lnSpc>
                <a:spcPct val="150000"/>
              </a:lnSpc>
              <a:spcBef>
                <a:spcPts val="0"/>
              </a:spcBef>
              <a:buNone/>
            </a:pPr>
            <a:r>
              <a:rPr lang="hu-HU" sz="2400" b="1" dirty="0">
                <a:solidFill>
                  <a:srgbClr val="000000"/>
                </a:solidFill>
                <a:latin typeface="PT Sans" panose="020B0503020203020204" pitchFamily="34" charset="-18"/>
                <a:ea typeface="Aptos" panose="020B0004020202020204" pitchFamily="34" charset="0"/>
              </a:rPr>
              <a:t>A villamosdilemma - 1. szcenárió</a:t>
            </a: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descr="A képen vázlat, rajz, Vonalas grafika, művészet látható&#10;&#10;Előfordulhat, hogy a mesterséges intelligencia által létrehozott tartalom helytelen.">
            <a:extLst>
              <a:ext uri="{FF2B5EF4-FFF2-40B4-BE49-F238E27FC236}">
                <a16:creationId xmlns:a16="http://schemas.microsoft.com/office/drawing/2014/main" id="{BE1C4B59-C766-AF28-9E91-6CEE481EA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93" y="1263902"/>
            <a:ext cx="8893790" cy="4991029"/>
          </a:xfrm>
          <a:prstGeom prst="rect">
            <a:avLst/>
          </a:prstGeom>
        </p:spPr>
      </p:pic>
    </p:spTree>
    <p:extLst>
      <p:ext uri="{BB962C8B-B14F-4D97-AF65-F5344CB8AC3E}">
        <p14:creationId xmlns:p14="http://schemas.microsoft.com/office/powerpoint/2010/main" val="20818080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1161457"/>
            <a:ext cx="10515600" cy="1500151"/>
          </a:xfrm>
        </p:spPr>
        <p:txBody>
          <a:bodyPr>
            <a:normAutofit/>
          </a:bodyPr>
          <a:lstStyle/>
          <a:p>
            <a:br>
              <a:rPr lang="hu-HU" sz="5200" b="1" i="1" baseline="30000" dirty="0">
                <a:solidFill>
                  <a:srgbClr val="C39400"/>
                </a:solidFill>
                <a:latin typeface="PT Sans" panose="020B0503020203020204" pitchFamily="34" charset="-18"/>
              </a:rPr>
            </a:br>
            <a:endParaRPr lang="en-GB" sz="5200" b="1" baseline="30000" dirty="0">
              <a:solidFill>
                <a:srgbClr val="C39400"/>
              </a:solidFill>
              <a:latin typeface="PT Sans" panose="020B0503020203020204" pitchFamily="34" charset="-18"/>
            </a:endParaRPr>
          </a:p>
        </p:txBody>
      </p:sp>
      <p:sp>
        <p:nvSpPr>
          <p:cNvPr id="3" name="Tartalom helye 2"/>
          <p:cNvSpPr>
            <a:spLocks noGrp="1"/>
          </p:cNvSpPr>
          <p:nvPr>
            <p:ph idx="1"/>
          </p:nvPr>
        </p:nvSpPr>
        <p:spPr>
          <a:xfrm>
            <a:off x="390237" y="502377"/>
            <a:ext cx="11494582" cy="6374080"/>
          </a:xfrm>
        </p:spPr>
        <p:txBody>
          <a:bodyPr>
            <a:noAutofit/>
          </a:bodyPr>
          <a:lstStyle/>
          <a:p>
            <a:pPr marL="0" indent="0" algn="ctr">
              <a:lnSpc>
                <a:spcPct val="130000"/>
              </a:lnSpc>
              <a:spcBef>
                <a:spcPts val="0"/>
              </a:spcBef>
              <a:buNone/>
            </a:pPr>
            <a:r>
              <a:rPr lang="hu-HU" sz="2400" b="1" dirty="0">
                <a:solidFill>
                  <a:srgbClr val="000000"/>
                </a:solidFill>
                <a:effectLst/>
                <a:latin typeface="PT Sans" panose="020B0503020203020204" pitchFamily="34" charset="-18"/>
                <a:ea typeface="Aptos" panose="020B0004020202020204" pitchFamily="34" charset="0"/>
              </a:rPr>
              <a:t>A normatív etikák két nagy csoportja</a:t>
            </a:r>
            <a:r>
              <a:rPr lang="hu-HU" sz="2400" b="1" dirty="0">
                <a:solidFill>
                  <a:srgbClr val="000000"/>
                </a:solidFill>
                <a:latin typeface="PT Sans" panose="020B0503020203020204" pitchFamily="34" charset="-18"/>
                <a:ea typeface="Aptos" panose="020B0004020202020204" pitchFamily="34" charset="0"/>
              </a:rPr>
              <a:t>: teleologikus és </a:t>
            </a:r>
            <a:r>
              <a:rPr lang="hu-HU" sz="2400" b="1" dirty="0" err="1">
                <a:solidFill>
                  <a:srgbClr val="000000"/>
                </a:solidFill>
                <a:latin typeface="PT Sans" panose="020B0503020203020204" pitchFamily="34" charset="-18"/>
                <a:ea typeface="Aptos" panose="020B0004020202020204" pitchFamily="34" charset="0"/>
              </a:rPr>
              <a:t>deontikus</a:t>
            </a:r>
            <a:r>
              <a:rPr lang="hu-HU" sz="2400" b="1" dirty="0">
                <a:solidFill>
                  <a:srgbClr val="000000"/>
                </a:solidFill>
                <a:latin typeface="PT Sans" panose="020B0503020203020204" pitchFamily="34" charset="-18"/>
                <a:ea typeface="Aptos" panose="020B0004020202020204" pitchFamily="34" charset="0"/>
              </a:rPr>
              <a:t> etikák</a:t>
            </a:r>
          </a:p>
          <a:p>
            <a:pPr marL="0" indent="0" algn="ctr">
              <a:lnSpc>
                <a:spcPct val="130000"/>
              </a:lnSpc>
              <a:spcBef>
                <a:spcPts val="0"/>
              </a:spcBef>
              <a:buNone/>
            </a:pPr>
            <a:endParaRPr lang="hu-HU" sz="2400" b="1"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r>
              <a:rPr lang="hu-HU" sz="1800" kern="0" dirty="0">
                <a:effectLst/>
                <a:latin typeface="Times New Roman" panose="02020603050405020304" pitchFamily="18" charset="0"/>
                <a:ea typeface="Aptos" panose="020B0004020202020204" pitchFamily="34" charset="0"/>
              </a:rPr>
              <a:t>●</a:t>
            </a:r>
            <a:r>
              <a:rPr lang="hu-HU" sz="2400" dirty="0">
                <a:solidFill>
                  <a:srgbClr val="000000"/>
                </a:solidFill>
                <a:effectLst/>
                <a:latin typeface="PT Sans" panose="020B0503020203020204" pitchFamily="34" charset="-18"/>
                <a:ea typeface="Aptos" panose="020B0004020202020204" pitchFamily="34" charset="0"/>
              </a:rPr>
              <a:t> Teleologikus etika: a cselekvést </a:t>
            </a:r>
            <a:r>
              <a:rPr lang="hu-HU" sz="2400" dirty="0">
                <a:solidFill>
                  <a:srgbClr val="000000"/>
                </a:solidFill>
                <a:latin typeface="PT Sans" panose="020B0503020203020204" pitchFamily="34" charset="-18"/>
                <a:ea typeface="Aptos" panose="020B0004020202020204" pitchFamily="34" charset="0"/>
              </a:rPr>
              <a:t>értékét egy adott </a:t>
            </a:r>
            <a:r>
              <a:rPr lang="hu-HU" sz="2400" b="1" dirty="0">
                <a:solidFill>
                  <a:srgbClr val="000000"/>
                </a:solidFill>
                <a:latin typeface="PT Sans" panose="020B0503020203020204" pitchFamily="34" charset="-18"/>
                <a:ea typeface="Aptos" panose="020B0004020202020204" pitchFamily="34" charset="0"/>
              </a:rPr>
              <a:t>cél</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telosz</a:t>
            </a:r>
            <a:r>
              <a:rPr lang="hu-HU" sz="2400" dirty="0">
                <a:solidFill>
                  <a:srgbClr val="000000"/>
                </a:solidFill>
                <a:latin typeface="PT Sans" panose="020B0503020203020204" pitchFamily="34" charset="-18"/>
                <a:ea typeface="Aptos" panose="020B0004020202020204" pitchFamily="34" charset="0"/>
              </a:rPr>
              <a:t>) felől határozzuk meg.</a:t>
            </a:r>
          </a:p>
          <a:p>
            <a:pPr marL="0" indent="0">
              <a:lnSpc>
                <a:spcPct val="130000"/>
              </a:lnSpc>
              <a:spcBef>
                <a:spcPts val="0"/>
              </a:spcBef>
              <a:buNone/>
            </a:pPr>
            <a:r>
              <a:rPr lang="hu-HU" sz="1800" kern="0" dirty="0">
                <a:latin typeface="Times New Roman" panose="02020603050405020304" pitchFamily="18" charset="0"/>
                <a:ea typeface="Aptos" panose="020B0004020202020204" pitchFamily="34" charset="0"/>
              </a:rPr>
              <a:t>●</a:t>
            </a:r>
            <a:r>
              <a:rPr lang="hu-HU" sz="2400" dirty="0">
                <a:solidFill>
                  <a:srgbClr val="000000"/>
                </a:solidFill>
                <a:latin typeface="PT Sans" panose="020B0503020203020204" pitchFamily="34" charset="-18"/>
                <a:ea typeface="Aptos" panose="020B0004020202020204" pitchFamily="34" charset="0"/>
              </a:rPr>
              <a:t> </a:t>
            </a:r>
            <a:r>
              <a:rPr lang="hu-HU" sz="2400" dirty="0" err="1">
                <a:solidFill>
                  <a:srgbClr val="000000"/>
                </a:solidFill>
                <a:latin typeface="PT Sans" panose="020B0503020203020204" pitchFamily="34" charset="-18"/>
                <a:ea typeface="Aptos" panose="020B0004020202020204" pitchFamily="34" charset="0"/>
              </a:rPr>
              <a:t>Deontikus</a:t>
            </a:r>
            <a:r>
              <a:rPr lang="hu-HU" sz="2400" dirty="0">
                <a:solidFill>
                  <a:srgbClr val="000000"/>
                </a:solidFill>
                <a:latin typeface="PT Sans" panose="020B0503020203020204" pitchFamily="34" charset="-18"/>
                <a:ea typeface="Aptos" panose="020B0004020202020204" pitchFamily="34" charset="0"/>
              </a:rPr>
              <a:t> etika, avagy kötelességetika: A cselekvés értéként az erkölcsi </a:t>
            </a:r>
            <a:r>
              <a:rPr lang="hu-HU" sz="2400" b="1" dirty="0">
                <a:solidFill>
                  <a:srgbClr val="000000"/>
                </a:solidFill>
                <a:latin typeface="PT Sans" panose="020B0503020203020204" pitchFamily="34" charset="-18"/>
                <a:ea typeface="Aptos" panose="020B0004020202020204" pitchFamily="34" charset="0"/>
              </a:rPr>
              <a:t>törvény</a:t>
            </a:r>
            <a:r>
              <a:rPr lang="hu-HU" sz="2400" dirty="0">
                <a:solidFill>
                  <a:srgbClr val="000000"/>
                </a:solidFill>
                <a:latin typeface="PT Sans" panose="020B0503020203020204" pitchFamily="34" charset="-18"/>
                <a:ea typeface="Aptos" panose="020B0004020202020204" pitchFamily="34" charset="0"/>
              </a:rPr>
              <a:t> felől határozzuk meg. </a:t>
            </a:r>
          </a:p>
          <a:p>
            <a:pPr marL="0" indent="0">
              <a:lnSpc>
                <a:spcPct val="130000"/>
              </a:lnSpc>
              <a:spcBef>
                <a:spcPts val="0"/>
              </a:spcBef>
              <a:buNone/>
            </a:pPr>
            <a:r>
              <a:rPr lang="hu-HU" sz="2400" dirty="0">
                <a:solidFill>
                  <a:srgbClr val="000000"/>
                </a:solidFill>
                <a:latin typeface="PT Sans" panose="020B0503020203020204" pitchFamily="34" charset="-18"/>
                <a:ea typeface="Aptos" panose="020B0004020202020204" pitchFamily="34" charset="0"/>
              </a:rPr>
              <a:t>  </a:t>
            </a:r>
            <a:endParaRPr lang="hu-HU" sz="2400" dirty="0">
              <a:solidFill>
                <a:srgbClr val="000000"/>
              </a:solidFill>
              <a:effectLst/>
              <a:latin typeface="PT Sans" panose="020B0503020203020204" pitchFamily="34" charset="-18"/>
              <a:ea typeface="Aptos" panose="020B0004020202020204" pitchFamily="34" charset="0"/>
            </a:endParaRPr>
          </a:p>
          <a:p>
            <a:pPr marL="0" indent="0">
              <a:lnSpc>
                <a:spcPct val="130000"/>
              </a:lnSpc>
              <a:spcBef>
                <a:spcPts val="0"/>
              </a:spcBef>
              <a:buNone/>
            </a:pPr>
            <a:endParaRPr lang="hu-HU" sz="1000" dirty="0">
              <a:solidFill>
                <a:srgbClr val="000000"/>
              </a:solidFill>
              <a:latin typeface="PT Sans" panose="020B0503020203020204" pitchFamily="34" charset="-18"/>
              <a:ea typeface="Aptos" panose="020B0004020202020204" pitchFamily="34" charset="0"/>
            </a:endParaRPr>
          </a:p>
          <a:p>
            <a:pPr marL="0" indent="0">
              <a:lnSpc>
                <a:spcPct val="150000"/>
              </a:lnSpc>
              <a:spcBef>
                <a:spcPts val="0"/>
              </a:spcBef>
              <a:buNone/>
            </a:pPr>
            <a:endParaRPr lang="hu-HU" sz="1000" dirty="0">
              <a:solidFill>
                <a:srgbClr val="000000"/>
              </a:solidFill>
              <a:effectLst/>
              <a:latin typeface="PT Sans" panose="020B0503020203020204" pitchFamily="34" charset="-18"/>
              <a:ea typeface="Aptos" panose="020B0004020202020204" pitchFamily="34" charset="0"/>
            </a:endParaRPr>
          </a:p>
        </p:txBody>
      </p:sp>
      <p:sp>
        <p:nvSpPr>
          <p:cNvPr id="4" name="Téglalap 3"/>
          <p:cNvSpPr/>
          <p:nvPr/>
        </p:nvSpPr>
        <p:spPr>
          <a:xfrm>
            <a:off x="0" y="6733309"/>
            <a:ext cx="12192000" cy="124691"/>
          </a:xfrm>
          <a:prstGeom prst="rect">
            <a:avLst/>
          </a:prstGeom>
          <a:solidFill>
            <a:srgbClr val="D8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p:cNvSpPr/>
          <p:nvPr/>
        </p:nvSpPr>
        <p:spPr>
          <a:xfrm>
            <a:off x="0" y="6733309"/>
            <a:ext cx="1237673" cy="124691"/>
          </a:xfrm>
          <a:prstGeom prst="rect">
            <a:avLst/>
          </a:prstGeom>
          <a:solidFill>
            <a:srgbClr val="C3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52999560"/>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5">
            <a:alpha val="50000"/>
          </a:schemeClr>
        </a:solidFill>
        <a:ln w="57150">
          <a:solidFill>
            <a:schemeClr val="accent5">
              <a:lumMod val="75000"/>
            </a:schemeClr>
          </a:solidFill>
        </a:ln>
      </a:spPr>
      <a:bodyPr wrap="square" rtlCol="0">
        <a:spAutoFit/>
      </a:bodyPr>
      <a:lstStyle>
        <a:defPPr>
          <a:defRPr sz="3600" b="1" dirty="0"/>
        </a:defPPr>
      </a:lstStyle>
      <a:style>
        <a:lnRef idx="0">
          <a:scrgbClr r="0" g="0" b="0"/>
        </a:lnRef>
        <a:fillRef idx="0">
          <a:scrgbClr r="0" g="0" b="0"/>
        </a:fillRef>
        <a:effectRef idx="0">
          <a:scrgbClr r="0" g="0" b="0"/>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8593</TotalTime>
  <Words>15949</Words>
  <Application>Microsoft Office PowerPoint</Application>
  <PresentationFormat>Szélesvásznú</PresentationFormat>
  <Paragraphs>1581</Paragraphs>
  <Slides>182</Slides>
  <Notes>37</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182</vt:i4>
      </vt:variant>
    </vt:vector>
  </HeadingPairs>
  <TitlesOfParts>
    <vt:vector size="189" baseType="lpstr">
      <vt:lpstr>Aptos</vt:lpstr>
      <vt:lpstr>Arial</vt:lpstr>
      <vt:lpstr>Calibri</vt:lpstr>
      <vt:lpstr>Calibri Light</vt:lpstr>
      <vt:lpstr>PT Sans</vt:lpstr>
      <vt:lpstr>Times New Roman</vt:lpstr>
      <vt:lpstr>Office-téma</vt:lpstr>
      <vt:lpstr>  AZ EMBERI MÉLTÓSÁG FOGALMÁNAK    JELENTŐSÉGE ÉS PROBLÉMÁI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EGY FOGALOM SZÜLETÉSE  Marcus Tullius Cicero (Kr. e. 106–43)   </vt:lpstr>
      <vt:lpstr> Cicero: A kötelességekről</vt:lpstr>
      <vt:lpstr> </vt:lpstr>
      <vt:lpstr> </vt:lpstr>
      <vt:lpstr> </vt:lpstr>
      <vt:lpstr> </vt:lpstr>
      <vt:lpstr> </vt:lpstr>
      <vt:lpstr> </vt:lpstr>
      <vt:lpstr> </vt:lpstr>
      <vt:lpstr>  AZ ISTENKÉPŰSÉG METAFIZIKÁJA  A KLASSZIKUS KERESZTÉNYSÉGBEN    </vt:lpstr>
      <vt:lpstr> </vt:lpstr>
      <vt:lpstr> </vt:lpstr>
      <vt:lpstr> </vt:lpstr>
      <vt:lpstr> </vt:lpstr>
      <vt:lpstr> </vt:lpstr>
      <vt:lpstr> </vt:lpstr>
      <vt:lpstr> </vt:lpstr>
      <vt:lpstr> </vt:lpstr>
      <vt:lpstr> </vt:lpstr>
      <vt:lpstr> </vt:lpstr>
      <vt:lpstr> </vt:lpstr>
      <vt:lpstr> </vt:lpstr>
      <vt:lpstr> </vt:lpstr>
      <vt:lpstr> </vt:lpstr>
      <vt:lpstr> </vt:lpstr>
      <vt:lpstr> </vt:lpstr>
      <vt:lpstr> AZ ÖNMAGUNKRÓL VALÓ ERKÖLCSI DÖNTÉS SZABADSÁGA - G. Pico della Mirandola  (1463–1494)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SZÜNET UTÁNI ISMÉTLÉS      </vt:lpstr>
      <vt:lpstr> </vt:lpstr>
      <vt:lpstr> </vt:lpstr>
      <vt:lpstr> </vt:lpstr>
      <vt:lpstr> </vt:lpstr>
      <vt:lpstr> VAN-E EGYÁLTALÁN EMBERI TERMÉSZET?   Jean-Jacques Rousseau (1712–1778)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A KATEGORIKUS IMPERATÍVUSZ ETIKÁJA   Immanuel Kant (1724–1804)      </vt:lpstr>
      <vt:lpstr> </vt:lpstr>
      <vt:lpstr> </vt:lpstr>
      <vt:lpstr> </vt:lpstr>
      <vt:lpstr> </vt:lpstr>
      <vt:lpstr> </vt:lpstr>
      <vt:lpstr> </vt:lpstr>
      <vt:lpstr> </vt:lpstr>
      <vt:lpstr> </vt:lpstr>
      <vt:lpstr> </vt:lpstr>
      <vt:lpstr> </vt:lpstr>
      <vt:lpstr> </vt:lpstr>
      <vt:lpstr> </vt:lpstr>
      <vt:lpstr> </vt:lpstr>
      <vt:lpstr> </vt:lpstr>
      <vt:lpstr> </vt:lpstr>
      <vt:lpstr>A MÉLTÓSÁG MINT AUTONÓMIA   Immanuel Kant (1724–1804)      </vt:lpstr>
      <vt:lpstr> </vt:lpstr>
      <vt:lpstr> </vt:lpstr>
      <vt:lpstr> </vt:lpstr>
      <vt:lpstr> </vt:lpstr>
      <vt:lpstr> </vt:lpstr>
      <vt:lpstr> </vt:lpstr>
      <vt:lpstr> </vt:lpstr>
      <vt:lpstr> </vt:lpstr>
      <vt:lpstr> </vt:lpstr>
      <vt:lpstr> </vt:lpstr>
      <vt:lpstr> </vt:lpstr>
      <vt:lpstr> </vt:lpstr>
      <vt:lpstr> </vt:lpstr>
      <vt:lpstr>A RADIKÁLIS SZABADSÁG   Johann Gottlieb Fichte (1762–1814)  és Jean-Paul Sartre (1905–1980)      </vt:lpstr>
      <vt:lpstr> </vt:lpstr>
      <vt:lpstr> </vt:lpstr>
      <vt:lpstr> </vt:lpstr>
      <vt:lpstr> </vt:lpstr>
      <vt:lpstr> </vt:lpstr>
      <vt:lpstr> </vt:lpstr>
      <vt:lpstr> </vt:lpstr>
      <vt:lpstr> </vt:lpstr>
      <vt:lpstr> </vt:lpstr>
      <vt:lpstr> </vt:lpstr>
      <vt:lpstr> </vt:lpstr>
      <vt:lpstr> </vt:lpstr>
      <vt:lpstr>„Az érteni tudók ragyogni fognak,  mint a fénylő égbolt,  s akik igazságra tanítottak sokakat, tündökölnek örökkön-örökké, miként  a csillagok.”   (Dán 12,3)</vt:lpstr>
      <vt:lpstr> </vt:lpstr>
      <vt:lpstr> </vt:lpstr>
      <vt:lpstr> </vt:lpstr>
      <vt:lpstr> </vt:lpstr>
      <vt:lpstr> </vt:lpstr>
      <vt:lpstr> </vt:lpstr>
      <vt:lpstr>  LÉTEZIK-E EGYÁLTALÁN EMBERI MÉLTÓSÁG?  (emberiméltóság-szkepticizmus)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A II. VATIKÁNI ZSINAT: GAUDIUM ET SPES   Napjaink katolikus álláspontja 1.      </vt:lpstr>
      <vt:lpstr> </vt:lpstr>
      <vt:lpstr> </vt:lpstr>
      <vt:lpstr> </vt:lpstr>
      <vt:lpstr> </vt:lpstr>
      <vt:lpstr>HITTANI DIKASZTÉRIUM: DIGNITAS INFINITA   Napjaink katolikus álláspontja 2.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Hargittay János</dc:creator>
  <cp:lastModifiedBy>Hankovszky Tamás</cp:lastModifiedBy>
  <cp:revision>166</cp:revision>
  <dcterms:created xsi:type="dcterms:W3CDTF">2021-10-19T13:34:56Z</dcterms:created>
  <dcterms:modified xsi:type="dcterms:W3CDTF">2025-12-10T23:30:21Z</dcterms:modified>
</cp:coreProperties>
</file>